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0.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8" r:id="rId1"/>
  </p:sldMasterIdLst>
  <p:notesMasterIdLst>
    <p:notesMasterId r:id="rId27"/>
  </p:notesMasterIdLst>
  <p:sldIdLst>
    <p:sldId id="320" r:id="rId2"/>
    <p:sldId id="323" r:id="rId3"/>
    <p:sldId id="3884" r:id="rId4"/>
    <p:sldId id="3928" r:id="rId5"/>
    <p:sldId id="660" r:id="rId6"/>
    <p:sldId id="3817" r:id="rId7"/>
    <p:sldId id="3813" r:id="rId8"/>
    <p:sldId id="3814" r:id="rId9"/>
    <p:sldId id="3801" r:id="rId10"/>
    <p:sldId id="3929" r:id="rId11"/>
    <p:sldId id="3883" r:id="rId12"/>
    <p:sldId id="3927" r:id="rId13"/>
    <p:sldId id="3922" r:id="rId14"/>
    <p:sldId id="3908" r:id="rId15"/>
    <p:sldId id="3898" r:id="rId16"/>
    <p:sldId id="3914" r:id="rId17"/>
    <p:sldId id="3925" r:id="rId18"/>
    <p:sldId id="3915" r:id="rId19"/>
    <p:sldId id="332" r:id="rId20"/>
    <p:sldId id="333" r:id="rId21"/>
    <p:sldId id="342" r:id="rId22"/>
    <p:sldId id="3819" r:id="rId23"/>
    <p:sldId id="3785" r:id="rId24"/>
    <p:sldId id="3786" r:id="rId25"/>
    <p:sldId id="33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randa Catarevas (GMMB)" initials="MC(" lastIdx="17" clrIdx="0">
    <p:extLst>
      <p:ext uri="{19B8F6BF-5375-455C-9EA6-DF929625EA0E}">
        <p15:presenceInfo xmlns:p15="http://schemas.microsoft.com/office/powerpoint/2012/main" userId="S::miranda.catarevas@gmmb.com::3f7e6863-5bc2-4751-ae7b-141dcc89a061" providerId="AD"/>
      </p:ext>
    </p:extLst>
  </p:cmAuthor>
  <p:cmAuthor id="2" name="Julie Bataille (GMMB)" initials="JB(" lastIdx="27" clrIdx="1">
    <p:extLst>
      <p:ext uri="{19B8F6BF-5375-455C-9EA6-DF929625EA0E}">
        <p15:presenceInfo xmlns:p15="http://schemas.microsoft.com/office/powerpoint/2012/main" userId="S::julie.bataille@gmmb.com::010398d9-e81d-40bf-a87d-2b7a4c763739" providerId="AD"/>
      </p:ext>
    </p:extLst>
  </p:cmAuthor>
  <p:cmAuthor id="3" name="McKenzie Perrow (GMMB)" initials="MP(" lastIdx="17" clrIdx="2">
    <p:extLst>
      <p:ext uri="{19B8F6BF-5375-455C-9EA6-DF929625EA0E}">
        <p15:presenceInfo xmlns:p15="http://schemas.microsoft.com/office/powerpoint/2012/main" userId="S::mckenzie.perrow@gmmb.com::642ea8a5-96b1-455c-9608-69aec0776d6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981D"/>
    <a:srgbClr val="212121"/>
    <a:srgbClr val="29A6E5"/>
    <a:srgbClr val="37B678"/>
    <a:srgbClr val="661D72"/>
    <a:srgbClr val="F8F8F8"/>
    <a:srgbClr val="FED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00"/>
    <p:restoredTop sz="94694"/>
  </p:normalViewPr>
  <p:slideViewPr>
    <p:cSldViewPr snapToGrid="0" snapToObjects="1">
      <p:cViewPr varScale="1">
        <p:scale>
          <a:sx n="98" d="100"/>
          <a:sy n="98" d="100"/>
        </p:scale>
        <p:origin x="200" y="4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31086317715269"/>
          <c:y val="0.16520555009678051"/>
          <c:w val="0.55645814345266109"/>
          <c:h val="0.72884227001683044"/>
        </c:manualLayout>
      </c:layout>
      <c:pieChart>
        <c:varyColors val="1"/>
        <c:ser>
          <c:idx val="0"/>
          <c:order val="0"/>
          <c:tx>
            <c:strRef>
              <c:f>Sheet1!$B$1</c:f>
              <c:strCache>
                <c:ptCount val="1"/>
                <c:pt idx="0">
                  <c:v>Series 1</c:v>
                </c:pt>
              </c:strCache>
            </c:strRef>
          </c:tx>
          <c:dPt>
            <c:idx val="0"/>
            <c:bubble3D val="0"/>
            <c:spPr>
              <a:solidFill>
                <a:srgbClr val="F34001"/>
              </a:solidFill>
              <a:ln>
                <a:noFill/>
              </a:ln>
              <a:effectLst/>
            </c:spPr>
            <c:extLst>
              <c:ext xmlns:c16="http://schemas.microsoft.com/office/drawing/2014/chart" uri="{C3380CC4-5D6E-409C-BE32-E72D297353CC}">
                <c16:uniqueId val="{00000001-8BE1-5C48-93BD-BD83DF2D0955}"/>
              </c:ext>
            </c:extLst>
          </c:dPt>
          <c:dPt>
            <c:idx val="1"/>
            <c:bubble3D val="0"/>
            <c:spPr>
              <a:solidFill>
                <a:srgbClr val="7A9AAC"/>
              </a:solidFill>
              <a:ln>
                <a:noFill/>
              </a:ln>
              <a:effectLst/>
            </c:spPr>
            <c:extLst>
              <c:ext xmlns:c16="http://schemas.microsoft.com/office/drawing/2014/chart" uri="{C3380CC4-5D6E-409C-BE32-E72D297353CC}">
                <c16:uniqueId val="{00000003-8BE1-5C48-93BD-BD83DF2D0955}"/>
              </c:ext>
            </c:extLst>
          </c:dPt>
          <c:dPt>
            <c:idx val="2"/>
            <c:bubble3D val="0"/>
            <c:spPr>
              <a:solidFill>
                <a:srgbClr val="B6CFD0"/>
              </a:solidFill>
              <a:ln>
                <a:noFill/>
              </a:ln>
              <a:effectLst/>
            </c:spPr>
            <c:extLst>
              <c:ext xmlns:c16="http://schemas.microsoft.com/office/drawing/2014/chart" uri="{C3380CC4-5D6E-409C-BE32-E72D297353CC}">
                <c16:uniqueId val="{00000005-8BE1-5C48-93BD-BD83DF2D0955}"/>
              </c:ext>
            </c:extLst>
          </c:dPt>
          <c:dPt>
            <c:idx val="3"/>
            <c:bubble3D val="0"/>
            <c:spPr>
              <a:solidFill>
                <a:srgbClr val="999999"/>
              </a:solidFill>
              <a:ln>
                <a:noFill/>
              </a:ln>
              <a:effectLst/>
            </c:spPr>
            <c:extLst>
              <c:ext xmlns:c16="http://schemas.microsoft.com/office/drawing/2014/chart" uri="{C3380CC4-5D6E-409C-BE32-E72D297353CC}">
                <c16:uniqueId val="{00000002-47B8-CF49-8C1D-1F19B061A3BF}"/>
              </c:ext>
            </c:extLst>
          </c:dPt>
          <c:dLbls>
            <c:dLbl>
              <c:idx val="0"/>
              <c:layout>
                <c:manualLayout>
                  <c:x val="-0.21584185584437948"/>
                  <c:y val="-0.10176446324385753"/>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B91581A-38C3-8548-91CA-277A8C9F81DE}"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fld id="{A8CDD5C0-A741-7B4D-9814-EE34E4725C13}"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bg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3080101589132848"/>
                      <c:h val="0.17433848593244888"/>
                    </c:manualLayout>
                  </c15:layout>
                  <c15:dlblFieldTable/>
                  <c15:showDataLabelsRange val="0"/>
                </c:ext>
                <c:ext xmlns:c16="http://schemas.microsoft.com/office/drawing/2014/chart" uri="{C3380CC4-5D6E-409C-BE32-E72D297353CC}">
                  <c16:uniqueId val="{00000001-8BE1-5C48-93BD-BD83DF2D0955}"/>
                </c:ext>
              </c:extLst>
            </c:dLbl>
            <c:dLbl>
              <c:idx val="1"/>
              <c:layout>
                <c:manualLayout>
                  <c:x val="0.22961282162214131"/>
                  <c:y val="-3.3380928413908328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AFA0262B-E882-BA44-B119-4F81143F8829}"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E480C1F7-5022-3C4D-AA5C-80BBC2DF9D2C}"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1955944676034878"/>
                      <c:h val="0.29658286902641268"/>
                    </c:manualLayout>
                  </c15:layout>
                  <c15:dlblFieldTable/>
                  <c15:showDataLabelsRange val="0"/>
                </c:ext>
                <c:ext xmlns:c16="http://schemas.microsoft.com/office/drawing/2014/chart" uri="{C3380CC4-5D6E-409C-BE32-E72D297353CC}">
                  <c16:uniqueId val="{00000003-8BE1-5C48-93BD-BD83DF2D0955}"/>
                </c:ext>
              </c:extLst>
            </c:dLbl>
            <c:dLbl>
              <c:idx val="2"/>
              <c:layout>
                <c:manualLayout>
                  <c:x val="0.11491494513946474"/>
                  <c:y val="0.17459203203006224"/>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4CBEB6A9-717E-9C48-B5BE-D3DF9AB16DFC}" type="CATEGORYNAME">
                      <a:rPr lang="en-US" sz="1100" b="0" i="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fld id="{350D9CC6-51AA-B34E-937F-98F558B6142A}" type="VALUE">
                      <a:rPr lang="en-US" sz="1100" b="0" i="0" baseline="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6144433361508026"/>
                      <c:h val="0.25297230765737599"/>
                    </c:manualLayout>
                  </c15:layout>
                  <c15:dlblFieldTable/>
                  <c15:showDataLabelsRange val="0"/>
                </c:ext>
                <c:ext xmlns:c16="http://schemas.microsoft.com/office/drawing/2014/chart" uri="{C3380CC4-5D6E-409C-BE32-E72D297353CC}">
                  <c16:uniqueId val="{00000005-8BE1-5C48-93BD-BD83DF2D0955}"/>
                </c:ext>
              </c:extLst>
            </c:dLbl>
            <c:dLbl>
              <c:idx val="3"/>
              <c:layout>
                <c:manualLayout>
                  <c:x val="5.3729040898705886E-2"/>
                  <c:y val="-1.1998737945917104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348F11D3-136E-F34D-BD30-78D34763AF7F}" type="CATEGORYNAME">
                      <a:rPr lang="en-US" smtClean="0">
                        <a:solidFill>
                          <a:schemeClr val="tx1"/>
                        </a:solidFill>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baseline="0" dirty="0">
                        <a:solidFill>
                          <a:schemeClr val="tx1"/>
                        </a:solidFill>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baseline="0" dirty="0">
                        <a:solidFill>
                          <a:schemeClr val="tx1"/>
                        </a:solidFill>
                      </a:rPr>
                      <a:t>  </a:t>
                    </a:r>
                    <a:fld id="{E60A474E-3A1F-4549-BF03-B4C54F78BB5E}" type="VALUE">
                      <a:rPr lang="en-US" baseline="0" smtClean="0">
                        <a:solidFill>
                          <a:schemeClr val="tx1"/>
                        </a:solidFill>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baseline="0" dirty="0">
                      <a:solidFill>
                        <a:schemeClr val="tx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9012293380015197"/>
                      <c:h val="0.17590044342185057"/>
                    </c:manualLayout>
                  </c15:layout>
                  <c15:dlblFieldTable/>
                  <c15:showDataLabelsRange val="0"/>
                </c:ext>
                <c:ext xmlns:c16="http://schemas.microsoft.com/office/drawing/2014/chart" uri="{C3380CC4-5D6E-409C-BE32-E72D297353CC}">
                  <c16:uniqueId val="{00000002-47B8-CF49-8C1D-1F19B061A3BF}"/>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inEnd"/>
            <c:showLegendKey val="0"/>
            <c:showVal val="1"/>
            <c:showCatName val="1"/>
            <c:showSerName val="0"/>
            <c:showPercent val="0"/>
            <c:showBubbleSize val="0"/>
            <c:showLeaderLines val="0"/>
            <c:extLst>
              <c:ext xmlns:c15="http://schemas.microsoft.com/office/drawing/2012/chart" uri="{CE6537A1-D6FC-4f65-9D91-7224C49458BB}"/>
            </c:extLst>
          </c:dLbls>
          <c:cat>
            <c:strRef>
              <c:f>Sheet1!$A$2:$A$5</c:f>
              <c:strCache>
                <c:ptCount val="4"/>
                <c:pt idx="0">
                  <c:v>Very concerned</c:v>
                </c:pt>
                <c:pt idx="1">
                  <c:v>Somewhat concerned</c:v>
                </c:pt>
                <c:pt idx="2">
                  <c:v>Not too concerned</c:v>
                </c:pt>
                <c:pt idx="3">
                  <c:v>Not concerned at all</c:v>
                </c:pt>
              </c:strCache>
            </c:strRef>
          </c:cat>
          <c:val>
            <c:numRef>
              <c:f>Sheet1!$B$2:$B$5</c:f>
              <c:numCache>
                <c:formatCode>0%\ \ \ \ \ \ \ \ </c:formatCode>
                <c:ptCount val="4"/>
                <c:pt idx="0">
                  <c:v>0.61</c:v>
                </c:pt>
                <c:pt idx="1">
                  <c:v>0.25</c:v>
                </c:pt>
                <c:pt idx="2">
                  <c:v>0.08</c:v>
                </c:pt>
                <c:pt idx="3">
                  <c:v>0.06</c:v>
                </c:pt>
              </c:numCache>
            </c:numRef>
          </c:val>
          <c:extLst>
            <c:ext xmlns:c16="http://schemas.microsoft.com/office/drawing/2014/chart" uri="{C3380CC4-5D6E-409C-BE32-E72D297353CC}">
              <c16:uniqueId val="{00000008-8BE1-5C48-93BD-BD83DF2D0955}"/>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31086317715269"/>
          <c:y val="0.16520555009678051"/>
          <c:w val="0.55645814345266109"/>
          <c:h val="0.72884227001683044"/>
        </c:manualLayout>
      </c:layout>
      <c:pieChart>
        <c:varyColors val="1"/>
        <c:ser>
          <c:idx val="0"/>
          <c:order val="0"/>
          <c:tx>
            <c:strRef>
              <c:f>Sheet1!$B$1</c:f>
              <c:strCache>
                <c:ptCount val="1"/>
                <c:pt idx="0">
                  <c:v>Series 1</c:v>
                </c:pt>
              </c:strCache>
            </c:strRef>
          </c:tx>
          <c:dPt>
            <c:idx val="0"/>
            <c:bubble3D val="0"/>
            <c:spPr>
              <a:solidFill>
                <a:srgbClr val="F34001"/>
              </a:solidFill>
              <a:ln>
                <a:noFill/>
              </a:ln>
              <a:effectLst/>
            </c:spPr>
            <c:extLst>
              <c:ext xmlns:c16="http://schemas.microsoft.com/office/drawing/2014/chart" uri="{C3380CC4-5D6E-409C-BE32-E72D297353CC}">
                <c16:uniqueId val="{00000001-8BE1-5C48-93BD-BD83DF2D0955}"/>
              </c:ext>
            </c:extLst>
          </c:dPt>
          <c:dPt>
            <c:idx val="1"/>
            <c:bubble3D val="0"/>
            <c:spPr>
              <a:solidFill>
                <a:srgbClr val="7A9AAC"/>
              </a:solidFill>
              <a:ln>
                <a:noFill/>
              </a:ln>
              <a:effectLst/>
            </c:spPr>
            <c:extLst>
              <c:ext xmlns:c16="http://schemas.microsoft.com/office/drawing/2014/chart" uri="{C3380CC4-5D6E-409C-BE32-E72D297353CC}">
                <c16:uniqueId val="{00000003-8BE1-5C48-93BD-BD83DF2D0955}"/>
              </c:ext>
            </c:extLst>
          </c:dPt>
          <c:dPt>
            <c:idx val="2"/>
            <c:bubble3D val="0"/>
            <c:spPr>
              <a:solidFill>
                <a:srgbClr val="B6CFD0"/>
              </a:solidFill>
              <a:ln>
                <a:noFill/>
              </a:ln>
              <a:effectLst/>
            </c:spPr>
            <c:extLst>
              <c:ext xmlns:c16="http://schemas.microsoft.com/office/drawing/2014/chart" uri="{C3380CC4-5D6E-409C-BE32-E72D297353CC}">
                <c16:uniqueId val="{00000005-8BE1-5C48-93BD-BD83DF2D0955}"/>
              </c:ext>
            </c:extLst>
          </c:dPt>
          <c:dPt>
            <c:idx val="3"/>
            <c:bubble3D val="0"/>
            <c:spPr>
              <a:solidFill>
                <a:srgbClr val="999999"/>
              </a:solidFill>
              <a:ln>
                <a:noFill/>
              </a:ln>
              <a:effectLst/>
            </c:spPr>
            <c:extLst>
              <c:ext xmlns:c16="http://schemas.microsoft.com/office/drawing/2014/chart" uri="{C3380CC4-5D6E-409C-BE32-E72D297353CC}">
                <c16:uniqueId val="{00000002-47B8-CF49-8C1D-1F19B061A3BF}"/>
              </c:ext>
            </c:extLst>
          </c:dPt>
          <c:dPt>
            <c:idx val="4"/>
            <c:bubble3D val="0"/>
            <c:spPr>
              <a:solidFill>
                <a:schemeClr val="bg2"/>
              </a:solidFill>
              <a:ln>
                <a:noFill/>
              </a:ln>
              <a:effectLst/>
            </c:spPr>
            <c:extLst>
              <c:ext xmlns:c16="http://schemas.microsoft.com/office/drawing/2014/chart" uri="{C3380CC4-5D6E-409C-BE32-E72D297353CC}">
                <c16:uniqueId val="{00000009-2A8D-014F-9E4F-18B78284EE56}"/>
              </c:ext>
            </c:extLst>
          </c:dPt>
          <c:dLbls>
            <c:dLbl>
              <c:idx val="0"/>
              <c:layout>
                <c:manualLayout>
                  <c:x val="-0.21266218809211923"/>
                  <c:y val="-0.19488104146897797"/>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B91581A-38C3-8548-91CA-277A8C9F81DE}"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fld id="{A8CDD5C0-A741-7B4D-9814-EE34E4725C13}"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bg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5652444455126793"/>
                      <c:h val="0.21038365876479528"/>
                    </c:manualLayout>
                  </c15:layout>
                  <c15:dlblFieldTable/>
                  <c15:showDataLabelsRange val="0"/>
                </c:ext>
                <c:ext xmlns:c16="http://schemas.microsoft.com/office/drawing/2014/chart" uri="{C3380CC4-5D6E-409C-BE32-E72D297353CC}">
                  <c16:uniqueId val="{00000001-8BE1-5C48-93BD-BD83DF2D0955}"/>
                </c:ext>
              </c:extLst>
            </c:dLbl>
            <c:dLbl>
              <c:idx val="1"/>
              <c:layout>
                <c:manualLayout>
                  <c:x val="0.22325348611762064"/>
                  <c:y val="-3.3951998425749141E-4"/>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AFA0262B-E882-BA44-B119-4F81143F8829}"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E480C1F7-5022-3C4D-AA5C-80BBC2DF9D2C}"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1955944676034878"/>
                      <c:h val="0.29658286902641268"/>
                    </c:manualLayout>
                  </c15:layout>
                  <c15:dlblFieldTable/>
                  <c15:showDataLabelsRange val="0"/>
                </c:ext>
                <c:ext xmlns:c16="http://schemas.microsoft.com/office/drawing/2014/chart" uri="{C3380CC4-5D6E-409C-BE32-E72D297353CC}">
                  <c16:uniqueId val="{00000003-8BE1-5C48-93BD-BD83DF2D0955}"/>
                </c:ext>
              </c:extLst>
            </c:dLbl>
            <c:dLbl>
              <c:idx val="2"/>
              <c:layout>
                <c:manualLayout>
                  <c:x val="0.1520110689158351"/>
                  <c:y val="0.21364096926510417"/>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4CBEB6A9-717E-9C48-B5BE-D3DF9AB16DFC}" type="CATEGORYNAME">
                      <a:rPr lang="en-US" sz="1100" b="0" i="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fld id="{350D9CC6-51AA-B34E-937F-98F558B6142A}" type="VALUE">
                      <a:rPr lang="en-US" sz="1100" b="0" i="0" baseline="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0172012297380795"/>
                      <c:h val="0.25297238855156456"/>
                    </c:manualLayout>
                  </c15:layout>
                  <c15:dlblFieldTable/>
                  <c15:showDataLabelsRange val="0"/>
                </c:ext>
                <c:ext xmlns:c16="http://schemas.microsoft.com/office/drawing/2014/chart" uri="{C3380CC4-5D6E-409C-BE32-E72D297353CC}">
                  <c16:uniqueId val="{00000005-8BE1-5C48-93BD-BD83DF2D0955}"/>
                </c:ext>
              </c:extLst>
            </c:dLbl>
            <c:dLbl>
              <c:idx val="3"/>
              <c:layout>
                <c:manualLayout>
                  <c:x val="4.1010369889664694E-2"/>
                  <c:y val="3.0053845433379339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348F11D3-136E-F34D-BD30-78D34763AF7F}" type="CATEGORYNAME">
                      <a:rPr lang="en-US" smtClean="0">
                        <a:solidFill>
                          <a:schemeClr val="tx1"/>
                        </a:solidFill>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baseline="0" dirty="0">
                        <a:solidFill>
                          <a:schemeClr val="tx1"/>
                        </a:solidFill>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baseline="0" dirty="0">
                        <a:solidFill>
                          <a:schemeClr val="tx1"/>
                        </a:solidFill>
                      </a:rPr>
                      <a:t>  </a:t>
                    </a:r>
                    <a:fld id="{E60A474E-3A1F-4549-BF03-B4C54F78BB5E}" type="VALUE">
                      <a:rPr lang="en-US" baseline="0" smtClean="0">
                        <a:solidFill>
                          <a:schemeClr val="tx1"/>
                        </a:solidFill>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baseline="0" dirty="0">
                      <a:solidFill>
                        <a:schemeClr val="tx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2834207282958049"/>
                      <c:h val="0.17791296557165653"/>
                    </c:manualLayout>
                  </c15:layout>
                  <c15:dlblFieldTable/>
                  <c15:showDataLabelsRange val="0"/>
                </c:ext>
                <c:ext xmlns:c16="http://schemas.microsoft.com/office/drawing/2014/chart" uri="{C3380CC4-5D6E-409C-BE32-E72D297353CC}">
                  <c16:uniqueId val="{00000002-47B8-CF49-8C1D-1F19B061A3BF}"/>
                </c:ext>
              </c:extLst>
            </c:dLbl>
            <c:dLbl>
              <c:idx val="4"/>
              <c:layout>
                <c:manualLayout>
                  <c:x val="5.4653314398870875E-2"/>
                  <c:y val="3.4274843969812875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CF3EB51D-A500-E148-A607-9B4D7B524554}" type="CATEGORYNAME">
                      <a:rPr lang="en-US" smtClean="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endParaRPr lang="en-US" baseline="0" dirty="0"/>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baseline="0" dirty="0"/>
                      <a:t> </a:t>
                    </a:r>
                    <a:fld id="{A6B19ED1-61B5-4A41-A964-B7CDD14554F0}" type="VALUE">
                      <a:rPr lang="en-US" baseline="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baseline="0" dirty="0"/>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5424576611799454"/>
                      <c:h val="0.16254882891030997"/>
                    </c:manualLayout>
                  </c15:layout>
                  <c15:dlblFieldTable/>
                  <c15:showDataLabelsRange val="0"/>
                </c:ext>
                <c:ext xmlns:c16="http://schemas.microsoft.com/office/drawing/2014/chart" uri="{C3380CC4-5D6E-409C-BE32-E72D297353CC}">
                  <c16:uniqueId val="{00000009-2A8D-014F-9E4F-18B78284EE56}"/>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inEnd"/>
            <c:showLegendKey val="0"/>
            <c:showVal val="1"/>
            <c:showCatName val="1"/>
            <c:showSerName val="0"/>
            <c:showPercent val="0"/>
            <c:showBubbleSize val="0"/>
            <c:showLeaderLines val="0"/>
            <c:extLst>
              <c:ext xmlns:c15="http://schemas.microsoft.com/office/drawing/2012/chart" uri="{CE6537A1-D6FC-4f65-9D91-7224C49458BB}"/>
            </c:extLst>
          </c:dLbls>
          <c:cat>
            <c:strRef>
              <c:f>Sheet1!$A$2:$A$6</c:f>
              <c:strCache>
                <c:ptCount val="5"/>
                <c:pt idx="0">
                  <c:v>Very unaffordable</c:v>
                </c:pt>
                <c:pt idx="1">
                  <c:v>Somewhat unaffordable</c:v>
                </c:pt>
                <c:pt idx="2">
                  <c:v>Somewhat affordable</c:v>
                </c:pt>
                <c:pt idx="3">
                  <c:v>Very affordable</c:v>
                </c:pt>
                <c:pt idx="4">
                  <c:v>DK/REF</c:v>
                </c:pt>
              </c:strCache>
            </c:strRef>
          </c:cat>
          <c:val>
            <c:numRef>
              <c:f>Sheet1!$B$2:$B$6</c:f>
              <c:numCache>
                <c:formatCode>0%\ \ \ \ \ \ \ \ </c:formatCode>
                <c:ptCount val="5"/>
                <c:pt idx="0">
                  <c:v>0.65946268211570003</c:v>
                </c:pt>
                <c:pt idx="1">
                  <c:v>0.17160007106389999</c:v>
                </c:pt>
                <c:pt idx="2">
                  <c:v>0.1000277484442</c:v>
                </c:pt>
                <c:pt idx="3">
                  <c:v>3.0785762037089999E-2</c:v>
                </c:pt>
                <c:pt idx="4">
                  <c:v>0.04</c:v>
                </c:pt>
              </c:numCache>
            </c:numRef>
          </c:val>
          <c:extLst>
            <c:ext xmlns:c16="http://schemas.microsoft.com/office/drawing/2014/chart" uri="{C3380CC4-5D6E-409C-BE32-E72D297353CC}">
              <c16:uniqueId val="{00000008-8BE1-5C48-93BD-BD83DF2D0955}"/>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0"/>
            <c:invertIfNegative val="0"/>
            <c:bubble3D val="0"/>
            <c:spPr>
              <a:solidFill>
                <a:srgbClr val="F34001"/>
              </a:solidFill>
              <a:ln>
                <a:noFill/>
              </a:ln>
              <a:effectLst/>
            </c:spPr>
            <c:extLst>
              <c:ext xmlns:c16="http://schemas.microsoft.com/office/drawing/2014/chart" uri="{C3380CC4-5D6E-409C-BE32-E72D297353CC}">
                <c16:uniqueId val="{00000001-B801-004B-A85E-161F34D29189}"/>
              </c:ext>
            </c:extLst>
          </c:dPt>
          <c:dPt>
            <c:idx val="1"/>
            <c:invertIfNegative val="0"/>
            <c:bubble3D val="0"/>
            <c:spPr>
              <a:solidFill>
                <a:srgbClr val="7A9AAC"/>
              </a:solidFill>
              <a:ln>
                <a:noFill/>
              </a:ln>
              <a:effectLst/>
            </c:spPr>
            <c:extLst>
              <c:ext xmlns:c16="http://schemas.microsoft.com/office/drawing/2014/chart" uri="{C3380CC4-5D6E-409C-BE32-E72D297353CC}">
                <c16:uniqueId val="{00000003-B801-004B-A85E-161F34D29189}"/>
              </c:ext>
            </c:extLst>
          </c:dPt>
          <c:dPt>
            <c:idx val="2"/>
            <c:invertIfNegative val="0"/>
            <c:bubble3D val="0"/>
            <c:spPr>
              <a:solidFill>
                <a:srgbClr val="B7CFD0"/>
              </a:solidFill>
              <a:ln>
                <a:noFill/>
              </a:ln>
              <a:effectLst/>
            </c:spPr>
            <c:extLst>
              <c:ext xmlns:c16="http://schemas.microsoft.com/office/drawing/2014/chart" uri="{C3380CC4-5D6E-409C-BE32-E72D297353CC}">
                <c16:uniqueId val="{00000005-B801-004B-A85E-161F34D29189}"/>
              </c:ext>
            </c:extLst>
          </c:dPt>
          <c:dPt>
            <c:idx val="3"/>
            <c:invertIfNegative val="0"/>
            <c:bubble3D val="0"/>
            <c:spPr>
              <a:solidFill>
                <a:srgbClr val="999999"/>
              </a:solidFill>
              <a:ln>
                <a:noFill/>
              </a:ln>
              <a:effectLst/>
            </c:spPr>
            <c:extLst>
              <c:ext xmlns:c16="http://schemas.microsoft.com/office/drawing/2014/chart" uri="{C3380CC4-5D6E-409C-BE32-E72D297353CC}">
                <c16:uniqueId val="{00000007-B801-004B-A85E-161F34D29189}"/>
              </c:ext>
            </c:extLst>
          </c:dPt>
          <c:dPt>
            <c:idx val="4"/>
            <c:invertIfNegative val="0"/>
            <c:bubble3D val="0"/>
            <c:spPr>
              <a:solidFill>
                <a:srgbClr val="B7CFD0"/>
              </a:solidFill>
              <a:ln>
                <a:noFill/>
              </a:ln>
              <a:effectLst/>
            </c:spPr>
            <c:extLst>
              <c:ext xmlns:c16="http://schemas.microsoft.com/office/drawing/2014/chart" uri="{C3380CC4-5D6E-409C-BE32-E72D297353CC}">
                <c16:uniqueId val="{00000009-B801-004B-A85E-161F34D29189}"/>
              </c:ext>
            </c:extLst>
          </c:dPt>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Strongly support</c:v>
                </c:pt>
                <c:pt idx="1">
                  <c:v>Somewhat support</c:v>
                </c:pt>
                <c:pt idx="2">
                  <c:v>Somewhat oppose</c:v>
                </c:pt>
                <c:pt idx="3">
                  <c:v>Strongly oppose</c:v>
                </c:pt>
              </c:strCache>
            </c:strRef>
          </c:cat>
          <c:val>
            <c:numRef>
              <c:f>Sheet1!$B$2:$B$5</c:f>
              <c:numCache>
                <c:formatCode>0%\ \ \ \ \ \ \ \ </c:formatCode>
                <c:ptCount val="4"/>
                <c:pt idx="0">
                  <c:v>0.63088252515660004</c:v>
                </c:pt>
                <c:pt idx="1">
                  <c:v>0.14855977610500001</c:v>
                </c:pt>
                <c:pt idx="2">
                  <c:v>7.1301283375089994E-2</c:v>
                </c:pt>
                <c:pt idx="3">
                  <c:v>0.120890434398</c:v>
                </c:pt>
              </c:numCache>
            </c:numRef>
          </c:val>
          <c:extLst>
            <c:ext xmlns:c16="http://schemas.microsoft.com/office/drawing/2014/chart" uri="{C3380CC4-5D6E-409C-BE32-E72D297353CC}">
              <c16:uniqueId val="{0000000A-B801-004B-A85E-161F34D29189}"/>
            </c:ext>
          </c:extLst>
        </c:ser>
        <c:dLbls>
          <c:showLegendKey val="0"/>
          <c:showVal val="0"/>
          <c:showCatName val="0"/>
          <c:showSerName val="0"/>
          <c:showPercent val="0"/>
          <c:showBubbleSize val="0"/>
        </c:dLbls>
        <c:gapWidth val="28"/>
        <c:overlap val="3"/>
        <c:axId val="40463472"/>
        <c:axId val="53855312"/>
      </c:barChart>
      <c:catAx>
        <c:axId val="40463472"/>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Helvetica Neue Light" panose="02000403000000020004" pitchFamily="2" charset="0"/>
                <a:ea typeface="Helvetica Neue Light" panose="02000403000000020004" pitchFamily="2" charset="0"/>
                <a:cs typeface="Helvetica Neue" panose="02000503000000020004" pitchFamily="2" charset="0"/>
              </a:defRPr>
            </a:pPr>
            <a:endParaRPr lang="en-US"/>
          </a:p>
        </c:txPr>
        <c:crossAx val="53855312"/>
        <c:crosses val="autoZero"/>
        <c:auto val="1"/>
        <c:lblAlgn val="ctr"/>
        <c:lblOffset val="100"/>
        <c:noMultiLvlLbl val="0"/>
      </c:catAx>
      <c:valAx>
        <c:axId val="53855312"/>
        <c:scaling>
          <c:orientation val="minMax"/>
        </c:scaling>
        <c:delete val="1"/>
        <c:axPos val="l"/>
        <c:numFmt formatCode="0%\ \ \ \ \ \ \ \ " sourceLinked="1"/>
        <c:majorTickMark val="none"/>
        <c:minorTickMark val="none"/>
        <c:tickLblPos val="nextTo"/>
        <c:crossAx val="4046347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31086317715269"/>
          <c:y val="0.16520555009678051"/>
          <c:w val="0.55645814345266109"/>
          <c:h val="0.72884227001683044"/>
        </c:manualLayout>
      </c:layout>
      <c:pieChart>
        <c:varyColors val="1"/>
        <c:ser>
          <c:idx val="0"/>
          <c:order val="0"/>
          <c:tx>
            <c:strRef>
              <c:f>Sheet1!$B$1</c:f>
              <c:strCache>
                <c:ptCount val="1"/>
                <c:pt idx="0">
                  <c:v>Series 1</c:v>
                </c:pt>
              </c:strCache>
            </c:strRef>
          </c:tx>
          <c:dPt>
            <c:idx val="0"/>
            <c:bubble3D val="0"/>
            <c:spPr>
              <a:solidFill>
                <a:srgbClr val="F34001"/>
              </a:solidFill>
              <a:ln>
                <a:noFill/>
              </a:ln>
              <a:effectLst/>
            </c:spPr>
            <c:extLst>
              <c:ext xmlns:c16="http://schemas.microsoft.com/office/drawing/2014/chart" uri="{C3380CC4-5D6E-409C-BE32-E72D297353CC}">
                <c16:uniqueId val="{00000001-8790-8F47-83CB-D229581168F2}"/>
              </c:ext>
            </c:extLst>
          </c:dPt>
          <c:dPt>
            <c:idx val="1"/>
            <c:bubble3D val="0"/>
            <c:spPr>
              <a:solidFill>
                <a:srgbClr val="7A9AAC"/>
              </a:solidFill>
              <a:ln>
                <a:noFill/>
              </a:ln>
              <a:effectLst/>
            </c:spPr>
            <c:extLst>
              <c:ext xmlns:c16="http://schemas.microsoft.com/office/drawing/2014/chart" uri="{C3380CC4-5D6E-409C-BE32-E72D297353CC}">
                <c16:uniqueId val="{00000003-8790-8F47-83CB-D229581168F2}"/>
              </c:ext>
            </c:extLst>
          </c:dPt>
          <c:dPt>
            <c:idx val="2"/>
            <c:bubble3D val="0"/>
            <c:spPr>
              <a:solidFill>
                <a:srgbClr val="B6CFD0"/>
              </a:solidFill>
              <a:ln>
                <a:noFill/>
              </a:ln>
              <a:effectLst/>
            </c:spPr>
            <c:extLst>
              <c:ext xmlns:c16="http://schemas.microsoft.com/office/drawing/2014/chart" uri="{C3380CC4-5D6E-409C-BE32-E72D297353CC}">
                <c16:uniqueId val="{00000005-8790-8F47-83CB-D229581168F2}"/>
              </c:ext>
            </c:extLst>
          </c:dPt>
          <c:dPt>
            <c:idx val="3"/>
            <c:bubble3D val="0"/>
            <c:spPr>
              <a:solidFill>
                <a:srgbClr val="999999"/>
              </a:solidFill>
              <a:ln>
                <a:noFill/>
              </a:ln>
              <a:effectLst/>
            </c:spPr>
            <c:extLst>
              <c:ext xmlns:c16="http://schemas.microsoft.com/office/drawing/2014/chart" uri="{C3380CC4-5D6E-409C-BE32-E72D297353CC}">
                <c16:uniqueId val="{00000007-8790-8F47-83CB-D229581168F2}"/>
              </c:ext>
            </c:extLst>
          </c:dPt>
          <c:dPt>
            <c:idx val="4"/>
            <c:bubble3D val="0"/>
            <c:spPr>
              <a:solidFill>
                <a:schemeClr val="bg2"/>
              </a:solidFill>
              <a:ln>
                <a:noFill/>
              </a:ln>
              <a:effectLst/>
            </c:spPr>
            <c:extLst>
              <c:ext xmlns:c16="http://schemas.microsoft.com/office/drawing/2014/chart" uri="{C3380CC4-5D6E-409C-BE32-E72D297353CC}">
                <c16:uniqueId val="{00000009-ECC7-2B4A-A14A-F9C3EADD2D78}"/>
              </c:ext>
            </c:extLst>
          </c:dPt>
          <c:dLbls>
            <c:dLbl>
              <c:idx val="0"/>
              <c:layout>
                <c:manualLayout>
                  <c:x val="-0.19452087022671863"/>
                  <c:y val="-0.28477390891173349"/>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B91581A-38C3-8548-91CA-277A8C9F81DE}"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A8CDD5C0-A741-7B4D-9814-EE34E4725C13}"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6150286228044883"/>
                      <c:h val="0.25692261323225729"/>
                    </c:manualLayout>
                  </c15:layout>
                  <c15:dlblFieldTable/>
                  <c15:showDataLabelsRange val="0"/>
                </c:ext>
                <c:ext xmlns:c16="http://schemas.microsoft.com/office/drawing/2014/chart" uri="{C3380CC4-5D6E-409C-BE32-E72D297353CC}">
                  <c16:uniqueId val="{00000001-8790-8F47-83CB-D229581168F2}"/>
                </c:ext>
              </c:extLst>
            </c:dLbl>
            <c:dLbl>
              <c:idx val="1"/>
              <c:layout>
                <c:manualLayout>
                  <c:x val="0.18245746738238972"/>
                  <c:y val="6.7413315637504356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AFA0262B-E882-BA44-B119-4F81143F8829}"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E480C1F7-5022-3C4D-AA5C-80BBC2DF9D2C}"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8007207899393421"/>
                      <c:h val="0.27683173761294017"/>
                    </c:manualLayout>
                  </c15:layout>
                  <c15:dlblFieldTable/>
                  <c15:showDataLabelsRange val="0"/>
                </c:ext>
                <c:ext xmlns:c16="http://schemas.microsoft.com/office/drawing/2014/chart" uri="{C3380CC4-5D6E-409C-BE32-E72D297353CC}">
                  <c16:uniqueId val="{00000003-8790-8F47-83CB-D229581168F2}"/>
                </c:ext>
              </c:extLst>
            </c:dLbl>
            <c:dLbl>
              <c:idx val="2"/>
              <c:layout>
                <c:manualLayout>
                  <c:x val="5.4846522589289237E-2"/>
                  <c:y val="7.8539020288291753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4CBEB6A9-717E-9C48-B5BE-D3DF9AB16DFC}" type="CATEGORYNAME">
                      <a:rPr lang="en-US" sz="1100" b="0" i="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fld id="{350D9CC6-51AA-B34E-937F-98F558B6142A}" type="VALUE">
                      <a:rPr lang="en-US" sz="1100" b="0" i="0" baseline="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0172012297380795"/>
                      <c:h val="0.25297238855156456"/>
                    </c:manualLayout>
                  </c15:layout>
                  <c15:dlblFieldTable/>
                  <c15:showDataLabelsRange val="0"/>
                </c:ext>
                <c:ext xmlns:c16="http://schemas.microsoft.com/office/drawing/2014/chart" uri="{C3380CC4-5D6E-409C-BE32-E72D297353CC}">
                  <c16:uniqueId val="{00000005-8790-8F47-83CB-D229581168F2}"/>
                </c:ext>
              </c:extLst>
            </c:dLbl>
            <c:dLbl>
              <c:idx val="3"/>
              <c:layout>
                <c:manualLayout>
                  <c:x val="9.7858703890897569E-2"/>
                  <c:y val="0.17922393367396824"/>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48F11D3-136E-F34D-BD30-78D34763AF7F}"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aseline="0" dirty="0">
                        <a:solidFill>
                          <a:schemeClr val="bg1"/>
                        </a:solidFill>
                      </a:rPr>
                      <a:t>  </a:t>
                    </a:r>
                    <a:fld id="{E60A474E-3A1F-4549-BF03-B4C54F78BB5E}"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bg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5190551239859573"/>
                      <c:h val="0.17129144182369632"/>
                    </c:manualLayout>
                  </c15:layout>
                  <c15:dlblFieldTable/>
                  <c15:showDataLabelsRange val="0"/>
                </c:ext>
                <c:ext xmlns:c16="http://schemas.microsoft.com/office/drawing/2014/chart" uri="{C3380CC4-5D6E-409C-BE32-E72D297353CC}">
                  <c16:uniqueId val="{00000007-8790-8F47-83CB-D229581168F2}"/>
                </c:ext>
              </c:extLst>
            </c:dLbl>
            <c:dLbl>
              <c:idx val="4"/>
              <c:layout>
                <c:manualLayout>
                  <c:x val="1.5564834129182446E-2"/>
                  <c:y val="2.3749690931532973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0CA576FB-F5DF-5B42-AE2B-7D62D61C84D3}" type="CATEGORYNAME">
                      <a:rPr lang="en-US" smtClean="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endParaRPr lang="en-US" baseline="0" dirty="0"/>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AEAE3C82-6A1D-9840-9676-B52333523544}" type="VALUE">
                      <a:rPr lang="en-US" baseline="0" smtClean="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5962747210151862"/>
                      <c:h val="0.14040370896863394"/>
                    </c:manualLayout>
                  </c15:layout>
                  <c15:dlblFieldTable/>
                  <c15:showDataLabelsRange val="0"/>
                </c:ext>
                <c:ext xmlns:c16="http://schemas.microsoft.com/office/drawing/2014/chart" uri="{C3380CC4-5D6E-409C-BE32-E72D297353CC}">
                  <c16:uniqueId val="{00000009-ECC7-2B4A-A14A-F9C3EADD2D78}"/>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inEnd"/>
            <c:showLegendKey val="0"/>
            <c:showVal val="1"/>
            <c:showCatName val="1"/>
            <c:showSerName val="0"/>
            <c:showPercent val="0"/>
            <c:showBubbleSize val="0"/>
            <c:showLeaderLines val="0"/>
            <c:extLst>
              <c:ext xmlns:c15="http://schemas.microsoft.com/office/drawing/2012/chart" uri="{CE6537A1-D6FC-4f65-9D91-7224C49458BB}"/>
            </c:extLst>
          </c:dLbls>
          <c:cat>
            <c:strRef>
              <c:f>Sheet1!$A$2:$A$6</c:f>
              <c:strCache>
                <c:ptCount val="5"/>
                <c:pt idx="0">
                  <c:v>Strongly agree</c:v>
                </c:pt>
                <c:pt idx="1">
                  <c:v>Somewhat agree</c:v>
                </c:pt>
                <c:pt idx="2">
                  <c:v>Somewhat disagree</c:v>
                </c:pt>
                <c:pt idx="3">
                  <c:v>Strongly disagree</c:v>
                </c:pt>
                <c:pt idx="4">
                  <c:v>DK/REF</c:v>
                </c:pt>
              </c:strCache>
            </c:strRef>
          </c:cat>
          <c:val>
            <c:numRef>
              <c:f>Sheet1!$B$2:$B$6</c:f>
              <c:numCache>
                <c:formatCode>0%\ \ \ \ \ \ \ \ </c:formatCode>
                <c:ptCount val="5"/>
                <c:pt idx="0">
                  <c:v>0.71859164588699997</c:v>
                </c:pt>
                <c:pt idx="1">
                  <c:v>0.1216027111317</c:v>
                </c:pt>
                <c:pt idx="2">
                  <c:v>4.8549939144349998E-2</c:v>
                </c:pt>
                <c:pt idx="3">
                  <c:v>9.6358349394340001E-2</c:v>
                </c:pt>
                <c:pt idx="4">
                  <c:v>0.01</c:v>
                </c:pt>
              </c:numCache>
            </c:numRef>
          </c:val>
          <c:extLst>
            <c:ext xmlns:c16="http://schemas.microsoft.com/office/drawing/2014/chart" uri="{C3380CC4-5D6E-409C-BE32-E72D297353CC}">
              <c16:uniqueId val="{00000008-8790-8F47-83CB-D229581168F2}"/>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31086317715269"/>
          <c:y val="0.16520555009678051"/>
          <c:w val="0.55645814345266109"/>
          <c:h val="0.72884227001683044"/>
        </c:manualLayout>
      </c:layout>
      <c:pieChart>
        <c:varyColors val="1"/>
        <c:ser>
          <c:idx val="0"/>
          <c:order val="0"/>
          <c:tx>
            <c:strRef>
              <c:f>Sheet1!$B$1</c:f>
              <c:strCache>
                <c:ptCount val="1"/>
                <c:pt idx="0">
                  <c:v>Series 1</c:v>
                </c:pt>
              </c:strCache>
            </c:strRef>
          </c:tx>
          <c:dPt>
            <c:idx val="0"/>
            <c:bubble3D val="0"/>
            <c:spPr>
              <a:solidFill>
                <a:srgbClr val="F34001"/>
              </a:solidFill>
              <a:ln>
                <a:noFill/>
              </a:ln>
              <a:effectLst/>
            </c:spPr>
            <c:extLst>
              <c:ext xmlns:c16="http://schemas.microsoft.com/office/drawing/2014/chart" uri="{C3380CC4-5D6E-409C-BE32-E72D297353CC}">
                <c16:uniqueId val="{00000001-8BE1-5C48-93BD-BD83DF2D0955}"/>
              </c:ext>
            </c:extLst>
          </c:dPt>
          <c:dPt>
            <c:idx val="1"/>
            <c:bubble3D val="0"/>
            <c:spPr>
              <a:solidFill>
                <a:srgbClr val="7A9AAC"/>
              </a:solidFill>
              <a:ln>
                <a:noFill/>
              </a:ln>
              <a:effectLst/>
            </c:spPr>
            <c:extLst>
              <c:ext xmlns:c16="http://schemas.microsoft.com/office/drawing/2014/chart" uri="{C3380CC4-5D6E-409C-BE32-E72D297353CC}">
                <c16:uniqueId val="{00000003-8BE1-5C48-93BD-BD83DF2D0955}"/>
              </c:ext>
            </c:extLst>
          </c:dPt>
          <c:dPt>
            <c:idx val="2"/>
            <c:bubble3D val="0"/>
            <c:spPr>
              <a:solidFill>
                <a:srgbClr val="B6CFD0"/>
              </a:solidFill>
              <a:ln>
                <a:noFill/>
              </a:ln>
              <a:effectLst/>
            </c:spPr>
            <c:extLst>
              <c:ext xmlns:c16="http://schemas.microsoft.com/office/drawing/2014/chart" uri="{C3380CC4-5D6E-409C-BE32-E72D297353CC}">
                <c16:uniqueId val="{00000005-8BE1-5C48-93BD-BD83DF2D0955}"/>
              </c:ext>
            </c:extLst>
          </c:dPt>
          <c:dPt>
            <c:idx val="3"/>
            <c:bubble3D val="0"/>
            <c:spPr>
              <a:solidFill>
                <a:srgbClr val="999999"/>
              </a:solidFill>
              <a:ln>
                <a:noFill/>
              </a:ln>
              <a:effectLst/>
            </c:spPr>
            <c:extLst>
              <c:ext xmlns:c16="http://schemas.microsoft.com/office/drawing/2014/chart" uri="{C3380CC4-5D6E-409C-BE32-E72D297353CC}">
                <c16:uniqueId val="{00000002-47B8-CF49-8C1D-1F19B061A3BF}"/>
              </c:ext>
            </c:extLst>
          </c:dPt>
          <c:dPt>
            <c:idx val="4"/>
            <c:bubble3D val="0"/>
            <c:spPr>
              <a:solidFill>
                <a:schemeClr val="bg2"/>
              </a:solidFill>
              <a:ln>
                <a:noFill/>
              </a:ln>
              <a:effectLst/>
            </c:spPr>
            <c:extLst>
              <c:ext xmlns:c16="http://schemas.microsoft.com/office/drawing/2014/chart" uri="{C3380CC4-5D6E-409C-BE32-E72D297353CC}">
                <c16:uniqueId val="{00000000-50CF-7A41-8E82-D54FC92364A9}"/>
              </c:ext>
            </c:extLst>
          </c:dPt>
          <c:dLbls>
            <c:dLbl>
              <c:idx val="0"/>
              <c:layout>
                <c:manualLayout>
                  <c:x val="-0.22397069103594311"/>
                  <c:y val="-7.2029649207331584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B91581A-38C3-8548-91CA-277A8C9F81DE}"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fld id="{A8CDD5C0-A741-7B4D-9814-EE34E4725C13}"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bg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4747597459007492"/>
                      <c:h val="0.19257360286312666"/>
                    </c:manualLayout>
                  </c15:layout>
                  <c15:dlblFieldTable/>
                  <c15:showDataLabelsRange val="0"/>
                </c:ext>
                <c:ext xmlns:c16="http://schemas.microsoft.com/office/drawing/2014/chart" uri="{C3380CC4-5D6E-409C-BE32-E72D297353CC}">
                  <c16:uniqueId val="{00000001-8BE1-5C48-93BD-BD83DF2D0955}"/>
                </c:ext>
              </c:extLst>
            </c:dLbl>
            <c:dLbl>
              <c:idx val="1"/>
              <c:layout>
                <c:manualLayout>
                  <c:x val="0.202480674476056"/>
                  <c:y val="-0.1081274581091654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AFA0262B-E882-BA44-B119-4F81143F8829}"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E480C1F7-5022-3C4D-AA5C-80BBC2DF9D2C}"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8292753692040392"/>
                      <c:h val="0.29658275470827644"/>
                    </c:manualLayout>
                  </c15:layout>
                  <c15:dlblFieldTable/>
                  <c15:showDataLabelsRange val="0"/>
                </c:ext>
                <c:ext xmlns:c16="http://schemas.microsoft.com/office/drawing/2014/chart" uri="{C3380CC4-5D6E-409C-BE32-E72D297353CC}">
                  <c16:uniqueId val="{00000003-8BE1-5C48-93BD-BD83DF2D0955}"/>
                </c:ext>
              </c:extLst>
            </c:dLbl>
            <c:dLbl>
              <c:idx val="2"/>
              <c:layout>
                <c:manualLayout>
                  <c:x val="5.7477314990769898E-2"/>
                  <c:y val="8.2137497525504435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4CBEB6A9-717E-9C48-B5BE-D3DF9AB16DFC}" type="CATEGORYNAME">
                      <a:rPr lang="en-US" sz="1100" b="0" i="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fld id="{350D9CC6-51AA-B34E-937F-98F558B6142A}" type="VALUE">
                      <a:rPr lang="en-US" sz="1100" b="0" i="0" baseline="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0172012297380795"/>
                      <c:h val="0.25297238855156456"/>
                    </c:manualLayout>
                  </c15:layout>
                  <c15:dlblFieldTable/>
                  <c15:showDataLabelsRange val="0"/>
                </c:ext>
                <c:ext xmlns:c16="http://schemas.microsoft.com/office/drawing/2014/chart" uri="{C3380CC4-5D6E-409C-BE32-E72D297353CC}">
                  <c16:uniqueId val="{00000005-8BE1-5C48-93BD-BD83DF2D0955}"/>
                </c:ext>
              </c:extLst>
            </c:dLbl>
            <c:dLbl>
              <c:idx val="3"/>
              <c:layout>
                <c:manualLayout>
                  <c:x val="4.9804878379845763E-2"/>
                  <c:y val="2.4403397016365708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348F11D3-136E-F34D-BD30-78D34763AF7F}" type="CATEGORYNAME">
                      <a:rPr lang="en-US" sz="1100" smtClean="0">
                        <a:solidFill>
                          <a:schemeClr val="tx1"/>
                        </a:solidFill>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tx1"/>
                        </a:solidFill>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aseline="0" dirty="0">
                        <a:solidFill>
                          <a:schemeClr val="tx1"/>
                        </a:solidFill>
                      </a:rPr>
                      <a:t>  </a:t>
                    </a:r>
                    <a:fld id="{E60A474E-3A1F-4549-BF03-B4C54F78BB5E}" type="VALUE">
                      <a:rPr lang="en-US" sz="1100" baseline="0" smtClean="0">
                        <a:solidFill>
                          <a:schemeClr val="tx1"/>
                        </a:solidFill>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tx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470556995873602"/>
                      <c:h val="0.14064226960371751"/>
                    </c:manualLayout>
                  </c15:layout>
                  <c15:dlblFieldTable/>
                  <c15:showDataLabelsRange val="0"/>
                </c:ext>
                <c:ext xmlns:c16="http://schemas.microsoft.com/office/drawing/2014/chart" uri="{C3380CC4-5D6E-409C-BE32-E72D297353CC}">
                  <c16:uniqueId val="{00000002-47B8-CF49-8C1D-1F19B061A3BF}"/>
                </c:ext>
              </c:extLst>
            </c:dLbl>
            <c:dLbl>
              <c:idx val="4"/>
              <c:layout>
                <c:manualLayout>
                  <c:x val="2.4684327152785318E-2"/>
                  <c:y val="2.8711845563575231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86F4C663-0483-4B41-B2CC-A96A42D16119}" type="CATEGORYNAME">
                      <a:rPr lang="en-US" sz="1100" smtClean="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endParaRPr lang="en-US" sz="1100" baseline="0" dirty="0"/>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aseline="0" dirty="0"/>
                      <a:t> </a:t>
                    </a:r>
                    <a:fld id="{105E3916-7F4A-D740-83B9-9F83A7DBD585}" type="VALUE">
                      <a:rPr lang="en-US" sz="1100" baseline="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5028793164295795"/>
                      <c:h val="0.1543277033097265"/>
                    </c:manualLayout>
                  </c15:layout>
                  <c15:dlblFieldTable/>
                  <c15:showDataLabelsRange val="0"/>
                </c:ext>
                <c:ext xmlns:c16="http://schemas.microsoft.com/office/drawing/2014/chart" uri="{C3380CC4-5D6E-409C-BE32-E72D297353CC}">
                  <c16:uniqueId val="{00000000-50CF-7A41-8E82-D54FC92364A9}"/>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inEnd"/>
            <c:showLegendKey val="0"/>
            <c:showVal val="1"/>
            <c:showCatName val="1"/>
            <c:showSerName val="0"/>
            <c:showPercent val="0"/>
            <c:showBubbleSize val="0"/>
            <c:showLeaderLines val="0"/>
            <c:extLst>
              <c:ext xmlns:c15="http://schemas.microsoft.com/office/drawing/2012/chart" uri="{CE6537A1-D6FC-4f65-9D91-7224C49458BB}"/>
            </c:extLst>
          </c:dLbls>
          <c:cat>
            <c:strRef>
              <c:f>Sheet1!$A$2:$A$6</c:f>
              <c:strCache>
                <c:ptCount val="5"/>
                <c:pt idx="0">
                  <c:v>Strongly agree</c:v>
                </c:pt>
                <c:pt idx="1">
                  <c:v>Somewhat agree</c:v>
                </c:pt>
                <c:pt idx="2">
                  <c:v>Somewhat disagree</c:v>
                </c:pt>
                <c:pt idx="3">
                  <c:v>Strongly disagree</c:v>
                </c:pt>
                <c:pt idx="4">
                  <c:v>DK/REF</c:v>
                </c:pt>
              </c:strCache>
            </c:strRef>
          </c:cat>
          <c:val>
            <c:numRef>
              <c:f>Sheet1!$B$2:$B$6</c:f>
              <c:numCache>
                <c:formatCode>0%\ \ \ \ \ \ \ \ </c:formatCode>
                <c:ptCount val="5"/>
                <c:pt idx="0">
                  <c:v>0.57999999999999996</c:v>
                </c:pt>
                <c:pt idx="1">
                  <c:v>0.24</c:v>
                </c:pt>
                <c:pt idx="2">
                  <c:v>0.08</c:v>
                </c:pt>
                <c:pt idx="3">
                  <c:v>7.0000000000000007E-2</c:v>
                </c:pt>
                <c:pt idx="4">
                  <c:v>0.03</c:v>
                </c:pt>
              </c:numCache>
            </c:numRef>
          </c:val>
          <c:extLst>
            <c:ext xmlns:c16="http://schemas.microsoft.com/office/drawing/2014/chart" uri="{C3380CC4-5D6E-409C-BE32-E72D297353CC}">
              <c16:uniqueId val="{00000008-8BE1-5C48-93BD-BD83DF2D0955}"/>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31086317715269"/>
          <c:y val="0.16520555009678051"/>
          <c:w val="0.55645814345266109"/>
          <c:h val="0.72884227001683044"/>
        </c:manualLayout>
      </c:layout>
      <c:pieChart>
        <c:varyColors val="1"/>
        <c:ser>
          <c:idx val="0"/>
          <c:order val="0"/>
          <c:tx>
            <c:strRef>
              <c:f>Sheet1!$B$1</c:f>
              <c:strCache>
                <c:ptCount val="1"/>
                <c:pt idx="0">
                  <c:v>Series 1</c:v>
                </c:pt>
              </c:strCache>
            </c:strRef>
          </c:tx>
          <c:dPt>
            <c:idx val="0"/>
            <c:bubble3D val="0"/>
            <c:spPr>
              <a:solidFill>
                <a:srgbClr val="F34001"/>
              </a:solidFill>
              <a:ln>
                <a:noFill/>
              </a:ln>
              <a:effectLst/>
            </c:spPr>
            <c:extLst>
              <c:ext xmlns:c16="http://schemas.microsoft.com/office/drawing/2014/chart" uri="{C3380CC4-5D6E-409C-BE32-E72D297353CC}">
                <c16:uniqueId val="{00000001-0E29-B048-BF59-CA1347F6B384}"/>
              </c:ext>
            </c:extLst>
          </c:dPt>
          <c:dPt>
            <c:idx val="1"/>
            <c:bubble3D val="0"/>
            <c:spPr>
              <a:solidFill>
                <a:srgbClr val="7A9AAC"/>
              </a:solidFill>
              <a:ln>
                <a:noFill/>
              </a:ln>
              <a:effectLst/>
            </c:spPr>
            <c:extLst>
              <c:ext xmlns:c16="http://schemas.microsoft.com/office/drawing/2014/chart" uri="{C3380CC4-5D6E-409C-BE32-E72D297353CC}">
                <c16:uniqueId val="{00000003-0E29-B048-BF59-CA1347F6B384}"/>
              </c:ext>
            </c:extLst>
          </c:dPt>
          <c:dPt>
            <c:idx val="2"/>
            <c:bubble3D val="0"/>
            <c:spPr>
              <a:solidFill>
                <a:srgbClr val="B6CFD0"/>
              </a:solidFill>
              <a:ln>
                <a:noFill/>
              </a:ln>
              <a:effectLst/>
            </c:spPr>
            <c:extLst>
              <c:ext xmlns:c16="http://schemas.microsoft.com/office/drawing/2014/chart" uri="{C3380CC4-5D6E-409C-BE32-E72D297353CC}">
                <c16:uniqueId val="{00000005-0E29-B048-BF59-CA1347F6B384}"/>
              </c:ext>
            </c:extLst>
          </c:dPt>
          <c:dPt>
            <c:idx val="3"/>
            <c:bubble3D val="0"/>
            <c:spPr>
              <a:solidFill>
                <a:srgbClr val="999999"/>
              </a:solidFill>
              <a:ln>
                <a:noFill/>
              </a:ln>
              <a:effectLst/>
            </c:spPr>
            <c:extLst>
              <c:ext xmlns:c16="http://schemas.microsoft.com/office/drawing/2014/chart" uri="{C3380CC4-5D6E-409C-BE32-E72D297353CC}">
                <c16:uniqueId val="{00000007-0E29-B048-BF59-CA1347F6B384}"/>
              </c:ext>
            </c:extLst>
          </c:dPt>
          <c:dPt>
            <c:idx val="4"/>
            <c:bubble3D val="0"/>
            <c:spPr>
              <a:solidFill>
                <a:schemeClr val="bg2"/>
              </a:solidFill>
              <a:ln>
                <a:noFill/>
              </a:ln>
              <a:effectLst/>
            </c:spPr>
            <c:extLst>
              <c:ext xmlns:c16="http://schemas.microsoft.com/office/drawing/2014/chart" uri="{C3380CC4-5D6E-409C-BE32-E72D297353CC}">
                <c16:uniqueId val="{00000009-F979-564C-814E-ABB9AC0DEDB4}"/>
              </c:ext>
            </c:extLst>
          </c:dPt>
          <c:dLbls>
            <c:dLbl>
              <c:idx val="0"/>
              <c:layout>
                <c:manualLayout>
                  <c:x val="-0.18694038924371639"/>
                  <c:y val="-0.21019057441544464"/>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B91581A-38C3-8548-91CA-277A8C9F81DE}"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fld id="{A8CDD5C0-A741-7B4D-9814-EE34E4725C13}"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bg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2494358155429312"/>
                      <c:h val="0.25692264913171214"/>
                    </c:manualLayout>
                  </c15:layout>
                  <c15:dlblFieldTable/>
                  <c15:showDataLabelsRange val="0"/>
                </c:ext>
                <c:ext xmlns:c16="http://schemas.microsoft.com/office/drawing/2014/chart" uri="{C3380CC4-5D6E-409C-BE32-E72D297353CC}">
                  <c16:uniqueId val="{00000001-0E29-B048-BF59-CA1347F6B384}"/>
                </c:ext>
              </c:extLst>
            </c:dLbl>
            <c:dLbl>
              <c:idx val="1"/>
              <c:layout>
                <c:manualLayout>
                  <c:x val="0.19116137531466681"/>
                  <c:y val="-3.0901064518488095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AFA0262B-E882-BA44-B119-4F81143F8829}"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E480C1F7-5022-3C4D-AA5C-80BBC2DF9D2C}"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618342377203236"/>
                      <c:h val="0.27683175723965109"/>
                    </c:manualLayout>
                  </c15:layout>
                  <c15:dlblFieldTable/>
                  <c15:showDataLabelsRange val="0"/>
                </c:ext>
                <c:ext xmlns:c16="http://schemas.microsoft.com/office/drawing/2014/chart" uri="{C3380CC4-5D6E-409C-BE32-E72D297353CC}">
                  <c16:uniqueId val="{00000003-0E29-B048-BF59-CA1347F6B384}"/>
                </c:ext>
              </c:extLst>
            </c:dLbl>
            <c:dLbl>
              <c:idx val="2"/>
              <c:layout>
                <c:manualLayout>
                  <c:x val="3.0794358079674435E-2"/>
                  <c:y val="9.497700090408677E-2"/>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4CBEB6A9-717E-9C48-B5BE-D3DF9AB16DFC}" type="CATEGORYNAME">
                      <a:rPr lang="en-US" sz="1100" b="0" i="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fld id="{350D9CC6-51AA-B34E-937F-98F558B6142A}" type="VALUE">
                      <a:rPr lang="en-US" sz="1100" b="0" i="0" baseline="0" smtClean="0">
                        <a:solidFill>
                          <a:schemeClr val="tx1"/>
                        </a:solidFill>
                        <a:latin typeface="Helvetica Neue" panose="02000503000000020004" pitchFamily="2" charset="0"/>
                        <a:ea typeface="Helvetica Neue" panose="02000503000000020004" pitchFamily="2" charset="0"/>
                        <a:cs typeface="Helvetica Neue" panose="02000503000000020004" pitchFamily="2" charset="0"/>
                      </a:rPr>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0" i="0" baseline="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3052565552590173"/>
                      <c:h val="0.25297236592237882"/>
                    </c:manualLayout>
                  </c15:layout>
                  <c15:dlblFieldTable/>
                  <c15:showDataLabelsRange val="0"/>
                </c:ext>
                <c:ext xmlns:c16="http://schemas.microsoft.com/office/drawing/2014/chart" uri="{C3380CC4-5D6E-409C-BE32-E72D297353CC}">
                  <c16:uniqueId val="{00000005-0E29-B048-BF59-CA1347F6B384}"/>
                </c:ext>
              </c:extLst>
            </c:dLbl>
            <c:dLbl>
              <c:idx val="3"/>
              <c:layout>
                <c:manualLayout>
                  <c:x val="8.8157542875367242E-2"/>
                  <c:y val="0.16724095195957733"/>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fld id="{348F11D3-136E-F34D-BD30-78D34763AF7F}" type="CATEGORYNAME">
                      <a:rPr lang="en-US" sz="110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r>
                      <a:rPr lang="en-US" sz="1100" baseline="0" dirty="0">
                        <a:solidFill>
                          <a:schemeClr val="bg1"/>
                        </a:solidFill>
                      </a:rPr>
                      <a:t> </a:t>
                    </a:r>
                  </a:p>
                  <a:p>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r>
                      <a:rPr lang="en-US" sz="1100" baseline="0" dirty="0">
                        <a:solidFill>
                          <a:schemeClr val="bg1"/>
                        </a:solidFill>
                      </a:rPr>
                      <a:t>  </a:t>
                    </a:r>
                    <a:fld id="{E60A474E-3A1F-4549-BF03-B4C54F78BB5E}" type="VALUE">
                      <a:rPr lang="en-US" sz="1100" baseline="0" smtClean="0">
                        <a:solidFill>
                          <a:schemeClr val="bg1"/>
                        </a:solidFill>
                      </a:rPr>
                      <a:pPr>
                        <a:defRPr sz="11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sz="1100" baseline="0" dirty="0">
                      <a:solidFill>
                        <a:schemeClr val="bg1"/>
                      </a:solidFill>
                    </a:endParaRPr>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3323934678083429"/>
                      <c:h val="0.15079071459095952"/>
                    </c:manualLayout>
                  </c15:layout>
                  <c15:dlblFieldTable/>
                  <c15:showDataLabelsRange val="0"/>
                </c:ext>
                <c:ext xmlns:c16="http://schemas.microsoft.com/office/drawing/2014/chart" uri="{C3380CC4-5D6E-409C-BE32-E72D297353CC}">
                  <c16:uniqueId val="{00000007-0E29-B048-BF59-CA1347F6B384}"/>
                </c:ext>
              </c:extLst>
            </c:dLbl>
            <c:dLbl>
              <c:idx val="4"/>
              <c:layout>
                <c:manualLayout>
                  <c:x val="7.9544137443590315E-3"/>
                  <c:y val="-3.1309747979610851E-3"/>
                </c:manualLayout>
              </c:layout>
              <c:tx>
                <c:rich>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fld id="{96C0972B-1EC9-F845-8FE0-DF30AD53E5BD}" type="CATEGORYNAME">
                      <a:rPr lang="en-US" smtClean="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[CATEGORY NAME]</a:t>
                    </a:fld>
                    <a:endParaRPr lang="en-US" baseline="0" dirty="0"/>
                  </a:p>
                  <a:p>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r>
                      <a:rPr lang="en-US" baseline="0" dirty="0"/>
                      <a:t> </a:t>
                    </a:r>
                    <a:fld id="{14C6420B-CE85-2243-AA8F-9870E72421DC}" type="VALUE">
                      <a:rPr lang="en-US" baseline="0"/>
                      <a:pPr>
                        <a:defRPr sz="110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t>[VALUE]</a:t>
                    </a:fld>
                    <a:endParaRPr lang="en-US" baseline="0" dirty="0"/>
                  </a:p>
                </c:rich>
              </c:tx>
              <c:spPr>
                <a:noFill/>
                <a:ln>
                  <a:noFill/>
                </a:ln>
                <a:effectLst/>
              </c:spPr>
              <c:txPr>
                <a:bodyPr rot="0" spcFirstLastPara="1" vertOverflow="ellipsis" vert="horz" wrap="square" lIns="38100" tIns="19050" rIns="38100" bIns="19050" anchor="ctr" anchorCtr="1">
                  <a:no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4001243895103735"/>
                      <c:h val="0.10168247290490133"/>
                    </c:manualLayout>
                  </c15:layout>
                  <c15:dlblFieldTable/>
                  <c15:showDataLabelsRange val="0"/>
                </c:ext>
                <c:ext xmlns:c16="http://schemas.microsoft.com/office/drawing/2014/chart" uri="{C3380CC4-5D6E-409C-BE32-E72D297353CC}">
                  <c16:uniqueId val="{00000009-F979-564C-814E-ABB9AC0DEDB4}"/>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pPr>
                <a:endParaRPr lang="en-US"/>
              </a:p>
            </c:txPr>
            <c:dLblPos val="inEnd"/>
            <c:showLegendKey val="0"/>
            <c:showVal val="1"/>
            <c:showCatName val="1"/>
            <c:showSerName val="0"/>
            <c:showPercent val="0"/>
            <c:showBubbleSize val="0"/>
            <c:showLeaderLines val="0"/>
            <c:extLst>
              <c:ext xmlns:c15="http://schemas.microsoft.com/office/drawing/2012/chart" uri="{CE6537A1-D6FC-4f65-9D91-7224C49458BB}"/>
            </c:extLst>
          </c:dLbls>
          <c:cat>
            <c:strRef>
              <c:f>Sheet1!$A$2:$A$6</c:f>
              <c:strCache>
                <c:ptCount val="5"/>
                <c:pt idx="0">
                  <c:v>Strongly agree</c:v>
                </c:pt>
                <c:pt idx="1">
                  <c:v>Somewhat agree</c:v>
                </c:pt>
                <c:pt idx="2">
                  <c:v>Somewhat disagree</c:v>
                </c:pt>
                <c:pt idx="3">
                  <c:v>Strongly disagree</c:v>
                </c:pt>
                <c:pt idx="4">
                  <c:v>DK/REF</c:v>
                </c:pt>
              </c:strCache>
            </c:strRef>
          </c:cat>
          <c:val>
            <c:numRef>
              <c:f>Sheet1!$B$2:$B$6</c:f>
              <c:numCache>
                <c:formatCode>0%\ \ \ \ \ \ \ \ </c:formatCode>
                <c:ptCount val="5"/>
                <c:pt idx="0">
                  <c:v>0.64637424559129997</c:v>
                </c:pt>
                <c:pt idx="1">
                  <c:v>0.1874668576381</c:v>
                </c:pt>
                <c:pt idx="2">
                  <c:v>7.3071549682049999E-2</c:v>
                </c:pt>
                <c:pt idx="3">
                  <c:v>7.9461466549079998E-2</c:v>
                </c:pt>
                <c:pt idx="4">
                  <c:v>0.01</c:v>
                </c:pt>
              </c:numCache>
            </c:numRef>
          </c:val>
          <c:extLst>
            <c:ext xmlns:c16="http://schemas.microsoft.com/office/drawing/2014/chart" uri="{C3380CC4-5D6E-409C-BE32-E72D297353CC}">
              <c16:uniqueId val="{00000008-0E29-B048-BF59-CA1347F6B384}"/>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AF425B-B6B6-D440-92EF-6A37FD11965E}" type="datetimeFigureOut">
              <a:rPr lang="en-US" smtClean="0"/>
              <a:t>2/1/22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900166-AD36-5B40-8769-3A6E5D9882C3}" type="slidenum">
              <a:rPr lang="en-US" smtClean="0"/>
              <a:t>‹#›</a:t>
            </a:fld>
            <a:endParaRPr lang="en-US"/>
          </a:p>
        </p:txBody>
      </p:sp>
    </p:spTree>
    <p:extLst>
      <p:ext uri="{BB962C8B-B14F-4D97-AF65-F5344CB8AC3E}">
        <p14:creationId xmlns:p14="http://schemas.microsoft.com/office/powerpoint/2010/main" val="21458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9F1F80-4443-BC48-98E9-12DD6E6B7304}" type="slidenum">
              <a:rPr lang="en-US" smtClean="0"/>
              <a:t>5</a:t>
            </a:fld>
            <a:endParaRPr lang="en-US" dirty="0"/>
          </a:p>
        </p:txBody>
      </p:sp>
    </p:spTree>
    <p:extLst>
      <p:ext uri="{BB962C8B-B14F-4D97-AF65-F5344CB8AC3E}">
        <p14:creationId xmlns:p14="http://schemas.microsoft.com/office/powerpoint/2010/main" val="2968144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9F1F80-4443-BC48-98E9-12DD6E6B7304}" type="slidenum">
              <a:rPr lang="en-US" smtClean="0"/>
              <a:t>6</a:t>
            </a:fld>
            <a:endParaRPr lang="en-US" dirty="0"/>
          </a:p>
        </p:txBody>
      </p:sp>
    </p:spTree>
    <p:extLst>
      <p:ext uri="{BB962C8B-B14F-4D97-AF65-F5344CB8AC3E}">
        <p14:creationId xmlns:p14="http://schemas.microsoft.com/office/powerpoint/2010/main" val="3109692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9F1F80-4443-BC48-98E9-12DD6E6B7304}" type="slidenum">
              <a:rPr lang="en-US" smtClean="0"/>
              <a:t>7</a:t>
            </a:fld>
            <a:endParaRPr lang="en-US" dirty="0"/>
          </a:p>
        </p:txBody>
      </p:sp>
    </p:spTree>
    <p:extLst>
      <p:ext uri="{BB962C8B-B14F-4D97-AF65-F5344CB8AC3E}">
        <p14:creationId xmlns:p14="http://schemas.microsoft.com/office/powerpoint/2010/main" val="3315391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9F1F80-4443-BC48-98E9-12DD6E6B7304}" type="slidenum">
              <a:rPr lang="en-US" smtClean="0"/>
              <a:t>8</a:t>
            </a:fld>
            <a:endParaRPr lang="en-US" dirty="0"/>
          </a:p>
        </p:txBody>
      </p:sp>
    </p:spTree>
    <p:extLst>
      <p:ext uri="{BB962C8B-B14F-4D97-AF65-F5344CB8AC3E}">
        <p14:creationId xmlns:p14="http://schemas.microsoft.com/office/powerpoint/2010/main" val="4143221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9F1F80-4443-BC48-98E9-12DD6E6B7304}" type="slidenum">
              <a:rPr lang="en-US" smtClean="0"/>
              <a:t>9</a:t>
            </a:fld>
            <a:endParaRPr lang="en-US" dirty="0"/>
          </a:p>
        </p:txBody>
      </p:sp>
    </p:spTree>
    <p:extLst>
      <p:ext uri="{BB962C8B-B14F-4D97-AF65-F5344CB8AC3E}">
        <p14:creationId xmlns:p14="http://schemas.microsoft.com/office/powerpoint/2010/main" val="3399720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059C-5164-5F4E-85D6-60A024EFB29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110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059C-5164-5F4E-85D6-60A024EFB29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8661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059C-5164-5F4E-85D6-60A024EFB29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3332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059C-5164-5F4E-85D6-60A024EFB29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05370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059C-5164-5F4E-85D6-60A024EFB29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0274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C059C-5164-5F4E-85D6-60A024EFB29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3048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9B4EA-0A99-354D-BDDE-425CBCF02A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D3064E8-A403-C140-A1A3-E97ADB9F3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9B2446F-F141-7043-92A6-69F39001BF67}"/>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5" name="Footer Placeholder 4">
            <a:extLst>
              <a:ext uri="{FF2B5EF4-FFF2-40B4-BE49-F238E27FC236}">
                <a16:creationId xmlns:a16="http://schemas.microsoft.com/office/drawing/2014/main" id="{7CFD280D-FBCE-FE4C-A7D1-CE6E8597E84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00E81D9-9A09-EB4B-91F3-8451DAF223F7}"/>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356644742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CF00E-EC16-3844-A501-0711E4D510D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BA5F0ED-9995-A048-9326-2B04D1D912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67E1AD-57FC-3B48-B82A-014616F657BB}"/>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5" name="Footer Placeholder 4">
            <a:extLst>
              <a:ext uri="{FF2B5EF4-FFF2-40B4-BE49-F238E27FC236}">
                <a16:creationId xmlns:a16="http://schemas.microsoft.com/office/drawing/2014/main" id="{89D4E781-1280-AC4B-9008-95D04A15FE2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9A17FD3-4B84-EA42-85DA-A93069FB6EE0}"/>
              </a:ext>
            </a:extLst>
          </p:cNvPr>
          <p:cNvSpPr>
            <a:spLocks noGrp="1"/>
          </p:cNvSpPr>
          <p:nvPr>
            <p:ph type="sldNum" sz="quarter" idx="12"/>
          </p:nvPr>
        </p:nvSpPr>
        <p:spPr/>
        <p:txBody>
          <a:bodyPr/>
          <a:lstStyle/>
          <a:p>
            <a:fld id="{1823342E-297C-5D4D-AC65-DD80C611455A}" type="slidenum">
              <a:rPr lang="en-US" smtClean="0"/>
              <a:pPr/>
              <a:t>‹#›</a:t>
            </a:fld>
            <a:endParaRPr lang="en-US" dirty="0"/>
          </a:p>
        </p:txBody>
      </p:sp>
      <p:pic>
        <p:nvPicPr>
          <p:cNvPr id="7" name="Picture 6">
            <a:extLst>
              <a:ext uri="{FF2B5EF4-FFF2-40B4-BE49-F238E27FC236}">
                <a16:creationId xmlns:a16="http://schemas.microsoft.com/office/drawing/2014/main" id="{F6CAE4FD-5AA2-134E-81F5-A79EF267B936}"/>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8" name="Picture 7" descr="Logo&#10;&#10;Description automatically generated">
            <a:extLst>
              <a:ext uri="{FF2B5EF4-FFF2-40B4-BE49-F238E27FC236}">
                <a16:creationId xmlns:a16="http://schemas.microsoft.com/office/drawing/2014/main" id="{7B0D0822-8864-934C-9C0F-4B3663B24B8F}"/>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9" name="Straight Connector 8">
            <a:extLst>
              <a:ext uri="{FF2B5EF4-FFF2-40B4-BE49-F238E27FC236}">
                <a16:creationId xmlns:a16="http://schemas.microsoft.com/office/drawing/2014/main" id="{93B80133-AF55-1A42-80E1-C3D640F88B28}"/>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1722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16631-33F9-CF48-AC97-DE84F1FFBF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BD4A5EF-A2EA-4143-ADE0-2D627522B1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5E2292-5396-4D45-B05E-62C6928BD448}"/>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5" name="Footer Placeholder 4">
            <a:extLst>
              <a:ext uri="{FF2B5EF4-FFF2-40B4-BE49-F238E27FC236}">
                <a16:creationId xmlns:a16="http://schemas.microsoft.com/office/drawing/2014/main" id="{9D5D71B7-84C6-1F40-BB57-ADDF412D0D5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19DB734-E274-DC48-8F1B-6E303D953198}"/>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166923266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E1973-B514-2E45-B296-C2E9B644FE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72F2739-F345-B94F-B98B-7883BE3A9C0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B20951C-67F9-594D-9B03-3876D29F0B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4E8036-7834-7F4D-81E4-E639D018812B}"/>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6" name="Footer Placeholder 5">
            <a:extLst>
              <a:ext uri="{FF2B5EF4-FFF2-40B4-BE49-F238E27FC236}">
                <a16:creationId xmlns:a16="http://schemas.microsoft.com/office/drawing/2014/main" id="{8D60273D-C764-8341-B14D-D3BBCA0052F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6D77E8B-04C2-A740-886E-56FDD8156256}"/>
              </a:ext>
            </a:extLst>
          </p:cNvPr>
          <p:cNvSpPr>
            <a:spLocks noGrp="1"/>
          </p:cNvSpPr>
          <p:nvPr>
            <p:ph type="sldNum" sz="quarter" idx="12"/>
          </p:nvPr>
        </p:nvSpPr>
        <p:spPr/>
        <p:txBody>
          <a:bodyPr/>
          <a:lstStyle/>
          <a:p>
            <a:fld id="{1823342E-297C-5D4D-AC65-DD80C611455A}" type="slidenum">
              <a:rPr lang="en-US" smtClean="0"/>
              <a:pPr/>
              <a:t>‹#›</a:t>
            </a:fld>
            <a:endParaRPr lang="en-US" dirty="0"/>
          </a:p>
        </p:txBody>
      </p:sp>
      <p:pic>
        <p:nvPicPr>
          <p:cNvPr id="8" name="Picture 7">
            <a:extLst>
              <a:ext uri="{FF2B5EF4-FFF2-40B4-BE49-F238E27FC236}">
                <a16:creationId xmlns:a16="http://schemas.microsoft.com/office/drawing/2014/main" id="{EBFA0C97-F6FC-4442-8397-739596C302C9}"/>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9" name="Picture 8" descr="Logo&#10;&#10;Description automatically generated">
            <a:extLst>
              <a:ext uri="{FF2B5EF4-FFF2-40B4-BE49-F238E27FC236}">
                <a16:creationId xmlns:a16="http://schemas.microsoft.com/office/drawing/2014/main" id="{6C31FF43-3ABB-C240-AC5E-35FEEF57094C}"/>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10" name="Straight Connector 9">
            <a:extLst>
              <a:ext uri="{FF2B5EF4-FFF2-40B4-BE49-F238E27FC236}">
                <a16:creationId xmlns:a16="http://schemas.microsoft.com/office/drawing/2014/main" id="{1FF9B5C7-2259-234D-BE31-0D4B41D26BAC}"/>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1821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A613C-69BB-0347-BFE6-898201CF568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108AD23-C5CB-6744-BB3D-81FFF1D405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0C5503F-CAEC-A943-AD50-53E20E403E0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88EA1BF-2BFA-E34F-B67C-64E2B9AB85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E8627C6-A9FF-3D46-B35A-8E38449D5E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1AA40A2-1E7D-B242-A975-7559FE6770DC}"/>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8" name="Footer Placeholder 7">
            <a:extLst>
              <a:ext uri="{FF2B5EF4-FFF2-40B4-BE49-F238E27FC236}">
                <a16:creationId xmlns:a16="http://schemas.microsoft.com/office/drawing/2014/main" id="{6591C5A9-F7FA-3641-B9C2-ED8EA32D29B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A729CC7-41F4-E849-8F21-C353A731B18A}"/>
              </a:ext>
            </a:extLst>
          </p:cNvPr>
          <p:cNvSpPr>
            <a:spLocks noGrp="1"/>
          </p:cNvSpPr>
          <p:nvPr>
            <p:ph type="sldNum" sz="quarter" idx="12"/>
          </p:nvPr>
        </p:nvSpPr>
        <p:spPr/>
        <p:txBody>
          <a:bodyPr/>
          <a:lstStyle/>
          <a:p>
            <a:fld id="{1823342E-297C-5D4D-AC65-DD80C611455A}" type="slidenum">
              <a:rPr lang="en-US" smtClean="0"/>
              <a:pPr/>
              <a:t>‹#›</a:t>
            </a:fld>
            <a:endParaRPr lang="en-US" dirty="0"/>
          </a:p>
        </p:txBody>
      </p:sp>
      <p:pic>
        <p:nvPicPr>
          <p:cNvPr id="10" name="Picture 9">
            <a:extLst>
              <a:ext uri="{FF2B5EF4-FFF2-40B4-BE49-F238E27FC236}">
                <a16:creationId xmlns:a16="http://schemas.microsoft.com/office/drawing/2014/main" id="{48455994-EC22-6345-A584-DB4B6803FDD0}"/>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11" name="Picture 10" descr="Logo&#10;&#10;Description automatically generated">
            <a:extLst>
              <a:ext uri="{FF2B5EF4-FFF2-40B4-BE49-F238E27FC236}">
                <a16:creationId xmlns:a16="http://schemas.microsoft.com/office/drawing/2014/main" id="{3EB1541E-6815-8446-A6F8-39AE5AA92BA2}"/>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12" name="Straight Connector 11">
            <a:extLst>
              <a:ext uri="{FF2B5EF4-FFF2-40B4-BE49-F238E27FC236}">
                <a16:creationId xmlns:a16="http://schemas.microsoft.com/office/drawing/2014/main" id="{61AB27D4-454A-0A49-A414-17FFE7446D07}"/>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16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B629C-29C1-E945-835A-DF84A9D49D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A07149B-3B60-A54A-ADF9-09169EE5BA02}"/>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4" name="Footer Placeholder 3">
            <a:extLst>
              <a:ext uri="{FF2B5EF4-FFF2-40B4-BE49-F238E27FC236}">
                <a16:creationId xmlns:a16="http://schemas.microsoft.com/office/drawing/2014/main" id="{1D4A6ECD-2540-D54B-BF19-B5C9FA1A398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EEBFE5D-8ACE-214C-9F26-A75023CDFA53}"/>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4291918523"/>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1D8D45-DB97-A24C-B183-22DA930C1970}"/>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3" name="Footer Placeholder 2">
            <a:extLst>
              <a:ext uri="{FF2B5EF4-FFF2-40B4-BE49-F238E27FC236}">
                <a16:creationId xmlns:a16="http://schemas.microsoft.com/office/drawing/2014/main" id="{777D1477-C81D-6C47-8C57-A81318DCFD8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39839DE-E4B3-C649-8F5B-8A8648612519}"/>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706400441"/>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28DB8-C698-EA47-8E17-9CD8674679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16490F0-96BF-7E40-8E91-0635DAF43D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D17ABDF-7EB6-9148-97BB-124E98BC6F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025CBC-BE6A-3F48-9B0B-709DD0C9C154}"/>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6" name="Footer Placeholder 5">
            <a:extLst>
              <a:ext uri="{FF2B5EF4-FFF2-40B4-BE49-F238E27FC236}">
                <a16:creationId xmlns:a16="http://schemas.microsoft.com/office/drawing/2014/main" id="{1BB164D8-0FF2-B14D-96B6-13BD866FF34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CD0066-0863-8E4B-8ACC-5AF0DC2F6D0F}"/>
              </a:ext>
            </a:extLst>
          </p:cNvPr>
          <p:cNvSpPr>
            <a:spLocks noGrp="1"/>
          </p:cNvSpPr>
          <p:nvPr>
            <p:ph type="sldNum" sz="quarter" idx="12"/>
          </p:nvPr>
        </p:nvSpPr>
        <p:spPr/>
        <p:txBody>
          <a:bodyPr/>
          <a:lstStyle/>
          <a:p>
            <a:fld id="{1823342E-297C-5D4D-AC65-DD80C611455A}" type="slidenum">
              <a:rPr lang="en-US" smtClean="0"/>
              <a:pPr/>
              <a:t>‹#›</a:t>
            </a:fld>
            <a:endParaRPr lang="en-US" dirty="0"/>
          </a:p>
        </p:txBody>
      </p:sp>
      <p:pic>
        <p:nvPicPr>
          <p:cNvPr id="8" name="Picture 7">
            <a:extLst>
              <a:ext uri="{FF2B5EF4-FFF2-40B4-BE49-F238E27FC236}">
                <a16:creationId xmlns:a16="http://schemas.microsoft.com/office/drawing/2014/main" id="{D87D12AE-EF59-CC44-B562-B3935A1A9042}"/>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9" name="Picture 8" descr="Logo&#10;&#10;Description automatically generated">
            <a:extLst>
              <a:ext uri="{FF2B5EF4-FFF2-40B4-BE49-F238E27FC236}">
                <a16:creationId xmlns:a16="http://schemas.microsoft.com/office/drawing/2014/main" id="{6E545238-AA72-8548-8E4A-8A53A473F6EF}"/>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10" name="Straight Connector 9">
            <a:extLst>
              <a:ext uri="{FF2B5EF4-FFF2-40B4-BE49-F238E27FC236}">
                <a16:creationId xmlns:a16="http://schemas.microsoft.com/office/drawing/2014/main" id="{7D10897A-D1C3-8841-BCFC-6B7979DA2C6D}"/>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3999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1EF6E-2A4A-7342-B470-ABB2A008F7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01F0A4-B5A3-3743-B89D-0BF3A31C1A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AF672A-8B5F-6844-B018-7227945949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0ECFE-57C0-324A-9DB5-342E2BB4D979}"/>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6" name="Footer Placeholder 5">
            <a:extLst>
              <a:ext uri="{FF2B5EF4-FFF2-40B4-BE49-F238E27FC236}">
                <a16:creationId xmlns:a16="http://schemas.microsoft.com/office/drawing/2014/main" id="{068C4007-25ED-8C4C-B52C-9352AD57E1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9D10895-369C-3C4B-8194-0EF929C16B9E}"/>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1907656551"/>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74948-031C-1048-9A62-A560F9DFEA7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9A893FE-0394-654B-BC1E-631621E1B2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3732A3-AEEF-974E-9C7C-98E21FB488E0}"/>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5" name="Footer Placeholder 4">
            <a:extLst>
              <a:ext uri="{FF2B5EF4-FFF2-40B4-BE49-F238E27FC236}">
                <a16:creationId xmlns:a16="http://schemas.microsoft.com/office/drawing/2014/main" id="{7CD352FD-5E77-5045-9539-67BC7E736EB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548201B-C7DA-6147-A396-CA01986874FE}"/>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260503021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E1E70D-78CD-6E4D-8CE0-7B06F3E0831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3070806-AF0D-DC4C-A29D-329796CC842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083D6A-C094-E84F-BB16-C8C88B77397F}"/>
              </a:ext>
            </a:extLst>
          </p:cNvPr>
          <p:cNvSpPr>
            <a:spLocks noGrp="1"/>
          </p:cNvSpPr>
          <p:nvPr>
            <p:ph type="dt" sz="half" idx="10"/>
          </p:nvPr>
        </p:nvSpPr>
        <p:spPr/>
        <p:txBody>
          <a:bodyPr/>
          <a:lstStyle/>
          <a:p>
            <a:fld id="{C764DE79-268F-4C1A-8933-263129D2AF90}" type="datetimeFigureOut">
              <a:rPr lang="en-US" smtClean="0"/>
              <a:t>2/1/22</a:t>
            </a:fld>
            <a:endParaRPr lang="en-US" dirty="0"/>
          </a:p>
        </p:txBody>
      </p:sp>
      <p:sp>
        <p:nvSpPr>
          <p:cNvPr id="5" name="Footer Placeholder 4">
            <a:extLst>
              <a:ext uri="{FF2B5EF4-FFF2-40B4-BE49-F238E27FC236}">
                <a16:creationId xmlns:a16="http://schemas.microsoft.com/office/drawing/2014/main" id="{D0C6837E-888A-5A4F-997C-23D62217E98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03710D4-7996-1646-B972-C2BD18A38D48}"/>
              </a:ext>
            </a:extLst>
          </p:cNvPr>
          <p:cNvSpPr>
            <a:spLocks noGrp="1"/>
          </p:cNvSpPr>
          <p:nvPr>
            <p:ph type="sldNum" sz="quarter" idx="12"/>
          </p:nvPr>
        </p:nvSpPr>
        <p:spPr/>
        <p:txBody>
          <a:body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113886450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Header_Orange">
    <p:bg>
      <p:bgPr>
        <a:solidFill>
          <a:srgbClr val="F8981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0092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ver Slide_One Lin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2ECCB7B-DC86-7749-8831-57A40816781B}"/>
              </a:ext>
            </a:extLst>
          </p:cNvPr>
          <p:cNvSpPr/>
          <p:nvPr userDrawn="1"/>
        </p:nvSpPr>
        <p:spPr>
          <a:xfrm>
            <a:off x="1073727" y="2132245"/>
            <a:ext cx="10044546" cy="2282464"/>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5387E7-6E39-E249-8C05-3E85EC5C196A}"/>
              </a:ext>
            </a:extLst>
          </p:cNvPr>
          <p:cNvSpPr>
            <a:spLocks noGrp="1"/>
          </p:cNvSpPr>
          <p:nvPr>
            <p:ph type="ctrTitle"/>
          </p:nvPr>
        </p:nvSpPr>
        <p:spPr>
          <a:xfrm>
            <a:off x="1524000" y="2886828"/>
            <a:ext cx="9144000" cy="773298"/>
          </a:xfrm>
        </p:spPr>
        <p:txBody>
          <a:bodyPr anchor="ctr">
            <a:normAutofit/>
          </a:bodyPr>
          <a:lstStyle>
            <a:lvl1pPr algn="l">
              <a:defRPr sz="4800"/>
            </a:lvl1pPr>
          </a:lstStyle>
          <a:p>
            <a:r>
              <a:rPr lang="en-US" dirty="0"/>
              <a:t>Click to edit Master title style</a:t>
            </a:r>
          </a:p>
        </p:txBody>
      </p:sp>
      <p:pic>
        <p:nvPicPr>
          <p:cNvPr id="10" name="Picture 9">
            <a:extLst>
              <a:ext uri="{FF2B5EF4-FFF2-40B4-BE49-F238E27FC236}">
                <a16:creationId xmlns:a16="http://schemas.microsoft.com/office/drawing/2014/main" id="{29966A28-A25B-0647-8C28-3FB49B10FF99}"/>
              </a:ext>
            </a:extLst>
          </p:cNvPr>
          <p:cNvPicPr>
            <a:picLocks noChangeAspect="1"/>
          </p:cNvPicPr>
          <p:nvPr userDrawn="1"/>
        </p:nvPicPr>
        <p:blipFill>
          <a:blip r:embed="rId2"/>
          <a:stretch>
            <a:fillRect/>
          </a:stretch>
        </p:blipFill>
        <p:spPr>
          <a:xfrm>
            <a:off x="0" y="-105471"/>
            <a:ext cx="12192000" cy="228600"/>
          </a:xfrm>
          <a:prstGeom prst="rect">
            <a:avLst/>
          </a:prstGeom>
        </p:spPr>
      </p:pic>
      <p:pic>
        <p:nvPicPr>
          <p:cNvPr id="14" name="Picture 13" descr="A picture containing shape&#10;&#10;Description automatically generated">
            <a:extLst>
              <a:ext uri="{FF2B5EF4-FFF2-40B4-BE49-F238E27FC236}">
                <a16:creationId xmlns:a16="http://schemas.microsoft.com/office/drawing/2014/main" id="{87A7EA56-4C90-4245-9EAC-E1C665A7097B}"/>
              </a:ext>
            </a:extLst>
          </p:cNvPr>
          <p:cNvPicPr>
            <a:picLocks noChangeAspect="1"/>
          </p:cNvPicPr>
          <p:nvPr userDrawn="1"/>
        </p:nvPicPr>
        <p:blipFill>
          <a:blip r:embed="rId3"/>
          <a:stretch>
            <a:fillRect/>
          </a:stretch>
        </p:blipFill>
        <p:spPr>
          <a:xfrm>
            <a:off x="9790656" y="716634"/>
            <a:ext cx="1855354" cy="1897204"/>
          </a:xfrm>
          <a:prstGeom prst="rect">
            <a:avLst/>
          </a:prstGeom>
        </p:spPr>
      </p:pic>
      <p:pic>
        <p:nvPicPr>
          <p:cNvPr id="8" name="Picture 7" descr="Logo&#10;&#10;Description automatically generated">
            <a:extLst>
              <a:ext uri="{FF2B5EF4-FFF2-40B4-BE49-F238E27FC236}">
                <a16:creationId xmlns:a16="http://schemas.microsoft.com/office/drawing/2014/main" id="{3859E66E-0404-9342-86AF-9141D9807A23}"/>
              </a:ext>
            </a:extLst>
          </p:cNvPr>
          <p:cNvPicPr>
            <a:picLocks noChangeAspect="1"/>
          </p:cNvPicPr>
          <p:nvPr userDrawn="1"/>
        </p:nvPicPr>
        <p:blipFill>
          <a:blip r:embed="rId4"/>
          <a:stretch>
            <a:fillRect/>
          </a:stretch>
        </p:blipFill>
        <p:spPr>
          <a:xfrm>
            <a:off x="9767454" y="5583677"/>
            <a:ext cx="1385455" cy="557689"/>
          </a:xfrm>
          <a:prstGeom prst="rect">
            <a:avLst/>
          </a:prstGeom>
        </p:spPr>
      </p:pic>
    </p:spTree>
    <p:extLst>
      <p:ext uri="{BB962C8B-B14F-4D97-AF65-F5344CB8AC3E}">
        <p14:creationId xmlns:p14="http://schemas.microsoft.com/office/powerpoint/2010/main" val="9556588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Centered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F2C7C-F42E-4E4A-A892-833ED2B45739}"/>
              </a:ext>
            </a:extLst>
          </p:cNvPr>
          <p:cNvSpPr>
            <a:spLocks noGrp="1"/>
          </p:cNvSpPr>
          <p:nvPr>
            <p:ph type="title"/>
          </p:nvPr>
        </p:nvSpPr>
        <p:spPr>
          <a:xfrm>
            <a:off x="838200" y="2575944"/>
            <a:ext cx="4745019" cy="1039138"/>
          </a:xfrm>
        </p:spPr>
        <p:txBody>
          <a:bodyPr lIns="0" tIns="0" rIns="0" bIns="0" anchor="t">
            <a:normAutofit/>
          </a:bodyPr>
          <a:lstStyle>
            <a:lvl1pPr algn="r">
              <a:defRPr sz="3600"/>
            </a:lvl1pPr>
          </a:lstStyle>
          <a:p>
            <a:r>
              <a:rPr lang="en-US" dirty="0"/>
              <a:t>Click to edit Master title style</a:t>
            </a:r>
          </a:p>
        </p:txBody>
      </p:sp>
      <p:sp>
        <p:nvSpPr>
          <p:cNvPr id="3" name="Content Placeholder 2">
            <a:extLst>
              <a:ext uri="{FF2B5EF4-FFF2-40B4-BE49-F238E27FC236}">
                <a16:creationId xmlns:a16="http://schemas.microsoft.com/office/drawing/2014/main" id="{BB8CDB73-B284-544E-85AC-B0105B35F160}"/>
              </a:ext>
            </a:extLst>
          </p:cNvPr>
          <p:cNvSpPr>
            <a:spLocks noGrp="1"/>
          </p:cNvSpPr>
          <p:nvPr>
            <p:ph idx="1"/>
          </p:nvPr>
        </p:nvSpPr>
        <p:spPr>
          <a:xfrm>
            <a:off x="6511382" y="1123502"/>
            <a:ext cx="5257800" cy="3941064"/>
          </a:xfrm>
        </p:spPr>
        <p:txBody>
          <a:bodyPr lIns="0" tIns="0" rIns="0" bIns="0"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5">
            <a:extLst>
              <a:ext uri="{FF2B5EF4-FFF2-40B4-BE49-F238E27FC236}">
                <a16:creationId xmlns:a16="http://schemas.microsoft.com/office/drawing/2014/main" id="{AB018238-022E-914E-B955-FFBE0636617A}"/>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11" name="Picture 10">
            <a:extLst>
              <a:ext uri="{FF2B5EF4-FFF2-40B4-BE49-F238E27FC236}">
                <a16:creationId xmlns:a16="http://schemas.microsoft.com/office/drawing/2014/main" id="{BA48CD20-34A0-8D49-8310-39AD7E0CA968}"/>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12" name="Picture 11" descr="Logo&#10;&#10;Description automatically generated">
            <a:extLst>
              <a:ext uri="{FF2B5EF4-FFF2-40B4-BE49-F238E27FC236}">
                <a16:creationId xmlns:a16="http://schemas.microsoft.com/office/drawing/2014/main" id="{C3DC9C4B-DDA2-9F4C-B7BC-2DED5413DB52}"/>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7" name="Straight Connector 6">
            <a:extLst>
              <a:ext uri="{FF2B5EF4-FFF2-40B4-BE49-F238E27FC236}">
                <a16:creationId xmlns:a16="http://schemas.microsoft.com/office/drawing/2014/main" id="{A92A6194-A2AE-9D40-AA18-A8356FF427CD}"/>
              </a:ext>
            </a:extLst>
          </p:cNvPr>
          <p:cNvCxnSpPr>
            <a:cxnSpLocks/>
          </p:cNvCxnSpPr>
          <p:nvPr userDrawn="1"/>
        </p:nvCxnSpPr>
        <p:spPr>
          <a:xfrm>
            <a:off x="6096000" y="1624405"/>
            <a:ext cx="0" cy="292608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11715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mall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F2C7C-F42E-4E4A-A892-833ED2B45739}"/>
              </a:ext>
            </a:extLst>
          </p:cNvPr>
          <p:cNvSpPr>
            <a:spLocks noGrp="1"/>
          </p:cNvSpPr>
          <p:nvPr>
            <p:ph type="title"/>
          </p:nvPr>
        </p:nvSpPr>
        <p:spPr>
          <a:xfrm>
            <a:off x="838200" y="559574"/>
            <a:ext cx="4019550" cy="365095"/>
          </a:xfrm>
        </p:spPr>
        <p:txBody>
          <a:bodyPr lIns="0" rIns="0" anchor="t">
            <a:normAutofit/>
          </a:bodyPr>
          <a:lstStyle>
            <a:lvl1pPr>
              <a:defRPr sz="2000"/>
            </a:lvl1pPr>
          </a:lstStyle>
          <a:p>
            <a:r>
              <a:rPr lang="en-US" dirty="0"/>
              <a:t>Click to edit Master title style</a:t>
            </a:r>
          </a:p>
        </p:txBody>
      </p:sp>
      <p:sp>
        <p:nvSpPr>
          <p:cNvPr id="6" name="Slide Number Placeholder 5">
            <a:extLst>
              <a:ext uri="{FF2B5EF4-FFF2-40B4-BE49-F238E27FC236}">
                <a16:creationId xmlns:a16="http://schemas.microsoft.com/office/drawing/2014/main" id="{169F3392-149B-CF44-B11A-5B90ACF998F8}"/>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7" name="Picture 6">
            <a:extLst>
              <a:ext uri="{FF2B5EF4-FFF2-40B4-BE49-F238E27FC236}">
                <a16:creationId xmlns:a16="http://schemas.microsoft.com/office/drawing/2014/main" id="{53403810-6307-1E4B-BE36-CF3EABA02A23}"/>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8" name="Picture 7" descr="Logo&#10;&#10;Description automatically generated">
            <a:extLst>
              <a:ext uri="{FF2B5EF4-FFF2-40B4-BE49-F238E27FC236}">
                <a16:creationId xmlns:a16="http://schemas.microsoft.com/office/drawing/2014/main" id="{04478DD1-765E-DD40-8500-E4F63D8C9D3E}"/>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5" name="Straight Connector 4">
            <a:extLst>
              <a:ext uri="{FF2B5EF4-FFF2-40B4-BE49-F238E27FC236}">
                <a16:creationId xmlns:a16="http://schemas.microsoft.com/office/drawing/2014/main" id="{41FF862F-B347-BE41-9419-BB255889A0A2}"/>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9709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F2C7C-F42E-4E4A-A892-833ED2B45739}"/>
              </a:ext>
            </a:extLst>
          </p:cNvPr>
          <p:cNvSpPr>
            <a:spLocks noGrp="1"/>
          </p:cNvSpPr>
          <p:nvPr>
            <p:ph type="title" hasCustomPrompt="1"/>
          </p:nvPr>
        </p:nvSpPr>
        <p:spPr>
          <a:xfrm>
            <a:off x="838200" y="559574"/>
            <a:ext cx="3115962" cy="365095"/>
          </a:xfrm>
        </p:spPr>
        <p:txBody>
          <a:bodyPr lIns="0" rIns="0" anchor="t">
            <a:normAutofit/>
          </a:bodyPr>
          <a:lstStyle>
            <a:lvl1pPr>
              <a:defRPr sz="2000"/>
            </a:lvl1pPr>
          </a:lstStyle>
          <a:p>
            <a:r>
              <a:rPr lang="en-US" dirty="0"/>
              <a:t>Our Team</a:t>
            </a:r>
          </a:p>
        </p:txBody>
      </p:sp>
      <p:sp>
        <p:nvSpPr>
          <p:cNvPr id="6" name="Slide Number Placeholder 5">
            <a:extLst>
              <a:ext uri="{FF2B5EF4-FFF2-40B4-BE49-F238E27FC236}">
                <a16:creationId xmlns:a16="http://schemas.microsoft.com/office/drawing/2014/main" id="{169F3392-149B-CF44-B11A-5B90ACF998F8}"/>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7" name="Picture 6">
            <a:extLst>
              <a:ext uri="{FF2B5EF4-FFF2-40B4-BE49-F238E27FC236}">
                <a16:creationId xmlns:a16="http://schemas.microsoft.com/office/drawing/2014/main" id="{53403810-6307-1E4B-BE36-CF3EABA02A23}"/>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8" name="Picture 7" descr="Logo&#10;&#10;Description automatically generated">
            <a:extLst>
              <a:ext uri="{FF2B5EF4-FFF2-40B4-BE49-F238E27FC236}">
                <a16:creationId xmlns:a16="http://schemas.microsoft.com/office/drawing/2014/main" id="{04478DD1-765E-DD40-8500-E4F63D8C9D3E}"/>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5" name="Straight Connector 4">
            <a:extLst>
              <a:ext uri="{FF2B5EF4-FFF2-40B4-BE49-F238E27FC236}">
                <a16:creationId xmlns:a16="http://schemas.microsoft.com/office/drawing/2014/main" id="{41FF862F-B347-BE41-9419-BB255889A0A2}"/>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
        <p:nvSpPr>
          <p:cNvPr id="9" name="Google Shape;230;p31">
            <a:extLst>
              <a:ext uri="{FF2B5EF4-FFF2-40B4-BE49-F238E27FC236}">
                <a16:creationId xmlns:a16="http://schemas.microsoft.com/office/drawing/2014/main" id="{F75D7EBC-6405-A842-A0C9-3FFD6344F94B}"/>
              </a:ext>
            </a:extLst>
          </p:cNvPr>
          <p:cNvSpPr txBox="1"/>
          <p:nvPr userDrawn="1"/>
        </p:nvSpPr>
        <p:spPr>
          <a:xfrm>
            <a:off x="833362" y="3026732"/>
            <a:ext cx="1711049" cy="49552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 sz="1900" dirty="0">
                <a:latin typeface="Georgia"/>
                <a:sym typeface="Georgia"/>
              </a:rPr>
              <a:t>Name </a:t>
            </a:r>
          </a:p>
          <a:p>
            <a:pPr marL="0" lvl="0" indent="0" algn="l" rtl="0">
              <a:lnSpc>
                <a:spcPct val="115000"/>
              </a:lnSpc>
              <a:spcBef>
                <a:spcPts val="0"/>
              </a:spcBef>
              <a:spcAft>
                <a:spcPts val="0"/>
              </a:spcAft>
              <a:buNone/>
            </a:pPr>
            <a:r>
              <a:rPr lang="pt-BR" sz="900" b="1" i="0" spc="300" dirty="0">
                <a:latin typeface="Arial" panose="020B0604020202020204" pitchFamily="34" charset="0"/>
                <a:ea typeface="Halyard Display Medium" pitchFamily="2" charset="77"/>
                <a:cs typeface="Arial" panose="020B0604020202020204" pitchFamily="34" charset="0"/>
              </a:rPr>
              <a:t>POSITION</a:t>
            </a:r>
            <a:endParaRPr lang="pt-BR" sz="900" b="1" i="0" spc="300" dirty="0">
              <a:latin typeface="Arial" panose="020B0604020202020204" pitchFamily="34" charset="0"/>
              <a:ea typeface="Halyard Display Medium" pitchFamily="2" charset="77"/>
              <a:cs typeface="Arial" panose="020B0604020202020204" pitchFamily="34" charset="0"/>
              <a:sym typeface="Georgia"/>
            </a:endParaRPr>
          </a:p>
        </p:txBody>
      </p:sp>
      <p:sp>
        <p:nvSpPr>
          <p:cNvPr id="10" name="Google Shape;231;p31">
            <a:extLst>
              <a:ext uri="{FF2B5EF4-FFF2-40B4-BE49-F238E27FC236}">
                <a16:creationId xmlns:a16="http://schemas.microsoft.com/office/drawing/2014/main" id="{4A03C051-D106-BC4D-8D2D-FC75B7FE6B2D}"/>
              </a:ext>
            </a:extLst>
          </p:cNvPr>
          <p:cNvSpPr/>
          <p:nvPr userDrawn="1"/>
        </p:nvSpPr>
        <p:spPr>
          <a:xfrm>
            <a:off x="833362" y="1357630"/>
            <a:ext cx="1604400" cy="1604400"/>
          </a:xfrm>
          <a:prstGeom prst="rect">
            <a:avLst/>
          </a:prstGeom>
          <a:solidFill>
            <a:srgbClr val="37B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33;p31">
            <a:extLst>
              <a:ext uri="{FF2B5EF4-FFF2-40B4-BE49-F238E27FC236}">
                <a16:creationId xmlns:a16="http://schemas.microsoft.com/office/drawing/2014/main" id="{E1EEB42F-AE68-2E40-B42E-8FB4EEF76339}"/>
              </a:ext>
            </a:extLst>
          </p:cNvPr>
          <p:cNvSpPr/>
          <p:nvPr userDrawn="1"/>
        </p:nvSpPr>
        <p:spPr>
          <a:xfrm>
            <a:off x="6376855" y="1357666"/>
            <a:ext cx="1604400" cy="1604400"/>
          </a:xfrm>
          <a:prstGeom prst="rect">
            <a:avLst/>
          </a:prstGeom>
          <a:solidFill>
            <a:srgbClr val="2987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35;p31">
            <a:extLst>
              <a:ext uri="{FF2B5EF4-FFF2-40B4-BE49-F238E27FC236}">
                <a16:creationId xmlns:a16="http://schemas.microsoft.com/office/drawing/2014/main" id="{DD6CEE63-3DC6-D54B-B13D-B274A65FEF77}"/>
              </a:ext>
            </a:extLst>
          </p:cNvPr>
          <p:cNvSpPr txBox="1"/>
          <p:nvPr userDrawn="1"/>
        </p:nvSpPr>
        <p:spPr>
          <a:xfrm>
            <a:off x="6376855" y="3026732"/>
            <a:ext cx="2042772" cy="495520"/>
          </a:xfrm>
          <a:prstGeom prst="rect">
            <a:avLst/>
          </a:prstGeom>
          <a:noFill/>
          <a:ln>
            <a:noFill/>
          </a:ln>
        </p:spPr>
        <p:txBody>
          <a:bodyPr spcFirstLastPara="1" wrap="square" lIns="0" tIns="0" rIns="0" bIns="0" anchor="t" anchorCtr="0">
            <a:spAutoFit/>
          </a:bodyPr>
          <a:lstStyle/>
          <a:p>
            <a:pPr>
              <a:lnSpc>
                <a:spcPct val="115000"/>
              </a:lnSpc>
            </a:pPr>
            <a:r>
              <a:rPr lang="en" sz="1900" dirty="0">
                <a:latin typeface="Georgia"/>
                <a:sym typeface="Georgia"/>
              </a:rPr>
              <a:t>Name</a:t>
            </a:r>
          </a:p>
          <a:p>
            <a:pPr>
              <a:lnSpc>
                <a:spcPct val="115000"/>
              </a:lnSpc>
            </a:pPr>
            <a:r>
              <a:rPr lang="pt-BR" sz="900" b="1" i="0" spc="300" dirty="0">
                <a:latin typeface="Arial" panose="020B0604020202020204" pitchFamily="34" charset="0"/>
                <a:ea typeface="Halyard Display Medium" pitchFamily="2" charset="77"/>
                <a:cs typeface="Arial" panose="020B0604020202020204" pitchFamily="34" charset="0"/>
              </a:rPr>
              <a:t>POSITION</a:t>
            </a:r>
            <a:endParaRPr lang="pt-BR" sz="900" b="0" i="0" spc="300" dirty="0">
              <a:latin typeface="Halyard Display Medium" pitchFamily="2" charset="77"/>
              <a:ea typeface="Halyard Display Medium" pitchFamily="2" charset="77"/>
              <a:cs typeface="Georgia"/>
              <a:sym typeface="Georgia"/>
            </a:endParaRPr>
          </a:p>
        </p:txBody>
      </p:sp>
      <p:sp>
        <p:nvSpPr>
          <p:cNvPr id="13" name="Google Shape;247;p32">
            <a:extLst>
              <a:ext uri="{FF2B5EF4-FFF2-40B4-BE49-F238E27FC236}">
                <a16:creationId xmlns:a16="http://schemas.microsoft.com/office/drawing/2014/main" id="{31E6C671-6B9A-6C49-8000-EAC34BA923C2}"/>
              </a:ext>
            </a:extLst>
          </p:cNvPr>
          <p:cNvSpPr txBox="1"/>
          <p:nvPr userDrawn="1"/>
        </p:nvSpPr>
        <p:spPr>
          <a:xfrm>
            <a:off x="3668302" y="3026732"/>
            <a:ext cx="2230424" cy="495520"/>
          </a:xfrm>
          <a:prstGeom prst="rect">
            <a:avLst/>
          </a:prstGeom>
          <a:noFill/>
          <a:ln>
            <a:noFill/>
          </a:ln>
        </p:spPr>
        <p:txBody>
          <a:bodyPr spcFirstLastPara="1" wrap="square" lIns="0" tIns="0" rIns="0" bIns="0" anchor="t" anchorCtr="0">
            <a:spAutoFit/>
          </a:bodyPr>
          <a:lstStyle/>
          <a:p>
            <a:pPr>
              <a:lnSpc>
                <a:spcPct val="115000"/>
              </a:lnSpc>
            </a:pPr>
            <a:r>
              <a:rPr lang="en" sz="1900" dirty="0">
                <a:latin typeface="Georgia"/>
                <a:sym typeface="Georgia"/>
              </a:rPr>
              <a:t>Name </a:t>
            </a:r>
          </a:p>
          <a:p>
            <a:pPr>
              <a:lnSpc>
                <a:spcPct val="115000"/>
              </a:lnSpc>
            </a:pPr>
            <a:r>
              <a:rPr lang="pt-BR" sz="900" b="1" i="0" spc="300" dirty="0">
                <a:latin typeface="Arial" panose="020B0604020202020204" pitchFamily="34" charset="0"/>
                <a:ea typeface="Halyard Display Medium" pitchFamily="2" charset="77"/>
                <a:cs typeface="Arial" panose="020B0604020202020204" pitchFamily="34" charset="0"/>
              </a:rPr>
              <a:t>POSITION</a:t>
            </a:r>
            <a:endParaRPr lang="pt-BR" sz="900" b="0" i="0" spc="300" dirty="0">
              <a:latin typeface="Halyard Display Medium" pitchFamily="2" charset="77"/>
              <a:ea typeface="Halyard Display Medium" pitchFamily="2" charset="77"/>
              <a:cs typeface="Georgia"/>
              <a:sym typeface="Georgia"/>
            </a:endParaRPr>
          </a:p>
        </p:txBody>
      </p:sp>
      <p:sp>
        <p:nvSpPr>
          <p:cNvPr id="14" name="Google Shape;248;p32">
            <a:extLst>
              <a:ext uri="{FF2B5EF4-FFF2-40B4-BE49-F238E27FC236}">
                <a16:creationId xmlns:a16="http://schemas.microsoft.com/office/drawing/2014/main" id="{2070CCB9-BB56-8B40-A0AF-28051F33ADD0}"/>
              </a:ext>
            </a:extLst>
          </p:cNvPr>
          <p:cNvSpPr/>
          <p:nvPr userDrawn="1"/>
        </p:nvSpPr>
        <p:spPr>
          <a:xfrm>
            <a:off x="3668302" y="1353562"/>
            <a:ext cx="1604400" cy="1604400"/>
          </a:xfrm>
          <a:prstGeom prst="rect">
            <a:avLst/>
          </a:prstGeom>
          <a:solidFill>
            <a:srgbClr val="D44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50;p32">
            <a:extLst>
              <a:ext uri="{FF2B5EF4-FFF2-40B4-BE49-F238E27FC236}">
                <a16:creationId xmlns:a16="http://schemas.microsoft.com/office/drawing/2014/main" id="{73818B04-C51B-6F4D-9C6B-B07F00079DE7}"/>
              </a:ext>
            </a:extLst>
          </p:cNvPr>
          <p:cNvSpPr/>
          <p:nvPr userDrawn="1"/>
        </p:nvSpPr>
        <p:spPr>
          <a:xfrm>
            <a:off x="833362" y="3919386"/>
            <a:ext cx="1604400" cy="1604400"/>
          </a:xfrm>
          <a:prstGeom prst="rect">
            <a:avLst/>
          </a:prstGeom>
          <a:solidFill>
            <a:srgbClr val="FED7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52;p32">
            <a:extLst>
              <a:ext uri="{FF2B5EF4-FFF2-40B4-BE49-F238E27FC236}">
                <a16:creationId xmlns:a16="http://schemas.microsoft.com/office/drawing/2014/main" id="{E0630A3C-018C-0442-B205-7861C6773DC4}"/>
              </a:ext>
            </a:extLst>
          </p:cNvPr>
          <p:cNvSpPr txBox="1"/>
          <p:nvPr userDrawn="1"/>
        </p:nvSpPr>
        <p:spPr>
          <a:xfrm>
            <a:off x="833362" y="5599892"/>
            <a:ext cx="2235608" cy="49552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 sz="1900" dirty="0">
                <a:latin typeface="Georgia"/>
                <a:sym typeface="Georgia"/>
              </a:rPr>
              <a:t>Name </a:t>
            </a:r>
          </a:p>
          <a:p>
            <a:pPr marL="0" lvl="0" indent="0" algn="l" rtl="0">
              <a:lnSpc>
                <a:spcPct val="115000"/>
              </a:lnSpc>
              <a:spcBef>
                <a:spcPts val="0"/>
              </a:spcBef>
              <a:spcAft>
                <a:spcPts val="0"/>
              </a:spcAft>
              <a:buNone/>
            </a:pPr>
            <a:r>
              <a:rPr lang="pt-BR" sz="900" b="1" i="0" spc="300" dirty="0">
                <a:latin typeface="Arial" panose="020B0604020202020204" pitchFamily="34" charset="0"/>
                <a:ea typeface="Halyard Display Medium" pitchFamily="2" charset="77"/>
                <a:cs typeface="Arial" panose="020B0604020202020204" pitchFamily="34" charset="0"/>
              </a:rPr>
              <a:t>POSITION</a:t>
            </a:r>
            <a:endParaRPr lang="pt-BR" sz="900" b="0" i="0" spc="300" dirty="0">
              <a:latin typeface="Halyard Display Medium" pitchFamily="2" charset="77"/>
              <a:ea typeface="Halyard Display Medium" pitchFamily="2" charset="77"/>
              <a:cs typeface="Georgia"/>
              <a:sym typeface="Georgia"/>
            </a:endParaRPr>
          </a:p>
        </p:txBody>
      </p:sp>
      <p:sp>
        <p:nvSpPr>
          <p:cNvPr id="17" name="Google Shape;264;p33">
            <a:extLst>
              <a:ext uri="{FF2B5EF4-FFF2-40B4-BE49-F238E27FC236}">
                <a16:creationId xmlns:a16="http://schemas.microsoft.com/office/drawing/2014/main" id="{05EA5A7E-E29E-AF48-BD50-B1288E6F3B63}"/>
              </a:ext>
            </a:extLst>
          </p:cNvPr>
          <p:cNvSpPr txBox="1"/>
          <p:nvPr userDrawn="1"/>
        </p:nvSpPr>
        <p:spPr>
          <a:xfrm>
            <a:off x="3668302" y="5599892"/>
            <a:ext cx="2089422" cy="49552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 sz="1900" dirty="0">
                <a:latin typeface="Georgia"/>
                <a:sym typeface="Georgia"/>
              </a:rPr>
              <a:t>Name </a:t>
            </a:r>
          </a:p>
          <a:p>
            <a:pPr marL="0" lvl="0" indent="0" algn="l" rtl="0">
              <a:lnSpc>
                <a:spcPct val="115000"/>
              </a:lnSpc>
              <a:spcBef>
                <a:spcPts val="0"/>
              </a:spcBef>
              <a:spcAft>
                <a:spcPts val="0"/>
              </a:spcAft>
              <a:buNone/>
            </a:pPr>
            <a:r>
              <a:rPr lang="pt-BR" sz="800" b="1" i="0" spc="300" dirty="0">
                <a:latin typeface="Arial" panose="020B0604020202020204" pitchFamily="34" charset="0"/>
                <a:ea typeface="Halyard Display Medium" pitchFamily="2" charset="77"/>
                <a:cs typeface="Arial" panose="020B0604020202020204" pitchFamily="34" charset="0"/>
              </a:rPr>
              <a:t>POSITION</a:t>
            </a:r>
            <a:endParaRPr lang="pt-BR" sz="800" b="0" i="0" spc="300" dirty="0">
              <a:latin typeface="Halyard Display Medium" pitchFamily="2" charset="77"/>
              <a:ea typeface="Halyard Display Medium" pitchFamily="2" charset="77"/>
              <a:cs typeface="Georgia"/>
              <a:sym typeface="Georgia"/>
            </a:endParaRPr>
          </a:p>
        </p:txBody>
      </p:sp>
      <p:sp>
        <p:nvSpPr>
          <p:cNvPr id="18" name="Google Shape;265;p33">
            <a:extLst>
              <a:ext uri="{FF2B5EF4-FFF2-40B4-BE49-F238E27FC236}">
                <a16:creationId xmlns:a16="http://schemas.microsoft.com/office/drawing/2014/main" id="{3C1CD26A-0A92-484A-A124-22428903449C}"/>
              </a:ext>
            </a:extLst>
          </p:cNvPr>
          <p:cNvSpPr/>
          <p:nvPr userDrawn="1"/>
        </p:nvSpPr>
        <p:spPr>
          <a:xfrm>
            <a:off x="3668302" y="3919386"/>
            <a:ext cx="1604400" cy="1604400"/>
          </a:xfrm>
          <a:prstGeom prst="rect">
            <a:avLst/>
          </a:prstGeom>
          <a:solidFill>
            <a:srgbClr val="123D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67;p33">
            <a:extLst>
              <a:ext uri="{FF2B5EF4-FFF2-40B4-BE49-F238E27FC236}">
                <a16:creationId xmlns:a16="http://schemas.microsoft.com/office/drawing/2014/main" id="{8399950E-6512-DB49-AD0A-154DFAFA0528}"/>
              </a:ext>
            </a:extLst>
          </p:cNvPr>
          <p:cNvSpPr/>
          <p:nvPr userDrawn="1"/>
        </p:nvSpPr>
        <p:spPr>
          <a:xfrm>
            <a:off x="6376855" y="3919386"/>
            <a:ext cx="1604400" cy="1604400"/>
          </a:xfrm>
          <a:prstGeom prst="rect">
            <a:avLst/>
          </a:prstGeom>
          <a:solidFill>
            <a:srgbClr val="8F03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69;p33">
            <a:extLst>
              <a:ext uri="{FF2B5EF4-FFF2-40B4-BE49-F238E27FC236}">
                <a16:creationId xmlns:a16="http://schemas.microsoft.com/office/drawing/2014/main" id="{1F03F2A2-B2DB-A04E-ACA3-7313FBFFC4C9}"/>
              </a:ext>
            </a:extLst>
          </p:cNvPr>
          <p:cNvSpPr txBox="1"/>
          <p:nvPr userDrawn="1"/>
        </p:nvSpPr>
        <p:spPr>
          <a:xfrm>
            <a:off x="6376855" y="5599892"/>
            <a:ext cx="2088000" cy="495520"/>
          </a:xfrm>
          <a:prstGeom prst="rect">
            <a:avLst/>
          </a:prstGeom>
          <a:noFill/>
          <a:ln>
            <a:noFill/>
          </a:ln>
        </p:spPr>
        <p:txBody>
          <a:bodyPr spcFirstLastPara="1" wrap="square" lIns="0" tIns="0" rIns="0" bIns="0" anchor="t" anchorCtr="0">
            <a:spAutoFit/>
          </a:bodyPr>
          <a:lstStyle/>
          <a:p>
            <a:pPr>
              <a:lnSpc>
                <a:spcPct val="115000"/>
              </a:lnSpc>
            </a:pPr>
            <a:r>
              <a:rPr lang="en" sz="1900" dirty="0">
                <a:latin typeface="Georgia"/>
                <a:sym typeface="Georgia"/>
              </a:rPr>
              <a:t>Name</a:t>
            </a:r>
          </a:p>
          <a:p>
            <a:pPr>
              <a:lnSpc>
                <a:spcPct val="115000"/>
              </a:lnSpc>
            </a:pPr>
            <a:r>
              <a:rPr lang="pt-BR" sz="800" b="1" i="0" spc="300" dirty="0">
                <a:latin typeface="Arial" panose="020B0604020202020204" pitchFamily="34" charset="0"/>
                <a:ea typeface="Halyard Display Medium" pitchFamily="2" charset="77"/>
                <a:cs typeface="Arial" panose="020B0604020202020204" pitchFamily="34" charset="0"/>
              </a:rPr>
              <a:t>POSITION</a:t>
            </a:r>
            <a:endParaRPr lang="pt-BR" sz="800" b="0" i="0" spc="300" dirty="0">
              <a:latin typeface="Halyard Display Medium" pitchFamily="2" charset="77"/>
              <a:ea typeface="Halyard Display Medium" pitchFamily="2" charset="77"/>
              <a:cs typeface="Georgia"/>
              <a:sym typeface="Georgia"/>
            </a:endParaRPr>
          </a:p>
        </p:txBody>
      </p:sp>
      <p:sp>
        <p:nvSpPr>
          <p:cNvPr id="4" name="Picture Placeholder 3">
            <a:extLst>
              <a:ext uri="{FF2B5EF4-FFF2-40B4-BE49-F238E27FC236}">
                <a16:creationId xmlns:a16="http://schemas.microsoft.com/office/drawing/2014/main" id="{A7C1D375-5A58-2D40-BD40-96794618B34E}"/>
              </a:ext>
            </a:extLst>
          </p:cNvPr>
          <p:cNvSpPr>
            <a:spLocks noGrp="1"/>
          </p:cNvSpPr>
          <p:nvPr>
            <p:ph type="pic" sz="quarter" idx="13"/>
          </p:nvPr>
        </p:nvSpPr>
        <p:spPr>
          <a:xfrm>
            <a:off x="974767" y="1196916"/>
            <a:ext cx="1589897" cy="1595696"/>
          </a:xfrm>
        </p:spPr>
        <p:txBody>
          <a:bodyPr/>
          <a:lstStyle/>
          <a:p>
            <a:endParaRPr lang="en-US"/>
          </a:p>
        </p:txBody>
      </p:sp>
      <p:sp>
        <p:nvSpPr>
          <p:cNvPr id="22" name="Picture Placeholder 3">
            <a:extLst>
              <a:ext uri="{FF2B5EF4-FFF2-40B4-BE49-F238E27FC236}">
                <a16:creationId xmlns:a16="http://schemas.microsoft.com/office/drawing/2014/main" id="{DE0F4D27-7D67-F445-A957-D5DC59F031BC}"/>
              </a:ext>
            </a:extLst>
          </p:cNvPr>
          <p:cNvSpPr>
            <a:spLocks noGrp="1"/>
          </p:cNvSpPr>
          <p:nvPr>
            <p:ph type="pic" sz="quarter" idx="14"/>
          </p:nvPr>
        </p:nvSpPr>
        <p:spPr>
          <a:xfrm>
            <a:off x="3807026" y="1196916"/>
            <a:ext cx="1589897" cy="1595696"/>
          </a:xfrm>
        </p:spPr>
        <p:txBody>
          <a:bodyPr/>
          <a:lstStyle/>
          <a:p>
            <a:endParaRPr lang="en-US"/>
          </a:p>
        </p:txBody>
      </p:sp>
      <p:sp>
        <p:nvSpPr>
          <p:cNvPr id="24" name="Picture Placeholder 3">
            <a:extLst>
              <a:ext uri="{FF2B5EF4-FFF2-40B4-BE49-F238E27FC236}">
                <a16:creationId xmlns:a16="http://schemas.microsoft.com/office/drawing/2014/main" id="{BE9C9BEB-1182-904F-85D9-787D765CA4F1}"/>
              </a:ext>
            </a:extLst>
          </p:cNvPr>
          <p:cNvSpPr>
            <a:spLocks noGrp="1"/>
          </p:cNvSpPr>
          <p:nvPr>
            <p:ph type="pic" sz="quarter" idx="15"/>
          </p:nvPr>
        </p:nvSpPr>
        <p:spPr>
          <a:xfrm>
            <a:off x="6514703" y="1196916"/>
            <a:ext cx="1589897" cy="1595696"/>
          </a:xfrm>
        </p:spPr>
        <p:txBody>
          <a:bodyPr/>
          <a:lstStyle/>
          <a:p>
            <a:endParaRPr lang="en-US"/>
          </a:p>
        </p:txBody>
      </p:sp>
      <p:sp>
        <p:nvSpPr>
          <p:cNvPr id="26" name="Picture Placeholder 3">
            <a:extLst>
              <a:ext uri="{FF2B5EF4-FFF2-40B4-BE49-F238E27FC236}">
                <a16:creationId xmlns:a16="http://schemas.microsoft.com/office/drawing/2014/main" id="{EBD5F6F2-37D3-B74E-8DD6-2BD916958831}"/>
              </a:ext>
            </a:extLst>
          </p:cNvPr>
          <p:cNvSpPr>
            <a:spLocks noGrp="1"/>
          </p:cNvSpPr>
          <p:nvPr>
            <p:ph type="pic" sz="quarter" idx="16"/>
          </p:nvPr>
        </p:nvSpPr>
        <p:spPr>
          <a:xfrm>
            <a:off x="974767" y="3756808"/>
            <a:ext cx="1589897" cy="1595696"/>
          </a:xfrm>
        </p:spPr>
        <p:txBody>
          <a:bodyPr/>
          <a:lstStyle/>
          <a:p>
            <a:endParaRPr lang="en-US"/>
          </a:p>
        </p:txBody>
      </p:sp>
      <p:sp>
        <p:nvSpPr>
          <p:cNvPr id="27" name="Picture Placeholder 3">
            <a:extLst>
              <a:ext uri="{FF2B5EF4-FFF2-40B4-BE49-F238E27FC236}">
                <a16:creationId xmlns:a16="http://schemas.microsoft.com/office/drawing/2014/main" id="{69CB7925-5F26-D24B-BE5B-7C966E5C6FE3}"/>
              </a:ext>
            </a:extLst>
          </p:cNvPr>
          <p:cNvSpPr>
            <a:spLocks noGrp="1"/>
          </p:cNvSpPr>
          <p:nvPr>
            <p:ph type="pic" sz="quarter" idx="17"/>
          </p:nvPr>
        </p:nvSpPr>
        <p:spPr>
          <a:xfrm>
            <a:off x="3807026" y="3756808"/>
            <a:ext cx="1589897" cy="1595696"/>
          </a:xfrm>
        </p:spPr>
        <p:txBody>
          <a:bodyPr/>
          <a:lstStyle/>
          <a:p>
            <a:endParaRPr lang="en-US"/>
          </a:p>
        </p:txBody>
      </p:sp>
      <p:sp>
        <p:nvSpPr>
          <p:cNvPr id="28" name="Picture Placeholder 3">
            <a:extLst>
              <a:ext uri="{FF2B5EF4-FFF2-40B4-BE49-F238E27FC236}">
                <a16:creationId xmlns:a16="http://schemas.microsoft.com/office/drawing/2014/main" id="{204113A8-845F-6140-AD3B-79097658014E}"/>
              </a:ext>
            </a:extLst>
          </p:cNvPr>
          <p:cNvSpPr>
            <a:spLocks noGrp="1"/>
          </p:cNvSpPr>
          <p:nvPr>
            <p:ph type="pic" sz="quarter" idx="18"/>
          </p:nvPr>
        </p:nvSpPr>
        <p:spPr>
          <a:xfrm>
            <a:off x="6514703" y="3756808"/>
            <a:ext cx="1589897" cy="1595696"/>
          </a:xfrm>
        </p:spPr>
        <p:txBody>
          <a:bodyPr/>
          <a:lstStyle/>
          <a:p>
            <a:endParaRPr lang="en-US"/>
          </a:p>
        </p:txBody>
      </p:sp>
      <p:sp>
        <p:nvSpPr>
          <p:cNvPr id="30" name="Google Shape;233;p31">
            <a:extLst>
              <a:ext uri="{FF2B5EF4-FFF2-40B4-BE49-F238E27FC236}">
                <a16:creationId xmlns:a16="http://schemas.microsoft.com/office/drawing/2014/main" id="{F2FC185F-5DA7-F948-B439-E954D89AA810}"/>
              </a:ext>
            </a:extLst>
          </p:cNvPr>
          <p:cNvSpPr/>
          <p:nvPr userDrawn="1"/>
        </p:nvSpPr>
        <p:spPr>
          <a:xfrm>
            <a:off x="9208919" y="1353562"/>
            <a:ext cx="1604400" cy="1604400"/>
          </a:xfrm>
          <a:prstGeom prst="rect">
            <a:avLst/>
          </a:prstGeom>
          <a:solidFill>
            <a:srgbClr val="661D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35;p31">
            <a:extLst>
              <a:ext uri="{FF2B5EF4-FFF2-40B4-BE49-F238E27FC236}">
                <a16:creationId xmlns:a16="http://schemas.microsoft.com/office/drawing/2014/main" id="{A3A8AD95-1E07-0A4D-B4E8-9532BA6217A0}"/>
              </a:ext>
            </a:extLst>
          </p:cNvPr>
          <p:cNvSpPr txBox="1"/>
          <p:nvPr userDrawn="1"/>
        </p:nvSpPr>
        <p:spPr>
          <a:xfrm>
            <a:off x="9208919" y="3022628"/>
            <a:ext cx="2042772" cy="495520"/>
          </a:xfrm>
          <a:prstGeom prst="rect">
            <a:avLst/>
          </a:prstGeom>
          <a:noFill/>
          <a:ln>
            <a:noFill/>
          </a:ln>
        </p:spPr>
        <p:txBody>
          <a:bodyPr spcFirstLastPara="1" wrap="square" lIns="0" tIns="0" rIns="0" bIns="0" anchor="t" anchorCtr="0">
            <a:spAutoFit/>
          </a:bodyPr>
          <a:lstStyle/>
          <a:p>
            <a:pPr>
              <a:lnSpc>
                <a:spcPct val="115000"/>
              </a:lnSpc>
            </a:pPr>
            <a:r>
              <a:rPr lang="en" sz="1900" dirty="0">
                <a:latin typeface="Georgia"/>
                <a:sym typeface="Georgia"/>
              </a:rPr>
              <a:t>Name</a:t>
            </a:r>
          </a:p>
          <a:p>
            <a:pPr>
              <a:lnSpc>
                <a:spcPct val="115000"/>
              </a:lnSpc>
            </a:pPr>
            <a:r>
              <a:rPr lang="pt-BR" sz="900" b="1" i="0" spc="300" dirty="0">
                <a:latin typeface="Arial" panose="020B0604020202020204" pitchFamily="34" charset="0"/>
                <a:ea typeface="Halyard Display Medium" pitchFamily="2" charset="77"/>
                <a:cs typeface="Arial" panose="020B0604020202020204" pitchFamily="34" charset="0"/>
              </a:rPr>
              <a:t>POSITION</a:t>
            </a:r>
            <a:endParaRPr lang="pt-BR" sz="900" b="0" i="0" spc="300" dirty="0">
              <a:latin typeface="Halyard Display Medium" pitchFamily="2" charset="77"/>
              <a:ea typeface="Halyard Display Medium" pitchFamily="2" charset="77"/>
              <a:cs typeface="Georgia"/>
              <a:sym typeface="Georgia"/>
            </a:endParaRPr>
          </a:p>
        </p:txBody>
      </p:sp>
      <p:sp>
        <p:nvSpPr>
          <p:cNvPr id="32" name="Google Shape;267;p33">
            <a:extLst>
              <a:ext uri="{FF2B5EF4-FFF2-40B4-BE49-F238E27FC236}">
                <a16:creationId xmlns:a16="http://schemas.microsoft.com/office/drawing/2014/main" id="{203BA741-288C-4047-A6D7-A1F9FAEDA5EB}"/>
              </a:ext>
            </a:extLst>
          </p:cNvPr>
          <p:cNvSpPr/>
          <p:nvPr userDrawn="1"/>
        </p:nvSpPr>
        <p:spPr>
          <a:xfrm>
            <a:off x="9208919" y="3915282"/>
            <a:ext cx="1604400" cy="1604400"/>
          </a:xfrm>
          <a:prstGeom prst="rect">
            <a:avLst/>
          </a:prstGeom>
          <a:solidFill>
            <a:srgbClr val="29A6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69;p33">
            <a:extLst>
              <a:ext uri="{FF2B5EF4-FFF2-40B4-BE49-F238E27FC236}">
                <a16:creationId xmlns:a16="http://schemas.microsoft.com/office/drawing/2014/main" id="{AC9BA9A3-42A9-344A-9B90-7A0B3F394EC8}"/>
              </a:ext>
            </a:extLst>
          </p:cNvPr>
          <p:cNvSpPr txBox="1"/>
          <p:nvPr userDrawn="1"/>
        </p:nvSpPr>
        <p:spPr>
          <a:xfrm>
            <a:off x="9208919" y="5595788"/>
            <a:ext cx="2088000" cy="495520"/>
          </a:xfrm>
          <a:prstGeom prst="rect">
            <a:avLst/>
          </a:prstGeom>
          <a:noFill/>
          <a:ln>
            <a:noFill/>
          </a:ln>
        </p:spPr>
        <p:txBody>
          <a:bodyPr spcFirstLastPara="1" wrap="square" lIns="0" tIns="0" rIns="0" bIns="0" anchor="t" anchorCtr="0">
            <a:spAutoFit/>
          </a:bodyPr>
          <a:lstStyle/>
          <a:p>
            <a:pPr>
              <a:lnSpc>
                <a:spcPct val="115000"/>
              </a:lnSpc>
            </a:pPr>
            <a:r>
              <a:rPr lang="en" sz="1900" dirty="0">
                <a:latin typeface="Georgia"/>
                <a:sym typeface="Georgia"/>
              </a:rPr>
              <a:t>Name</a:t>
            </a:r>
          </a:p>
          <a:p>
            <a:pPr>
              <a:lnSpc>
                <a:spcPct val="115000"/>
              </a:lnSpc>
            </a:pPr>
            <a:r>
              <a:rPr lang="pt-BR" sz="800" b="1" i="0" spc="300" dirty="0">
                <a:latin typeface="Arial" panose="020B0604020202020204" pitchFamily="34" charset="0"/>
                <a:ea typeface="Halyard Display Medium" pitchFamily="2" charset="77"/>
                <a:cs typeface="Arial" panose="020B0604020202020204" pitchFamily="34" charset="0"/>
              </a:rPr>
              <a:t>POSITION</a:t>
            </a:r>
            <a:endParaRPr lang="pt-BR" sz="800" b="0" i="0" spc="300" dirty="0">
              <a:latin typeface="Halyard Display Medium" pitchFamily="2" charset="77"/>
              <a:ea typeface="Halyard Display Medium" pitchFamily="2" charset="77"/>
              <a:cs typeface="Georgia"/>
              <a:sym typeface="Georgia"/>
            </a:endParaRPr>
          </a:p>
        </p:txBody>
      </p:sp>
      <p:sp>
        <p:nvSpPr>
          <p:cNvPr id="34" name="Picture Placeholder 3">
            <a:extLst>
              <a:ext uri="{FF2B5EF4-FFF2-40B4-BE49-F238E27FC236}">
                <a16:creationId xmlns:a16="http://schemas.microsoft.com/office/drawing/2014/main" id="{C0AAC719-37B7-A444-A278-16C2189CBDEA}"/>
              </a:ext>
            </a:extLst>
          </p:cNvPr>
          <p:cNvSpPr>
            <a:spLocks noGrp="1"/>
          </p:cNvSpPr>
          <p:nvPr>
            <p:ph type="pic" sz="quarter" idx="19"/>
          </p:nvPr>
        </p:nvSpPr>
        <p:spPr>
          <a:xfrm>
            <a:off x="9346767" y="1192812"/>
            <a:ext cx="1589897" cy="1595696"/>
          </a:xfrm>
        </p:spPr>
        <p:txBody>
          <a:bodyPr/>
          <a:lstStyle/>
          <a:p>
            <a:endParaRPr lang="en-US"/>
          </a:p>
        </p:txBody>
      </p:sp>
      <p:sp>
        <p:nvSpPr>
          <p:cNvPr id="35" name="Picture Placeholder 3">
            <a:extLst>
              <a:ext uri="{FF2B5EF4-FFF2-40B4-BE49-F238E27FC236}">
                <a16:creationId xmlns:a16="http://schemas.microsoft.com/office/drawing/2014/main" id="{A861AB0F-CEDC-EE4F-81DE-1E0864602C91}"/>
              </a:ext>
            </a:extLst>
          </p:cNvPr>
          <p:cNvSpPr>
            <a:spLocks noGrp="1"/>
          </p:cNvSpPr>
          <p:nvPr>
            <p:ph type="pic" sz="quarter" idx="20"/>
          </p:nvPr>
        </p:nvSpPr>
        <p:spPr>
          <a:xfrm>
            <a:off x="9346767" y="3752704"/>
            <a:ext cx="1589897" cy="1595696"/>
          </a:xfrm>
        </p:spPr>
        <p:txBody>
          <a:bodyPr/>
          <a:lstStyle/>
          <a:p>
            <a:endParaRPr lang="en-US"/>
          </a:p>
        </p:txBody>
      </p:sp>
    </p:spTree>
    <p:extLst>
      <p:ext uri="{BB962C8B-B14F-4D97-AF65-F5344CB8AC3E}">
        <p14:creationId xmlns:p14="http://schemas.microsoft.com/office/powerpoint/2010/main" val="6567859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_Blue">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1961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er_Purple">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5153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Header_Green">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77369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Header_Cya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6171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Header_Re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25915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Header_Black">
    <p:bg>
      <p:bgPr>
        <a:solidFill>
          <a:srgbClr val="21212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B1664-19E8-3142-9D4E-CBB4FF5A1535}"/>
              </a:ext>
            </a:extLst>
          </p:cNvPr>
          <p:cNvSpPr>
            <a:spLocks noGrp="1"/>
          </p:cNvSpPr>
          <p:nvPr>
            <p:ph type="title"/>
          </p:nvPr>
        </p:nvSpPr>
        <p:spPr>
          <a:xfrm>
            <a:off x="838200" y="2906580"/>
            <a:ext cx="10515600" cy="1367094"/>
          </a:xfrm>
        </p:spPr>
        <p:txBody>
          <a:bodyPr lIns="0" tIns="0" rIns="0" bIns="0" anchor="b">
            <a:normAutofit/>
          </a:bodyPr>
          <a:lstStyle>
            <a:lvl1pPr>
              <a:defRPr sz="5400">
                <a:solidFill>
                  <a:schemeClr val="bg1"/>
                </a:solidFill>
              </a:defRPr>
            </a:lvl1pPr>
          </a:lstStyle>
          <a:p>
            <a:r>
              <a:rPr lang="en-US" dirty="0"/>
              <a:t>Click to edit Master title style</a:t>
            </a:r>
          </a:p>
        </p:txBody>
      </p:sp>
      <p:sp>
        <p:nvSpPr>
          <p:cNvPr id="5" name="Subtitle 2">
            <a:extLst>
              <a:ext uri="{FF2B5EF4-FFF2-40B4-BE49-F238E27FC236}">
                <a16:creationId xmlns:a16="http://schemas.microsoft.com/office/drawing/2014/main" id="{03E43590-50AA-1142-81B2-BD447999706E}"/>
              </a:ext>
            </a:extLst>
          </p:cNvPr>
          <p:cNvSpPr>
            <a:spLocks noGrp="1"/>
          </p:cNvSpPr>
          <p:nvPr>
            <p:ph type="subTitle" idx="1" hasCustomPrompt="1"/>
          </p:nvPr>
        </p:nvSpPr>
        <p:spPr>
          <a:xfrm>
            <a:off x="838200" y="2381461"/>
            <a:ext cx="9144000" cy="525119"/>
          </a:xfrm>
        </p:spPr>
        <p:txBody>
          <a:bodyPr lIns="0" tIns="0" rIns="0" bIns="0">
            <a:normAutofit/>
          </a:bodyPr>
          <a:lstStyle>
            <a:lvl1pPr marL="0" indent="0" algn="l">
              <a:buNone/>
              <a:defRPr sz="1800" b="1" i="0" spc="300">
                <a:solidFill>
                  <a:schemeClr val="bg1"/>
                </a:solidFill>
                <a:latin typeface="Arial" panose="020B0604020202020204" pitchFamily="34" charset="0"/>
                <a:ea typeface="Halyard Display Medium" pitchFamily="2" charset="77"/>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2A22D0B-98FA-5146-80A1-F0E40037BA7D}"/>
              </a:ext>
            </a:extLst>
          </p:cNvPr>
          <p:cNvCxnSpPr/>
          <p:nvPr userDrawn="1"/>
        </p:nvCxnSpPr>
        <p:spPr>
          <a:xfrm>
            <a:off x="838199" y="2805331"/>
            <a:ext cx="1410149"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31060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61AC61-46BA-E147-99E9-7B48059E8FE3}"/>
              </a:ext>
            </a:extLst>
          </p:cNvPr>
          <p:cNvSpPr>
            <a:spLocks noGrp="1"/>
          </p:cNvSpPr>
          <p:nvPr>
            <p:ph sz="half" idx="1"/>
          </p:nvPr>
        </p:nvSpPr>
        <p:spPr>
          <a:xfrm>
            <a:off x="838200" y="1508759"/>
            <a:ext cx="5181600" cy="4533821"/>
          </a:xfr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40BA73C-DC0B-754E-A994-ED0F5672FD90}"/>
              </a:ext>
            </a:extLst>
          </p:cNvPr>
          <p:cNvSpPr>
            <a:spLocks noGrp="1"/>
          </p:cNvSpPr>
          <p:nvPr>
            <p:ph sz="half" idx="2"/>
          </p:nvPr>
        </p:nvSpPr>
        <p:spPr>
          <a:xfrm>
            <a:off x="6172200" y="1508759"/>
            <a:ext cx="5181600" cy="4533821"/>
          </a:xfr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5">
            <a:extLst>
              <a:ext uri="{FF2B5EF4-FFF2-40B4-BE49-F238E27FC236}">
                <a16:creationId xmlns:a16="http://schemas.microsoft.com/office/drawing/2014/main" id="{E398E2FD-B278-F74D-8C96-1B99447D8D8F}"/>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9" name="Picture 8">
            <a:extLst>
              <a:ext uri="{FF2B5EF4-FFF2-40B4-BE49-F238E27FC236}">
                <a16:creationId xmlns:a16="http://schemas.microsoft.com/office/drawing/2014/main" id="{75D23C36-1EC9-5F4E-99EF-6DFEFA927BC5}"/>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10" name="Picture 9" descr="Logo&#10;&#10;Description automatically generated">
            <a:extLst>
              <a:ext uri="{FF2B5EF4-FFF2-40B4-BE49-F238E27FC236}">
                <a16:creationId xmlns:a16="http://schemas.microsoft.com/office/drawing/2014/main" id="{F1550FB5-A9DE-6C44-89A6-673AD2557608}"/>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11" name="Straight Connector 10">
            <a:extLst>
              <a:ext uri="{FF2B5EF4-FFF2-40B4-BE49-F238E27FC236}">
                <a16:creationId xmlns:a16="http://schemas.microsoft.com/office/drawing/2014/main" id="{409934AB-06BB-F545-8EEA-F26AC088055B}"/>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95A0B7FF-381E-8344-8323-F5D8265F863C}"/>
              </a:ext>
            </a:extLst>
          </p:cNvPr>
          <p:cNvSpPr>
            <a:spLocks noGrp="1"/>
          </p:cNvSpPr>
          <p:nvPr>
            <p:ph type="title"/>
          </p:nvPr>
        </p:nvSpPr>
        <p:spPr>
          <a:xfrm>
            <a:off x="838200" y="559574"/>
            <a:ext cx="7183582" cy="676636"/>
          </a:xfrm>
        </p:spPr>
        <p:txBody>
          <a:bodyPr lIns="0" rIns="0" anchor="t">
            <a:normAutofit/>
          </a:bodyPr>
          <a:lstStyle>
            <a:lvl1pPr>
              <a:defRPr sz="3200"/>
            </a:lvl1pPr>
          </a:lstStyle>
          <a:p>
            <a:r>
              <a:rPr lang="en-US" dirty="0"/>
              <a:t>Click to edit Master title style</a:t>
            </a:r>
          </a:p>
        </p:txBody>
      </p:sp>
    </p:spTree>
    <p:extLst>
      <p:ext uri="{BB962C8B-B14F-4D97-AF65-F5344CB8AC3E}">
        <p14:creationId xmlns:p14="http://schemas.microsoft.com/office/powerpoint/2010/main" val="31546317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CF45CB8-3090-D345-8B0D-DF3ED1133ACF}"/>
              </a:ext>
            </a:extLst>
          </p:cNvPr>
          <p:cNvSpPr>
            <a:spLocks noGrp="1"/>
          </p:cNvSpPr>
          <p:nvPr>
            <p:ph type="body" idx="1"/>
          </p:nvPr>
        </p:nvSpPr>
        <p:spPr>
          <a:xfrm>
            <a:off x="839788" y="1435458"/>
            <a:ext cx="5157787" cy="823912"/>
          </a:xfrm>
        </p:spPr>
        <p:txBody>
          <a:bodyPr lIns="0" tIns="0" rIns="0" bIns="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7EB0AE-FE60-2845-9D07-32331A599AA0}"/>
              </a:ext>
            </a:extLst>
          </p:cNvPr>
          <p:cNvSpPr>
            <a:spLocks noGrp="1"/>
          </p:cNvSpPr>
          <p:nvPr>
            <p:ph sz="half" idx="2"/>
          </p:nvPr>
        </p:nvSpPr>
        <p:spPr>
          <a:xfrm>
            <a:off x="839788" y="2384488"/>
            <a:ext cx="5157787" cy="3684588"/>
          </a:xfr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A535F16-F779-FD45-9EC1-640A5F8AA0C4}"/>
              </a:ext>
            </a:extLst>
          </p:cNvPr>
          <p:cNvSpPr>
            <a:spLocks noGrp="1"/>
          </p:cNvSpPr>
          <p:nvPr>
            <p:ph type="body" sz="quarter" idx="3"/>
          </p:nvPr>
        </p:nvSpPr>
        <p:spPr>
          <a:xfrm>
            <a:off x="6172200" y="1435458"/>
            <a:ext cx="5183188" cy="823912"/>
          </a:xfrm>
        </p:spPr>
        <p:txBody>
          <a:bodyPr lIns="0" tIns="0" rIns="0" bIns="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67F6E8-D0CA-6344-BB40-55948C3875DE}"/>
              </a:ext>
            </a:extLst>
          </p:cNvPr>
          <p:cNvSpPr>
            <a:spLocks noGrp="1"/>
          </p:cNvSpPr>
          <p:nvPr>
            <p:ph sz="quarter" idx="4"/>
          </p:nvPr>
        </p:nvSpPr>
        <p:spPr>
          <a:xfrm>
            <a:off x="6172200" y="2384488"/>
            <a:ext cx="5183188" cy="3684588"/>
          </a:xfr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5">
            <a:extLst>
              <a:ext uri="{FF2B5EF4-FFF2-40B4-BE49-F238E27FC236}">
                <a16:creationId xmlns:a16="http://schemas.microsoft.com/office/drawing/2014/main" id="{F906D88F-3472-264C-B554-365C8FC2E1DC}"/>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11" name="Picture 10">
            <a:extLst>
              <a:ext uri="{FF2B5EF4-FFF2-40B4-BE49-F238E27FC236}">
                <a16:creationId xmlns:a16="http://schemas.microsoft.com/office/drawing/2014/main" id="{D1433E5F-45C9-EF47-9F02-7A09E66FDC49}"/>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12" name="Picture 11" descr="Logo&#10;&#10;Description automatically generated">
            <a:extLst>
              <a:ext uri="{FF2B5EF4-FFF2-40B4-BE49-F238E27FC236}">
                <a16:creationId xmlns:a16="http://schemas.microsoft.com/office/drawing/2014/main" id="{9C5A3AFD-0574-654E-B42B-D42EC27BB0C6}"/>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13" name="Straight Connector 12">
            <a:extLst>
              <a:ext uri="{FF2B5EF4-FFF2-40B4-BE49-F238E27FC236}">
                <a16:creationId xmlns:a16="http://schemas.microsoft.com/office/drawing/2014/main" id="{8B6DA8AA-1167-204C-8ED0-3A79C7557187}"/>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580E8D6E-2E7B-C144-AD7D-B9642F9D9FC6}"/>
              </a:ext>
            </a:extLst>
          </p:cNvPr>
          <p:cNvSpPr>
            <a:spLocks noGrp="1"/>
          </p:cNvSpPr>
          <p:nvPr>
            <p:ph type="title"/>
          </p:nvPr>
        </p:nvSpPr>
        <p:spPr>
          <a:xfrm>
            <a:off x="838200" y="559574"/>
            <a:ext cx="7183582" cy="676636"/>
          </a:xfrm>
        </p:spPr>
        <p:txBody>
          <a:bodyPr lIns="0" rIns="0" anchor="t">
            <a:normAutofit/>
          </a:bodyPr>
          <a:lstStyle>
            <a:lvl1pPr>
              <a:defRPr sz="3200"/>
            </a:lvl1pPr>
          </a:lstStyle>
          <a:p>
            <a:r>
              <a:rPr lang="en-US" dirty="0"/>
              <a:t>Click to edit Master title style</a:t>
            </a:r>
          </a:p>
        </p:txBody>
      </p:sp>
    </p:spTree>
    <p:extLst>
      <p:ext uri="{BB962C8B-B14F-4D97-AF65-F5344CB8AC3E}">
        <p14:creationId xmlns:p14="http://schemas.microsoft.com/office/powerpoint/2010/main" val="3362158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4D77AA-5400-F447-BB00-B5CBEC500C45}"/>
              </a:ext>
            </a:extLst>
          </p:cNvPr>
          <p:cNvSpPr>
            <a:spLocks noGrp="1"/>
          </p:cNvSpPr>
          <p:nvPr>
            <p:ph idx="1"/>
          </p:nvPr>
        </p:nvSpPr>
        <p:spPr>
          <a:xfrm>
            <a:off x="5183188" y="559575"/>
            <a:ext cx="6172200" cy="5301476"/>
          </a:xfrm>
        </p:spPr>
        <p:txBody>
          <a:bodyPr lIns="0" tIns="0" rIns="0" bIns="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1447D4C-B4BF-BC4E-8CA0-EAD1C5031F13}"/>
              </a:ext>
            </a:extLst>
          </p:cNvPr>
          <p:cNvSpPr>
            <a:spLocks noGrp="1"/>
          </p:cNvSpPr>
          <p:nvPr>
            <p:ph type="body" sz="half" idx="2"/>
          </p:nvPr>
        </p:nvSpPr>
        <p:spPr>
          <a:xfrm>
            <a:off x="839788" y="1397750"/>
            <a:ext cx="3932237" cy="44712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5">
            <a:extLst>
              <a:ext uri="{FF2B5EF4-FFF2-40B4-BE49-F238E27FC236}">
                <a16:creationId xmlns:a16="http://schemas.microsoft.com/office/drawing/2014/main" id="{E2B87CD3-D7DC-334A-9B54-C0B13E98EF6B}"/>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9" name="Picture 8">
            <a:extLst>
              <a:ext uri="{FF2B5EF4-FFF2-40B4-BE49-F238E27FC236}">
                <a16:creationId xmlns:a16="http://schemas.microsoft.com/office/drawing/2014/main" id="{FAEEE3D8-F78F-7545-9CA0-C49B782846F6}"/>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10" name="Picture 9" descr="Logo&#10;&#10;Description automatically generated">
            <a:extLst>
              <a:ext uri="{FF2B5EF4-FFF2-40B4-BE49-F238E27FC236}">
                <a16:creationId xmlns:a16="http://schemas.microsoft.com/office/drawing/2014/main" id="{17E7EAB9-77C6-1F45-BEB0-CF0C97B66198}"/>
              </a:ext>
            </a:extLst>
          </p:cNvPr>
          <p:cNvPicPr>
            <a:picLocks noChangeAspect="1"/>
          </p:cNvPicPr>
          <p:nvPr userDrawn="1"/>
        </p:nvPicPr>
        <p:blipFill>
          <a:blip r:embed="rId3"/>
          <a:stretch>
            <a:fillRect/>
          </a:stretch>
        </p:blipFill>
        <p:spPr>
          <a:xfrm>
            <a:off x="11133786" y="6366601"/>
            <a:ext cx="754426" cy="303680"/>
          </a:xfrm>
          <a:prstGeom prst="rect">
            <a:avLst/>
          </a:prstGeom>
        </p:spPr>
      </p:pic>
      <p:cxnSp>
        <p:nvCxnSpPr>
          <p:cNvPr id="11" name="Straight Connector 10">
            <a:extLst>
              <a:ext uri="{FF2B5EF4-FFF2-40B4-BE49-F238E27FC236}">
                <a16:creationId xmlns:a16="http://schemas.microsoft.com/office/drawing/2014/main" id="{4410EF81-D7BD-F042-A20E-244E35A3F601}"/>
              </a:ext>
            </a:extLst>
          </p:cNvPr>
          <p:cNvCxnSpPr/>
          <p:nvPr userDrawn="1"/>
        </p:nvCxnSpPr>
        <p:spPr>
          <a:xfrm>
            <a:off x="838199" y="398033"/>
            <a:ext cx="1410149" cy="0"/>
          </a:xfrm>
          <a:prstGeom prst="line">
            <a:avLst/>
          </a:prstGeom>
          <a:ln w="31750">
            <a:solidFill>
              <a:srgbClr val="F8981D"/>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0796AC44-181E-244E-98C9-F08A5432C458}"/>
              </a:ext>
            </a:extLst>
          </p:cNvPr>
          <p:cNvSpPr>
            <a:spLocks noGrp="1"/>
          </p:cNvSpPr>
          <p:nvPr>
            <p:ph type="title"/>
          </p:nvPr>
        </p:nvSpPr>
        <p:spPr>
          <a:xfrm>
            <a:off x="838200" y="559574"/>
            <a:ext cx="3932237" cy="676636"/>
          </a:xfrm>
        </p:spPr>
        <p:txBody>
          <a:bodyPr lIns="0" rIns="0" anchor="t">
            <a:noAutofit/>
          </a:bodyPr>
          <a:lstStyle>
            <a:lvl1pPr>
              <a:defRPr sz="3200"/>
            </a:lvl1pPr>
          </a:lstStyle>
          <a:p>
            <a:r>
              <a:rPr lang="en-US" dirty="0"/>
              <a:t>Click to edit Master title style</a:t>
            </a:r>
          </a:p>
        </p:txBody>
      </p:sp>
    </p:spTree>
    <p:extLst>
      <p:ext uri="{BB962C8B-B14F-4D97-AF65-F5344CB8AC3E}">
        <p14:creationId xmlns:p14="http://schemas.microsoft.com/office/powerpoint/2010/main" val="28153165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Content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F2C7C-F42E-4E4A-A892-833ED2B45739}"/>
              </a:ext>
            </a:extLst>
          </p:cNvPr>
          <p:cNvSpPr>
            <a:spLocks noGrp="1"/>
          </p:cNvSpPr>
          <p:nvPr>
            <p:ph type="title"/>
          </p:nvPr>
        </p:nvSpPr>
        <p:spPr>
          <a:xfrm>
            <a:off x="838200" y="657209"/>
            <a:ext cx="5257800" cy="1269062"/>
          </a:xfrm>
        </p:spPr>
        <p:txBody>
          <a:bodyPr lIns="0" tIns="0" rIns="0" bIns="0" anchor="t">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BB8CDB73-B284-544E-85AC-B0105B35F160}"/>
              </a:ext>
            </a:extLst>
          </p:cNvPr>
          <p:cNvSpPr>
            <a:spLocks noGrp="1"/>
          </p:cNvSpPr>
          <p:nvPr>
            <p:ph idx="1"/>
          </p:nvPr>
        </p:nvSpPr>
        <p:spPr>
          <a:xfrm>
            <a:off x="838200" y="2119225"/>
            <a:ext cx="5257800" cy="3944022"/>
          </a:xfr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5363AFAF-5560-2A4E-8638-C377698B9265}"/>
              </a:ext>
            </a:extLst>
          </p:cNvPr>
          <p:cNvSpPr>
            <a:spLocks noGrp="1"/>
          </p:cNvSpPr>
          <p:nvPr>
            <p:ph type="pic" sz="quarter" idx="13"/>
          </p:nvPr>
        </p:nvSpPr>
        <p:spPr>
          <a:xfrm>
            <a:off x="6623050" y="657209"/>
            <a:ext cx="5568950" cy="5406038"/>
          </a:xfrm>
        </p:spPr>
        <p:txBody>
          <a:bodyPr/>
          <a:lstStyle/>
          <a:p>
            <a:endParaRPr lang="en-US"/>
          </a:p>
        </p:txBody>
      </p:sp>
      <p:sp>
        <p:nvSpPr>
          <p:cNvPr id="10" name="Slide Number Placeholder 5">
            <a:extLst>
              <a:ext uri="{FF2B5EF4-FFF2-40B4-BE49-F238E27FC236}">
                <a16:creationId xmlns:a16="http://schemas.microsoft.com/office/drawing/2014/main" id="{AB018238-022E-914E-B955-FFBE0636617A}"/>
              </a:ext>
            </a:extLst>
          </p:cNvPr>
          <p:cNvSpPr>
            <a:spLocks noGrp="1"/>
          </p:cNvSpPr>
          <p:nvPr>
            <p:ph type="sldNum" sz="quarter" idx="12"/>
          </p:nvPr>
        </p:nvSpPr>
        <p:spPr>
          <a:xfrm>
            <a:off x="303788" y="6319313"/>
            <a:ext cx="534412" cy="365125"/>
          </a:xfrm>
          <a:prstGeom prst="rect">
            <a:avLst/>
          </a:prstGeom>
        </p:spPr>
        <p:txBody>
          <a:bodyPr anchor="ctr"/>
          <a:lstStyle>
            <a:lvl1pPr algn="l">
              <a:defRPr sz="1400" b="0" i="0">
                <a:latin typeface="Halyard Display Book" pitchFamily="2" charset="77"/>
                <a:ea typeface="Halyard Display Book" pitchFamily="2" charset="77"/>
              </a:defRPr>
            </a:lvl1pPr>
          </a:lstStyle>
          <a:p>
            <a:fld id="{1823342E-297C-5D4D-AC65-DD80C611455A}" type="slidenum">
              <a:rPr lang="en-US" smtClean="0"/>
              <a:pPr/>
              <a:t>‹#›</a:t>
            </a:fld>
            <a:endParaRPr lang="en-US" dirty="0"/>
          </a:p>
        </p:txBody>
      </p:sp>
      <p:pic>
        <p:nvPicPr>
          <p:cNvPr id="11" name="Picture 10">
            <a:extLst>
              <a:ext uri="{FF2B5EF4-FFF2-40B4-BE49-F238E27FC236}">
                <a16:creationId xmlns:a16="http://schemas.microsoft.com/office/drawing/2014/main" id="{BA48CD20-34A0-8D49-8310-39AD7E0CA968}"/>
              </a:ext>
            </a:extLst>
          </p:cNvPr>
          <p:cNvPicPr>
            <a:picLocks noChangeAspect="1"/>
          </p:cNvPicPr>
          <p:nvPr userDrawn="1"/>
        </p:nvPicPr>
        <p:blipFill>
          <a:blip r:embed="rId2"/>
          <a:stretch>
            <a:fillRect/>
          </a:stretch>
        </p:blipFill>
        <p:spPr>
          <a:xfrm>
            <a:off x="838199" y="6393442"/>
            <a:ext cx="10026445" cy="187996"/>
          </a:xfrm>
          <a:prstGeom prst="rect">
            <a:avLst/>
          </a:prstGeom>
        </p:spPr>
      </p:pic>
      <p:pic>
        <p:nvPicPr>
          <p:cNvPr id="12" name="Picture 11" descr="Logo&#10;&#10;Description automatically generated">
            <a:extLst>
              <a:ext uri="{FF2B5EF4-FFF2-40B4-BE49-F238E27FC236}">
                <a16:creationId xmlns:a16="http://schemas.microsoft.com/office/drawing/2014/main" id="{C3DC9C4B-DDA2-9F4C-B7BC-2DED5413DB52}"/>
              </a:ext>
            </a:extLst>
          </p:cNvPr>
          <p:cNvPicPr>
            <a:picLocks noChangeAspect="1"/>
          </p:cNvPicPr>
          <p:nvPr userDrawn="1"/>
        </p:nvPicPr>
        <p:blipFill>
          <a:blip r:embed="rId3"/>
          <a:stretch>
            <a:fillRect/>
          </a:stretch>
        </p:blipFill>
        <p:spPr>
          <a:xfrm>
            <a:off x="11133786" y="6366601"/>
            <a:ext cx="754426" cy="303680"/>
          </a:xfrm>
          <a:prstGeom prst="rect">
            <a:avLst/>
          </a:prstGeom>
        </p:spPr>
      </p:pic>
    </p:spTree>
    <p:extLst>
      <p:ext uri="{BB962C8B-B14F-4D97-AF65-F5344CB8AC3E}">
        <p14:creationId xmlns:p14="http://schemas.microsoft.com/office/powerpoint/2010/main" val="10976079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Section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B43BD-618C-8C49-B886-0BEA1AE5BC88}"/>
              </a:ext>
            </a:extLst>
          </p:cNvPr>
          <p:cNvSpPr>
            <a:spLocks noGrp="1"/>
          </p:cNvSpPr>
          <p:nvPr>
            <p:ph type="title" hasCustomPrompt="1"/>
          </p:nvPr>
        </p:nvSpPr>
        <p:spPr>
          <a:xfrm>
            <a:off x="1005840" y="3041201"/>
            <a:ext cx="4196780" cy="775597"/>
          </a:xfrm>
        </p:spPr>
        <p:txBody>
          <a:bodyPr anchor="ctr" anchorCtr="0"/>
          <a:lstStyle>
            <a:lvl1pPr>
              <a:defRPr sz="5600" b="1" spc="0">
                <a:solidFill>
                  <a:srgbClr val="091F2C"/>
                </a:solidFill>
              </a:defRPr>
            </a:lvl1pPr>
          </a:lstStyle>
          <a:p>
            <a:r>
              <a:rPr lang="en-US" dirty="0"/>
              <a:t>Slide Title.</a:t>
            </a:r>
          </a:p>
        </p:txBody>
      </p:sp>
      <p:sp>
        <p:nvSpPr>
          <p:cNvPr id="11" name="Text Placeholder 10">
            <a:extLst>
              <a:ext uri="{FF2B5EF4-FFF2-40B4-BE49-F238E27FC236}">
                <a16:creationId xmlns:a16="http://schemas.microsoft.com/office/drawing/2014/main" id="{3C92DA36-626D-F44C-A345-9658DC891E77}"/>
              </a:ext>
            </a:extLst>
          </p:cNvPr>
          <p:cNvSpPr>
            <a:spLocks noGrp="1"/>
          </p:cNvSpPr>
          <p:nvPr>
            <p:ph type="body" sz="quarter" idx="13"/>
          </p:nvPr>
        </p:nvSpPr>
        <p:spPr>
          <a:xfrm>
            <a:off x="6368565" y="1600200"/>
            <a:ext cx="4513569" cy="3657600"/>
          </a:xfrm>
        </p:spPr>
        <p:txBody>
          <a:bodyPr tIns="0" rIns="0" bIns="0" anchor="ctr" anchorCtr="0"/>
          <a:lstStyle>
            <a:lvl1pPr marL="0" indent="0">
              <a:spcAft>
                <a:spcPts val="500"/>
              </a:spcAft>
              <a:buNone/>
              <a:defRPr>
                <a:solidFill>
                  <a:srgbClr val="091F2C"/>
                </a:solidFill>
              </a:defRPr>
            </a:lvl1pPr>
            <a:lvl2pPr marL="502920" indent="0">
              <a:spcAft>
                <a:spcPts val="500"/>
              </a:spcAft>
              <a:buNone/>
              <a:defRPr>
                <a:solidFill>
                  <a:srgbClr val="091F2C"/>
                </a:solidFill>
              </a:defRPr>
            </a:lvl2pPr>
            <a:lvl3pPr marL="960120" indent="0">
              <a:spcAft>
                <a:spcPts val="500"/>
              </a:spcAft>
              <a:buNone/>
              <a:defRPr>
                <a:solidFill>
                  <a:srgbClr val="091F2C"/>
                </a:solidFill>
              </a:defRPr>
            </a:lvl3pPr>
            <a:lvl4pPr marL="1417320" indent="0">
              <a:spcAft>
                <a:spcPts val="500"/>
              </a:spcAft>
              <a:buNone/>
              <a:defRPr>
                <a:solidFill>
                  <a:srgbClr val="091F2C"/>
                </a:solidFill>
              </a:defRPr>
            </a:lvl4pPr>
            <a:lvl5pPr marL="1874520" indent="0">
              <a:spcAft>
                <a:spcPts val="500"/>
              </a:spcAft>
              <a:buNone/>
              <a:defRPr>
                <a:solidFill>
                  <a:srgbClr val="091F2C"/>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24460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AB72CF-44B5-5C44-8F89-EAB3FD8E3B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7CB191A-62E6-0D4D-AAC3-D54286848C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98108D-97D1-E743-8DA8-E3D6C90E43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2/1/22</a:t>
            </a:fld>
            <a:endParaRPr lang="en-US" dirty="0"/>
          </a:p>
        </p:txBody>
      </p:sp>
      <p:sp>
        <p:nvSpPr>
          <p:cNvPr id="5" name="Footer Placeholder 4">
            <a:extLst>
              <a:ext uri="{FF2B5EF4-FFF2-40B4-BE49-F238E27FC236}">
                <a16:creationId xmlns:a16="http://schemas.microsoft.com/office/drawing/2014/main" id="{57C9E73D-0AE1-F842-8C26-09AD324571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A5CC813-6376-5746-AE87-1E76E5FCF1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23342E-297C-5D4D-AC65-DD80C611455A}" type="slidenum">
              <a:rPr lang="en-US" smtClean="0"/>
              <a:pPr/>
              <a:t>‹#›</a:t>
            </a:fld>
            <a:endParaRPr lang="en-US" dirty="0"/>
          </a:p>
        </p:txBody>
      </p:sp>
    </p:spTree>
    <p:extLst>
      <p:ext uri="{BB962C8B-B14F-4D97-AF65-F5344CB8AC3E}">
        <p14:creationId xmlns:p14="http://schemas.microsoft.com/office/powerpoint/2010/main" val="3908588313"/>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663"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52" r:id="rId23"/>
    <p:sldLayoutId id="2147483653" r:id="rId24"/>
    <p:sldLayoutId id="2147483656" r:id="rId25"/>
    <p:sldLayoutId id="2147483661" r:id="rId26"/>
    <p:sldLayoutId id="2147483703" r:id="rId2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tif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tif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tif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tiff"/></Relationships>
</file>

<file path=ppt/slides/_rels/slide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tiff"/><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chart" Target="../charts/char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chart" Target="../charts/char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5889B-F50A-CD41-8A39-37FBB5502545}"/>
              </a:ext>
            </a:extLst>
          </p:cNvPr>
          <p:cNvSpPr>
            <a:spLocks noGrp="1"/>
          </p:cNvSpPr>
          <p:nvPr>
            <p:ph type="ctrTitle"/>
          </p:nvPr>
        </p:nvSpPr>
        <p:spPr>
          <a:xfrm>
            <a:off x="1524000" y="2389909"/>
            <a:ext cx="9144000" cy="1779031"/>
          </a:xfrm>
        </p:spPr>
        <p:txBody>
          <a:bodyPr>
            <a:normAutofit fontScale="90000"/>
          </a:bodyPr>
          <a:lstStyle/>
          <a:p>
            <a:pPr>
              <a:lnSpc>
                <a:spcPct val="100000"/>
              </a:lnSpc>
            </a:pPr>
            <a:r>
              <a:rPr lang="en-US" b="1" dirty="0"/>
              <a:t>Re-energizing </a:t>
            </a:r>
            <a:r>
              <a:rPr lang="en-US" b="1" dirty="0" err="1"/>
              <a:t>KanCare</a:t>
            </a:r>
            <a:r>
              <a:rPr lang="en-US" b="1" dirty="0"/>
              <a:t> Expansion</a:t>
            </a:r>
            <a:br>
              <a:rPr lang="en-US" b="1" dirty="0"/>
            </a:br>
            <a:r>
              <a:rPr lang="en-US" sz="4000" b="1" dirty="0"/>
              <a:t>February 2022</a:t>
            </a:r>
            <a:br>
              <a:rPr lang="en-US" b="1" dirty="0"/>
            </a:br>
            <a:r>
              <a:rPr lang="en-US" b="1" dirty="0"/>
              <a:t>						</a:t>
            </a:r>
            <a:r>
              <a:rPr lang="en-US" sz="2700" b="1" dirty="0"/>
              <a:t>Julie </a:t>
            </a:r>
            <a:r>
              <a:rPr lang="en-US" sz="2700" b="1" dirty="0" err="1"/>
              <a:t>Bataille</a:t>
            </a:r>
            <a:r>
              <a:rPr lang="en-US" sz="2700" b="1" dirty="0"/>
              <a:t>, GMMB</a:t>
            </a:r>
            <a:endParaRPr lang="en-US" b="1" dirty="0"/>
          </a:p>
        </p:txBody>
      </p:sp>
    </p:spTree>
    <p:extLst>
      <p:ext uri="{BB962C8B-B14F-4D97-AF65-F5344CB8AC3E}">
        <p14:creationId xmlns:p14="http://schemas.microsoft.com/office/powerpoint/2010/main" val="394978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76CC0-8683-1842-95D9-2419E8AE23B5}"/>
              </a:ext>
            </a:extLst>
          </p:cNvPr>
          <p:cNvSpPr>
            <a:spLocks noGrp="1"/>
          </p:cNvSpPr>
          <p:nvPr>
            <p:ph type="title"/>
          </p:nvPr>
        </p:nvSpPr>
        <p:spPr>
          <a:xfrm>
            <a:off x="2791326" y="2600007"/>
            <a:ext cx="2551261" cy="1039138"/>
          </a:xfrm>
        </p:spPr>
        <p:txBody>
          <a:bodyPr>
            <a:normAutofit/>
          </a:bodyPr>
          <a:lstStyle/>
          <a:p>
            <a:r>
              <a:rPr lang="en-US" sz="6600" dirty="0"/>
              <a:t>Agenda</a:t>
            </a:r>
          </a:p>
        </p:txBody>
      </p:sp>
      <p:sp>
        <p:nvSpPr>
          <p:cNvPr id="3" name="Content Placeholder 2">
            <a:extLst>
              <a:ext uri="{FF2B5EF4-FFF2-40B4-BE49-F238E27FC236}">
                <a16:creationId xmlns:a16="http://schemas.microsoft.com/office/drawing/2014/main" id="{F6D755E5-B560-E846-8AF3-6C6D5D795DAE}"/>
              </a:ext>
            </a:extLst>
          </p:cNvPr>
          <p:cNvSpPr>
            <a:spLocks noGrp="1"/>
          </p:cNvSpPr>
          <p:nvPr>
            <p:ph idx="1"/>
          </p:nvPr>
        </p:nvSpPr>
        <p:spPr/>
        <p:txBody>
          <a:bodyPr/>
          <a:lstStyle/>
          <a:p>
            <a:r>
              <a:rPr lang="en-US" dirty="0"/>
              <a:t>Research Findings</a:t>
            </a:r>
          </a:p>
          <a:p>
            <a:r>
              <a:rPr lang="en-US" dirty="0"/>
              <a:t>Message Recommendations</a:t>
            </a:r>
          </a:p>
          <a:p>
            <a:r>
              <a:rPr lang="en-US" dirty="0"/>
              <a:t>Key Messengers</a:t>
            </a:r>
          </a:p>
          <a:p>
            <a:r>
              <a:rPr lang="en-US" dirty="0"/>
              <a:t>Discussion</a:t>
            </a:r>
          </a:p>
        </p:txBody>
      </p:sp>
      <p:sp>
        <p:nvSpPr>
          <p:cNvPr id="4" name="Slide Number Placeholder 3">
            <a:extLst>
              <a:ext uri="{FF2B5EF4-FFF2-40B4-BE49-F238E27FC236}">
                <a16:creationId xmlns:a16="http://schemas.microsoft.com/office/drawing/2014/main" id="{8C35F157-EE95-C442-9BE5-DD226D85CF5E}"/>
              </a:ext>
            </a:extLst>
          </p:cNvPr>
          <p:cNvSpPr>
            <a:spLocks noGrp="1"/>
          </p:cNvSpPr>
          <p:nvPr>
            <p:ph type="sldNum" sz="quarter" idx="12"/>
          </p:nvPr>
        </p:nvSpPr>
        <p:spPr/>
        <p:txBody>
          <a:bodyPr/>
          <a:lstStyle/>
          <a:p>
            <a:fld id="{1823342E-297C-5D4D-AC65-DD80C611455A}" type="slidenum">
              <a:rPr lang="en-US" smtClean="0"/>
              <a:pPr/>
              <a:t>2</a:t>
            </a:fld>
            <a:endParaRPr lang="en-US" dirty="0"/>
          </a:p>
        </p:txBody>
      </p:sp>
    </p:spTree>
    <p:extLst>
      <p:ext uri="{BB962C8B-B14F-4D97-AF65-F5344CB8AC3E}">
        <p14:creationId xmlns:p14="http://schemas.microsoft.com/office/powerpoint/2010/main" val="851652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8663-05AD-4E49-88DE-829D33DD9DD3}"/>
              </a:ext>
            </a:extLst>
          </p:cNvPr>
          <p:cNvSpPr>
            <a:spLocks noGrp="1"/>
          </p:cNvSpPr>
          <p:nvPr>
            <p:ph type="title"/>
          </p:nvPr>
        </p:nvSpPr>
        <p:spPr/>
        <p:txBody>
          <a:bodyPr/>
          <a:lstStyle/>
          <a:p>
            <a:r>
              <a:rPr lang="en-US" dirty="0"/>
              <a:t>Methodology</a:t>
            </a:r>
          </a:p>
        </p:txBody>
      </p:sp>
      <p:sp>
        <p:nvSpPr>
          <p:cNvPr id="3" name="Content Placeholder 2">
            <a:extLst>
              <a:ext uri="{FF2B5EF4-FFF2-40B4-BE49-F238E27FC236}">
                <a16:creationId xmlns:a16="http://schemas.microsoft.com/office/drawing/2014/main" id="{0E1319CE-2651-ED40-A43A-5CB01BB460FB}"/>
              </a:ext>
            </a:extLst>
          </p:cNvPr>
          <p:cNvSpPr>
            <a:spLocks noGrp="1"/>
          </p:cNvSpPr>
          <p:nvPr>
            <p:ph idx="1"/>
          </p:nvPr>
        </p:nvSpPr>
        <p:spPr>
          <a:xfrm>
            <a:off x="6453187" y="2169005"/>
            <a:ext cx="4976813" cy="4056061"/>
          </a:xfrm>
        </p:spPr>
        <p:txBody>
          <a:bodyPr>
            <a:normAutofit/>
          </a:bodyPr>
          <a:lstStyle/>
          <a:p>
            <a:pPr>
              <a:lnSpc>
                <a:spcPct val="100000"/>
              </a:lnSpc>
            </a:pPr>
            <a:r>
              <a:rPr lang="en-US" sz="1600" dirty="0">
                <a:ea typeface="Helvetica Neue" panose="02000503000000020004" pitchFamily="2" charset="0"/>
                <a:cs typeface="Helvetica Neue" panose="02000503000000020004" pitchFamily="2" charset="0"/>
              </a:rPr>
              <a:t>The non-partisan research firm </a:t>
            </a:r>
            <a:r>
              <a:rPr lang="en-US" sz="1600" dirty="0" err="1">
                <a:ea typeface="Helvetica Neue" panose="02000503000000020004" pitchFamily="2" charset="0"/>
                <a:cs typeface="Helvetica Neue" panose="02000503000000020004" pitchFamily="2" charset="0"/>
              </a:rPr>
              <a:t>PerryUndem</a:t>
            </a:r>
            <a:r>
              <a:rPr lang="en-US" sz="1600" dirty="0">
                <a:ea typeface="Helvetica Neue" panose="02000503000000020004" pitchFamily="2" charset="0"/>
                <a:cs typeface="Helvetica Neue" panose="02000503000000020004" pitchFamily="2" charset="0"/>
              </a:rPr>
              <a:t> developed the survey. Chris Matthews of Bellwether Research (a Republican polling organization) consulted on this study. </a:t>
            </a:r>
          </a:p>
          <a:p>
            <a:pPr>
              <a:lnSpc>
                <a:spcPct val="100000"/>
              </a:lnSpc>
            </a:pPr>
            <a:r>
              <a:rPr lang="en-US" sz="1600" dirty="0">
                <a:ea typeface="Helvetica Neue" panose="02000503000000020004" pitchFamily="2" charset="0"/>
                <a:cs typeface="Helvetica Neue" panose="02000503000000020004" pitchFamily="2" charset="0"/>
              </a:rPr>
              <a:t>The 15-minute survey was conducted by telephone (80% cell and 20% landline) December 20 – December 30, 2021, using Braun Research, Inc.</a:t>
            </a:r>
          </a:p>
          <a:p>
            <a:pPr>
              <a:lnSpc>
                <a:spcPct val="100000"/>
              </a:lnSpc>
            </a:pPr>
            <a:r>
              <a:rPr lang="en-US" sz="1600" dirty="0">
                <a:ea typeface="Helvetica Neue" panose="02000503000000020004" pitchFamily="2" charset="0"/>
                <a:cs typeface="Helvetica Neue" panose="02000503000000020004" pitchFamily="2" charset="0"/>
              </a:rPr>
              <a:t>The survey included 613 Kansas registered voters 18 and older. The margin of sampling error for total results: </a:t>
            </a:r>
            <a:r>
              <a:rPr lang="en-US" sz="1600" u="sng" dirty="0">
                <a:ea typeface="Helvetica Neue" panose="02000503000000020004" pitchFamily="2" charset="0"/>
                <a:cs typeface="Helvetica Neue" panose="02000503000000020004" pitchFamily="2" charset="0"/>
              </a:rPr>
              <a:t>+</a:t>
            </a:r>
            <a:r>
              <a:rPr lang="en-US" sz="1600" dirty="0">
                <a:ea typeface="Helvetica Neue" panose="02000503000000020004" pitchFamily="2" charset="0"/>
                <a:cs typeface="Helvetica Neue" panose="02000503000000020004" pitchFamily="2" charset="0"/>
              </a:rPr>
              <a:t> 3.96 percentage points.</a:t>
            </a:r>
            <a:endParaRPr lang="en-US" sz="1600" dirty="0"/>
          </a:p>
        </p:txBody>
      </p:sp>
      <p:sp>
        <p:nvSpPr>
          <p:cNvPr id="4" name="Slide Number Placeholder 3">
            <a:extLst>
              <a:ext uri="{FF2B5EF4-FFF2-40B4-BE49-F238E27FC236}">
                <a16:creationId xmlns:a16="http://schemas.microsoft.com/office/drawing/2014/main" id="{10DD19E5-6F84-5B4C-93F2-EDD62C719B29}"/>
              </a:ext>
            </a:extLst>
          </p:cNvPr>
          <p:cNvSpPr>
            <a:spLocks noGrp="1"/>
          </p:cNvSpPr>
          <p:nvPr>
            <p:ph type="sldNum" sz="quarter" idx="12"/>
          </p:nvPr>
        </p:nvSpPr>
        <p:spPr/>
        <p:txBody>
          <a:bodyPr/>
          <a:lstStyle/>
          <a:p>
            <a:fld id="{1823342E-297C-5D4D-AC65-DD80C611455A}" type="slidenum">
              <a:rPr lang="en-US" smtClean="0"/>
              <a:pPr/>
              <a:t>3</a:t>
            </a:fld>
            <a:endParaRPr lang="en-US" dirty="0"/>
          </a:p>
        </p:txBody>
      </p:sp>
      <p:sp>
        <p:nvSpPr>
          <p:cNvPr id="5" name="Content Placeholder 2">
            <a:extLst>
              <a:ext uri="{FF2B5EF4-FFF2-40B4-BE49-F238E27FC236}">
                <a16:creationId xmlns:a16="http://schemas.microsoft.com/office/drawing/2014/main" id="{39002918-5385-334F-98EB-5A445174F828}"/>
              </a:ext>
            </a:extLst>
          </p:cNvPr>
          <p:cNvSpPr txBox="1">
            <a:spLocks/>
          </p:cNvSpPr>
          <p:nvPr/>
        </p:nvSpPr>
        <p:spPr>
          <a:xfrm>
            <a:off x="838200" y="2169005"/>
            <a:ext cx="5391150" cy="387667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0"/>
              </a:spcAft>
            </a:pPr>
            <a:r>
              <a:rPr lang="en-US" sz="1600" dirty="0" err="1">
                <a:ea typeface="Helvetica Neue" panose="02000503000000020004" pitchFamily="2" charset="0"/>
                <a:cs typeface="Helvetica Neue" panose="02000503000000020004" pitchFamily="2" charset="0"/>
              </a:rPr>
              <a:t>PerryUndem</a:t>
            </a:r>
            <a:r>
              <a:rPr lang="en-US" sz="1600" dirty="0">
                <a:ea typeface="Helvetica Neue" panose="02000503000000020004" pitchFamily="2" charset="0"/>
                <a:cs typeface="Helvetica Neue" panose="02000503000000020004" pitchFamily="2" charset="0"/>
              </a:rPr>
              <a:t> and GMMB conducted three focus groups in November 2021 to understand current attitudes toward </a:t>
            </a:r>
            <a:r>
              <a:rPr lang="en-US" sz="1600" dirty="0" err="1">
                <a:ea typeface="Helvetica Neue" panose="02000503000000020004" pitchFamily="2" charset="0"/>
                <a:cs typeface="Helvetica Neue" panose="02000503000000020004" pitchFamily="2" charset="0"/>
              </a:rPr>
              <a:t>KanCare</a:t>
            </a:r>
            <a:r>
              <a:rPr lang="en-US" sz="1600" dirty="0">
                <a:ea typeface="Helvetica Neue" panose="02000503000000020004" pitchFamily="2" charset="0"/>
                <a:cs typeface="Helvetica Neue" panose="02000503000000020004" pitchFamily="2" charset="0"/>
              </a:rPr>
              <a:t> expansion and to gain insight into messages. </a:t>
            </a:r>
          </a:p>
          <a:p>
            <a:pPr marL="0" indent="0">
              <a:lnSpc>
                <a:spcPct val="110000"/>
              </a:lnSpc>
              <a:spcBef>
                <a:spcPts val="0"/>
              </a:spcBef>
              <a:spcAft>
                <a:spcPts val="0"/>
              </a:spcAft>
              <a:buNone/>
            </a:pPr>
            <a:endParaRPr lang="en-US" sz="1600" dirty="0">
              <a:ea typeface="Helvetica Neue" panose="02000503000000020004" pitchFamily="2" charset="0"/>
              <a:cs typeface="Helvetica Neue" panose="02000503000000020004" pitchFamily="2" charset="0"/>
            </a:endParaRPr>
          </a:p>
          <a:p>
            <a:pPr>
              <a:lnSpc>
                <a:spcPct val="110000"/>
              </a:lnSpc>
              <a:spcBef>
                <a:spcPts val="0"/>
              </a:spcBef>
              <a:spcAft>
                <a:spcPts val="0"/>
              </a:spcAft>
            </a:pPr>
            <a:r>
              <a:rPr lang="en-US" sz="1600" dirty="0">
                <a:ea typeface="Helvetica Neue" panose="02000503000000020004" pitchFamily="2" charset="0"/>
                <a:cs typeface="Helvetica Neue" panose="02000503000000020004" pitchFamily="2" charset="0"/>
              </a:rPr>
              <a:t>Two of the focus groups were held with Kansas voters who are white, lean more conservative politically, and who are conflicted about expanding the </a:t>
            </a:r>
            <a:r>
              <a:rPr lang="en-US" sz="1600" dirty="0" err="1">
                <a:ea typeface="Helvetica Neue" panose="02000503000000020004" pitchFamily="2" charset="0"/>
                <a:cs typeface="Helvetica Neue" panose="02000503000000020004" pitchFamily="2" charset="0"/>
              </a:rPr>
              <a:t>KanCare</a:t>
            </a:r>
            <a:r>
              <a:rPr lang="en-US" sz="1600" dirty="0">
                <a:ea typeface="Helvetica Neue" panose="02000503000000020004" pitchFamily="2" charset="0"/>
                <a:cs typeface="Helvetica Neue" panose="02000503000000020004" pitchFamily="2" charset="0"/>
              </a:rPr>
              <a:t> program. The focus groups included a few small business owners, individuals who are currently uninsured, and individuals from both rural and urban parts of the state.</a:t>
            </a:r>
          </a:p>
          <a:p>
            <a:pPr>
              <a:lnSpc>
                <a:spcPct val="110000"/>
              </a:lnSpc>
              <a:spcBef>
                <a:spcPts val="0"/>
              </a:spcBef>
              <a:spcAft>
                <a:spcPts val="0"/>
              </a:spcAft>
            </a:pPr>
            <a:endParaRPr lang="en-US" sz="1600" dirty="0">
              <a:ea typeface="Helvetica Neue" panose="02000503000000020004" pitchFamily="2" charset="0"/>
              <a:cs typeface="Helvetica Neue" panose="02000503000000020004" pitchFamily="2" charset="0"/>
            </a:endParaRPr>
          </a:p>
          <a:p>
            <a:pPr>
              <a:lnSpc>
                <a:spcPct val="110000"/>
              </a:lnSpc>
              <a:spcBef>
                <a:spcPts val="0"/>
              </a:spcBef>
              <a:spcAft>
                <a:spcPts val="0"/>
              </a:spcAft>
            </a:pPr>
            <a:r>
              <a:rPr lang="en-US" sz="1600" dirty="0">
                <a:ea typeface="Helvetica Neue" panose="02000503000000020004" pitchFamily="2" charset="0"/>
                <a:cs typeface="Helvetica Neue" panose="02000503000000020004" pitchFamily="2" charset="0"/>
              </a:rPr>
              <a:t>The other focus group was conducted with advocates in Kansas who work on social issues, including improving access to health care and </a:t>
            </a:r>
            <a:r>
              <a:rPr lang="en-US" sz="1600" dirty="0" err="1">
                <a:ea typeface="Helvetica Neue" panose="02000503000000020004" pitchFamily="2" charset="0"/>
                <a:cs typeface="Helvetica Neue" panose="02000503000000020004" pitchFamily="2" charset="0"/>
              </a:rPr>
              <a:t>KanCare</a:t>
            </a:r>
            <a:r>
              <a:rPr lang="en-US" sz="1600" dirty="0">
                <a:ea typeface="Helvetica Neue" panose="02000503000000020004" pitchFamily="2" charset="0"/>
                <a:cs typeface="Helvetica Neue" panose="02000503000000020004" pitchFamily="2" charset="0"/>
              </a:rPr>
              <a:t> expansion.</a:t>
            </a:r>
          </a:p>
        </p:txBody>
      </p:sp>
      <p:sp>
        <p:nvSpPr>
          <p:cNvPr id="6" name="TextBox 5">
            <a:extLst>
              <a:ext uri="{FF2B5EF4-FFF2-40B4-BE49-F238E27FC236}">
                <a16:creationId xmlns:a16="http://schemas.microsoft.com/office/drawing/2014/main" id="{A708DD0C-80A8-9F42-8985-0215017D5D51}"/>
              </a:ext>
            </a:extLst>
          </p:cNvPr>
          <p:cNvSpPr txBox="1"/>
          <p:nvPr/>
        </p:nvSpPr>
        <p:spPr>
          <a:xfrm>
            <a:off x="6453187" y="1637306"/>
            <a:ext cx="4314825" cy="369332"/>
          </a:xfrm>
          <a:prstGeom prst="rect">
            <a:avLst/>
          </a:prstGeom>
          <a:noFill/>
        </p:spPr>
        <p:txBody>
          <a:bodyPr wrap="square" rtlCol="0">
            <a:spAutoFit/>
          </a:bodyPr>
          <a:lstStyle/>
          <a:p>
            <a:r>
              <a:rPr lang="en-US" b="1" dirty="0"/>
              <a:t>Survey</a:t>
            </a:r>
          </a:p>
        </p:txBody>
      </p:sp>
      <p:sp>
        <p:nvSpPr>
          <p:cNvPr id="7" name="TextBox 6">
            <a:extLst>
              <a:ext uri="{FF2B5EF4-FFF2-40B4-BE49-F238E27FC236}">
                <a16:creationId xmlns:a16="http://schemas.microsoft.com/office/drawing/2014/main" id="{2261A802-36C9-8540-BB6C-74EACA691962}"/>
              </a:ext>
            </a:extLst>
          </p:cNvPr>
          <p:cNvSpPr txBox="1"/>
          <p:nvPr/>
        </p:nvSpPr>
        <p:spPr>
          <a:xfrm>
            <a:off x="838200" y="1637306"/>
            <a:ext cx="4314825" cy="369332"/>
          </a:xfrm>
          <a:prstGeom prst="rect">
            <a:avLst/>
          </a:prstGeom>
          <a:noFill/>
        </p:spPr>
        <p:txBody>
          <a:bodyPr wrap="square" rtlCol="0">
            <a:spAutoFit/>
          </a:bodyPr>
          <a:lstStyle/>
          <a:p>
            <a:r>
              <a:rPr lang="en-US" b="1" dirty="0"/>
              <a:t>Focus Groups</a:t>
            </a:r>
          </a:p>
        </p:txBody>
      </p:sp>
    </p:spTree>
    <p:extLst>
      <p:ext uri="{BB962C8B-B14F-4D97-AF65-F5344CB8AC3E}">
        <p14:creationId xmlns:p14="http://schemas.microsoft.com/office/powerpoint/2010/main" val="3317558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CB438-3D3C-A44F-AEE0-D5E45FE233C3}"/>
              </a:ext>
            </a:extLst>
          </p:cNvPr>
          <p:cNvSpPr>
            <a:spLocks noGrp="1"/>
          </p:cNvSpPr>
          <p:nvPr>
            <p:ph type="title"/>
          </p:nvPr>
        </p:nvSpPr>
        <p:spPr/>
        <p:txBody>
          <a:bodyPr/>
          <a:lstStyle/>
          <a:p>
            <a:r>
              <a:rPr lang="en-US" dirty="0"/>
              <a:t>Focus Group Findings</a:t>
            </a:r>
          </a:p>
        </p:txBody>
      </p:sp>
    </p:spTree>
    <p:extLst>
      <p:ext uri="{BB962C8B-B14F-4D97-AF65-F5344CB8AC3E}">
        <p14:creationId xmlns:p14="http://schemas.microsoft.com/office/powerpoint/2010/main" val="3494654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1758B3D6-6B02-6048-AC23-537048504620}"/>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60FD1CF9-7384-2745-94C4-D1C0B31FD294}" type="slidenum">
              <a:rPr lang="en-US" b="1" smtClean="0">
                <a:solidFill>
                  <a:srgbClr val="E13E06"/>
                </a:solidFill>
                <a:latin typeface="Helvetica Neue" panose="02000503000000020004" pitchFamily="2" charset="0"/>
                <a:ea typeface="Helvetica Neue" panose="02000503000000020004" pitchFamily="2" charset="0"/>
                <a:cs typeface="Helvetica Neue" panose="02000503000000020004" pitchFamily="2" charset="0"/>
              </a:rPr>
              <a:pPr algn="l"/>
              <a:t>5</a:t>
            </a:fld>
            <a:endParaRPr lang="en-US" b="1" dirty="0">
              <a:solidFill>
                <a:srgbClr val="E13E06"/>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BB8566BE-3388-0346-8988-A310E9EB7C88}"/>
              </a:ext>
            </a:extLst>
          </p:cNvPr>
          <p:cNvPicPr>
            <a:picLocks noChangeAspect="1"/>
          </p:cNvPicPr>
          <p:nvPr/>
        </p:nvPicPr>
        <p:blipFill>
          <a:blip r:embed="rId3"/>
          <a:srcRect/>
          <a:stretch/>
        </p:blipFill>
        <p:spPr>
          <a:xfrm>
            <a:off x="10775918" y="6058045"/>
            <a:ext cx="1170877" cy="549661"/>
          </a:xfrm>
          <a:prstGeom prst="rect">
            <a:avLst/>
          </a:prstGeom>
        </p:spPr>
      </p:pic>
      <p:pic>
        <p:nvPicPr>
          <p:cNvPr id="7" name="Picture 6">
            <a:extLst>
              <a:ext uri="{FF2B5EF4-FFF2-40B4-BE49-F238E27FC236}">
                <a16:creationId xmlns:a16="http://schemas.microsoft.com/office/drawing/2014/main" id="{D6778B95-1743-BC40-AF7D-00C7A59233AC}"/>
              </a:ext>
            </a:extLst>
          </p:cNvPr>
          <p:cNvPicPr>
            <a:picLocks noChangeAspect="1"/>
          </p:cNvPicPr>
          <p:nvPr/>
        </p:nvPicPr>
        <p:blipFill>
          <a:blip r:embed="rId4"/>
          <a:stretch>
            <a:fillRect/>
          </a:stretch>
        </p:blipFill>
        <p:spPr>
          <a:xfrm>
            <a:off x="1005840" y="6132792"/>
            <a:ext cx="1203960" cy="486448"/>
          </a:xfrm>
          <a:prstGeom prst="rect">
            <a:avLst/>
          </a:prstGeom>
        </p:spPr>
      </p:pic>
      <p:sp>
        <p:nvSpPr>
          <p:cNvPr id="11" name="object 8">
            <a:extLst>
              <a:ext uri="{FF2B5EF4-FFF2-40B4-BE49-F238E27FC236}">
                <a16:creationId xmlns:a16="http://schemas.microsoft.com/office/drawing/2014/main" id="{7BF2FA5A-4466-8A49-A94E-B92E2063A33F}"/>
              </a:ext>
            </a:extLst>
          </p:cNvPr>
          <p:cNvSpPr txBox="1"/>
          <p:nvPr/>
        </p:nvSpPr>
        <p:spPr>
          <a:xfrm>
            <a:off x="1746927" y="1640886"/>
            <a:ext cx="4745932" cy="4728894"/>
          </a:xfrm>
          <a:prstGeom prst="rect">
            <a:avLst/>
          </a:prstGeom>
        </p:spPr>
        <p:txBody>
          <a:bodyPr vert="horz" wrap="square" lIns="0" tIns="8925" rIns="0" bIns="0" rtlCol="0">
            <a:spAutoFit/>
          </a:bodyPr>
          <a:lstStyle/>
          <a:p>
            <a:pPr marL="8926" marR="3570">
              <a:lnSpc>
                <a:spcPct val="110000"/>
              </a:lnSpc>
              <a:buClr>
                <a:srgbClr val="F64C05"/>
              </a:buClr>
            </a:pPr>
            <a:endParaRPr lang="en-US" sz="1400" b="1" dirty="0">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are struggling.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These Kansans are struggling with rising costs (food, gas) and feeling a lot of financial pressure currently. Some are still recovering financially from the pandemic. Some feel there has not been enough help for families like theirs.</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Health care is important but not top of mind.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 state food tax, mask mandates/government intervention, and education are top issues. Health and health coverage do not come up immediately, but still are important.</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Many feel the government has intervened too much.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Some of these conflicted voters are frustrated with government (state and federal) and feel they have been too involved in their lives during the pandemic. They want them to back off. They want life to be normal again.</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0" name="Straight Connector 9">
            <a:extLst>
              <a:ext uri="{FF2B5EF4-FFF2-40B4-BE49-F238E27FC236}">
                <a16:creationId xmlns:a16="http://schemas.microsoft.com/office/drawing/2014/main" id="{D245FE1A-24A4-C443-84B0-BB8D790DD8EC}"/>
              </a:ext>
            </a:extLst>
          </p:cNvPr>
          <p:cNvCxnSpPr>
            <a:cxnSpLocks/>
          </p:cNvCxnSpPr>
          <p:nvPr/>
        </p:nvCxnSpPr>
        <p:spPr>
          <a:xfrm>
            <a:off x="1005840" y="778598"/>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C51B802-6722-5040-B8FF-76D7F2B59644}"/>
              </a:ext>
            </a:extLst>
          </p:cNvPr>
          <p:cNvSpPr txBox="1"/>
          <p:nvPr/>
        </p:nvSpPr>
        <p:spPr>
          <a:xfrm>
            <a:off x="1230565" y="640098"/>
            <a:ext cx="6269705" cy="276999"/>
          </a:xfrm>
          <a:prstGeom prst="rect">
            <a:avLst/>
          </a:prstGeom>
          <a:noFill/>
        </p:spPr>
        <p:txBody>
          <a:bodyPr wrap="square" rtlCol="0">
            <a:spAutoFit/>
          </a:bodyPr>
          <a:lstStyle/>
          <a:p>
            <a:r>
              <a:rPr lang="en-US" sz="1200" b="1" spc="30" dirty="0">
                <a:latin typeface="Helvetica Neue" panose="02000503000000020004" pitchFamily="2" charset="0"/>
                <a:ea typeface="Helvetica Neue" panose="02000503000000020004" pitchFamily="2" charset="0"/>
                <a:cs typeface="Helvetica Neue" panose="02000503000000020004" pitchFamily="2" charset="0"/>
              </a:rPr>
              <a:t>FOCUS GROUP FINDINGS - CURRENT ATMOSPHERE</a:t>
            </a:r>
          </a:p>
        </p:txBody>
      </p:sp>
      <p:sp>
        <p:nvSpPr>
          <p:cNvPr id="12" name="TextBox 11">
            <a:extLst>
              <a:ext uri="{FF2B5EF4-FFF2-40B4-BE49-F238E27FC236}">
                <a16:creationId xmlns:a16="http://schemas.microsoft.com/office/drawing/2014/main" id="{54E94DA4-B452-2942-B0BC-CDB56DEE9DF0}"/>
              </a:ext>
            </a:extLst>
          </p:cNvPr>
          <p:cNvSpPr txBox="1"/>
          <p:nvPr/>
        </p:nvSpPr>
        <p:spPr>
          <a:xfrm>
            <a:off x="7500269" y="2753163"/>
            <a:ext cx="3569328" cy="2504340"/>
          </a:xfrm>
          <a:prstGeom prst="rect">
            <a:avLst/>
          </a:prstGeom>
          <a:noFill/>
        </p:spPr>
        <p:txBody>
          <a:bodyPr wrap="square">
            <a:spAutoFit/>
          </a:bodyPr>
          <a:lstStyle/>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T</a:t>
            </a:r>
            <a:r>
              <a:rPr lang="en-US" sz="1800" dirty="0">
                <a:latin typeface="Helvetica Neue" panose="02000503000000020004" pitchFamily="2" charset="0"/>
                <a:ea typeface="Helvetica Neue" panose="02000503000000020004" pitchFamily="2" charset="0"/>
                <a:cs typeface="Helvetica Neue" panose="02000503000000020004" pitchFamily="2" charset="0"/>
              </a:rPr>
              <a:t>he people who are really struggling have been working all the way through (the pandemic). </a:t>
            </a:r>
            <a:r>
              <a:rPr lang="en-US" dirty="0">
                <a:latin typeface="Helvetica Neue" panose="02000503000000020004" pitchFamily="2" charset="0"/>
                <a:ea typeface="Helvetica Neue" panose="02000503000000020004" pitchFamily="2" charset="0"/>
                <a:cs typeface="Helvetica Neue" panose="02000503000000020004" pitchFamily="2" charset="0"/>
              </a:rPr>
              <a:t>I’</a:t>
            </a:r>
            <a:r>
              <a:rPr lang="en-US" sz="1800" dirty="0">
                <a:latin typeface="Helvetica Neue" panose="02000503000000020004" pitchFamily="2" charset="0"/>
                <a:ea typeface="Helvetica Neue" panose="02000503000000020004" pitchFamily="2" charset="0"/>
                <a:cs typeface="Helvetica Neue" panose="02000503000000020004" pitchFamily="2" charset="0"/>
              </a:rPr>
              <a:t>m not getting help.</a:t>
            </a:r>
          </a:p>
          <a:p>
            <a:pPr>
              <a:lnSpc>
                <a:spcPct val="110000"/>
              </a:lnSpc>
            </a:pPr>
            <a:endParaRPr lang="en-US" dirty="0">
              <a:effectLst/>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endParaRPr lang="en-US" dirty="0">
              <a:effectLst/>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Grocery shopping is so expensive right now… so is gas.</a:t>
            </a:r>
            <a:endParaRPr lang="en-US" sz="1800" dirty="0">
              <a:effectLst/>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13" name="Picture 12" descr="Logo&#10;&#10;Description automatically generated">
            <a:extLst>
              <a:ext uri="{FF2B5EF4-FFF2-40B4-BE49-F238E27FC236}">
                <a16:creationId xmlns:a16="http://schemas.microsoft.com/office/drawing/2014/main" id="{62232F75-6B2C-544E-A10C-1350F98ACB28}"/>
              </a:ext>
            </a:extLst>
          </p:cNvPr>
          <p:cNvPicPr>
            <a:picLocks noChangeAspect="1"/>
          </p:cNvPicPr>
          <p:nvPr/>
        </p:nvPicPr>
        <p:blipFill>
          <a:blip r:embed="rId5"/>
          <a:stretch>
            <a:fillRect/>
          </a:stretch>
        </p:blipFill>
        <p:spPr>
          <a:xfrm flipH="1">
            <a:off x="8748365" y="1748735"/>
            <a:ext cx="920736" cy="920736"/>
          </a:xfrm>
          <a:prstGeom prst="rect">
            <a:avLst/>
          </a:prstGeom>
          <a:noFill/>
        </p:spPr>
      </p:pic>
    </p:spTree>
    <p:extLst>
      <p:ext uri="{BB962C8B-B14F-4D97-AF65-F5344CB8AC3E}">
        <p14:creationId xmlns:p14="http://schemas.microsoft.com/office/powerpoint/2010/main" val="3393979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1758B3D6-6B02-6048-AC23-537048504620}"/>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60FD1CF9-7384-2745-94C4-D1C0B31FD294}" type="slidenum">
              <a:rPr lang="en-US" b="1" smtClean="0">
                <a:solidFill>
                  <a:srgbClr val="E13E06"/>
                </a:solidFill>
                <a:latin typeface="Helvetica Neue" panose="02000503000000020004" pitchFamily="2" charset="0"/>
                <a:ea typeface="Helvetica Neue" panose="02000503000000020004" pitchFamily="2" charset="0"/>
                <a:cs typeface="Helvetica Neue" panose="02000503000000020004" pitchFamily="2" charset="0"/>
              </a:rPr>
              <a:pPr algn="l"/>
              <a:t>6</a:t>
            </a:fld>
            <a:endParaRPr lang="en-US" b="1" dirty="0">
              <a:solidFill>
                <a:srgbClr val="E13E06"/>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BB8566BE-3388-0346-8988-A310E9EB7C88}"/>
              </a:ext>
            </a:extLst>
          </p:cNvPr>
          <p:cNvPicPr>
            <a:picLocks noChangeAspect="1"/>
          </p:cNvPicPr>
          <p:nvPr/>
        </p:nvPicPr>
        <p:blipFill>
          <a:blip r:embed="rId3"/>
          <a:srcRect/>
          <a:stretch/>
        </p:blipFill>
        <p:spPr>
          <a:xfrm>
            <a:off x="10775918" y="6058045"/>
            <a:ext cx="1170877" cy="549661"/>
          </a:xfrm>
          <a:prstGeom prst="rect">
            <a:avLst/>
          </a:prstGeom>
        </p:spPr>
      </p:pic>
      <p:pic>
        <p:nvPicPr>
          <p:cNvPr id="7" name="Picture 6">
            <a:extLst>
              <a:ext uri="{FF2B5EF4-FFF2-40B4-BE49-F238E27FC236}">
                <a16:creationId xmlns:a16="http://schemas.microsoft.com/office/drawing/2014/main" id="{D6778B95-1743-BC40-AF7D-00C7A59233AC}"/>
              </a:ext>
            </a:extLst>
          </p:cNvPr>
          <p:cNvPicPr>
            <a:picLocks noChangeAspect="1"/>
          </p:cNvPicPr>
          <p:nvPr/>
        </p:nvPicPr>
        <p:blipFill>
          <a:blip r:embed="rId4"/>
          <a:stretch>
            <a:fillRect/>
          </a:stretch>
        </p:blipFill>
        <p:spPr>
          <a:xfrm>
            <a:off x="1005840" y="6132792"/>
            <a:ext cx="1203960" cy="486448"/>
          </a:xfrm>
          <a:prstGeom prst="rect">
            <a:avLst/>
          </a:prstGeom>
        </p:spPr>
      </p:pic>
      <p:sp>
        <p:nvSpPr>
          <p:cNvPr id="11" name="object 8">
            <a:extLst>
              <a:ext uri="{FF2B5EF4-FFF2-40B4-BE49-F238E27FC236}">
                <a16:creationId xmlns:a16="http://schemas.microsoft.com/office/drawing/2014/main" id="{7BF2FA5A-4466-8A49-A94E-B92E2063A33F}"/>
              </a:ext>
            </a:extLst>
          </p:cNvPr>
          <p:cNvSpPr txBox="1"/>
          <p:nvPr/>
        </p:nvSpPr>
        <p:spPr>
          <a:xfrm>
            <a:off x="6057146" y="1076496"/>
            <a:ext cx="4718772" cy="5202870"/>
          </a:xfrm>
          <a:prstGeom prst="rect">
            <a:avLst/>
          </a:prstGeom>
        </p:spPr>
        <p:txBody>
          <a:bodyPr vert="horz" wrap="square" lIns="0" tIns="8925" rIns="0" bIns="0" rtlCol="0">
            <a:spAutoFit/>
          </a:bodyPr>
          <a:lstStyle/>
          <a:p>
            <a:pPr marL="8926" marR="3570">
              <a:lnSpc>
                <a:spcPct val="110000"/>
              </a:lnSpc>
              <a:buClr>
                <a:srgbClr val="F64C05"/>
              </a:buClr>
            </a:pP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There is agreement that health care and coverage are too expensive.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Many feel they pay high costs and are not getting much in return. Some have high deductible plans that require them to pay a lot out of pocket. Many are trying not to use their insurance to avoid high costs.</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Those who are uninsured are worried.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put off health care and are afraid of getting sick, needing to go to the hospital and receiving large bills. Those with insurance have empathy – they understand how someone could not be offered insurance through a job or be unable to afford it. </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Many have medical debt.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About half in each focus group have medical debt and it can be into the thousands of dollars. It is affecting their credit and their ability to be financially stable. This is a shared experience among Kansans that we might want to tap in messaging.</a:t>
            </a: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0" name="Straight Connector 9">
            <a:extLst>
              <a:ext uri="{FF2B5EF4-FFF2-40B4-BE49-F238E27FC236}">
                <a16:creationId xmlns:a16="http://schemas.microsoft.com/office/drawing/2014/main" id="{D245FE1A-24A4-C443-84B0-BB8D790DD8EC}"/>
              </a:ext>
            </a:extLst>
          </p:cNvPr>
          <p:cNvCxnSpPr>
            <a:cxnSpLocks/>
          </p:cNvCxnSpPr>
          <p:nvPr/>
        </p:nvCxnSpPr>
        <p:spPr>
          <a:xfrm>
            <a:off x="1005840" y="778598"/>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C51B802-6722-5040-B8FF-76D7F2B59644}"/>
              </a:ext>
            </a:extLst>
          </p:cNvPr>
          <p:cNvSpPr txBox="1"/>
          <p:nvPr/>
        </p:nvSpPr>
        <p:spPr>
          <a:xfrm>
            <a:off x="1230565" y="640098"/>
            <a:ext cx="4290855" cy="276999"/>
          </a:xfrm>
          <a:prstGeom prst="rect">
            <a:avLst/>
          </a:prstGeom>
          <a:noFill/>
        </p:spPr>
        <p:txBody>
          <a:bodyPr wrap="none" rtlCol="0">
            <a:spAutoFit/>
          </a:bodyPr>
          <a:lstStyle/>
          <a:p>
            <a:r>
              <a:rPr lang="en-US" sz="1200" b="1" spc="30" dirty="0">
                <a:latin typeface="Helvetica Neue" panose="02000503000000020004" pitchFamily="2" charset="0"/>
                <a:ea typeface="Helvetica Neue" panose="02000503000000020004" pitchFamily="2" charset="0"/>
                <a:cs typeface="Helvetica Neue" panose="02000503000000020004" pitchFamily="2" charset="0"/>
              </a:rPr>
              <a:t>FOCUS GROUP FINDINGS - CURRENT ATMOSPHERE</a:t>
            </a:r>
          </a:p>
        </p:txBody>
      </p:sp>
      <p:sp>
        <p:nvSpPr>
          <p:cNvPr id="12" name="TextBox 11">
            <a:extLst>
              <a:ext uri="{FF2B5EF4-FFF2-40B4-BE49-F238E27FC236}">
                <a16:creationId xmlns:a16="http://schemas.microsoft.com/office/drawing/2014/main" id="{810FE0A1-1F64-BB40-9F39-9C349B0E1E03}"/>
              </a:ext>
            </a:extLst>
          </p:cNvPr>
          <p:cNvSpPr txBox="1"/>
          <p:nvPr/>
        </p:nvSpPr>
        <p:spPr>
          <a:xfrm>
            <a:off x="1385115" y="2578079"/>
            <a:ext cx="3621451" cy="2199705"/>
          </a:xfrm>
          <a:prstGeom prst="rect">
            <a:avLst/>
          </a:prstGeom>
          <a:noFill/>
        </p:spPr>
        <p:txBody>
          <a:bodyPr wrap="square">
            <a:spAutoFit/>
          </a:bodyPr>
          <a:lstStyle/>
          <a:p>
            <a:pPr>
              <a:lnSpc>
                <a:spcPct val="110000"/>
              </a:lnSpc>
            </a:pPr>
            <a:r>
              <a:rPr lang="en-US" sz="1800" dirty="0">
                <a:latin typeface="Helvetica Neue" panose="02000503000000020004" pitchFamily="2" charset="0"/>
                <a:ea typeface="Helvetica Neue" panose="02000503000000020004" pitchFamily="2" charset="0"/>
                <a:cs typeface="Helvetica Neue" panose="02000503000000020004" pitchFamily="2" charset="0"/>
              </a:rPr>
              <a:t>You don’t want to think about the times of not having insurance.</a:t>
            </a:r>
            <a:br>
              <a:rPr lang="en-US" sz="1800" dirty="0">
                <a:latin typeface="Helvetica Neue" panose="02000503000000020004" pitchFamily="2" charset="0"/>
                <a:ea typeface="Helvetica Neue" panose="02000503000000020004" pitchFamily="2" charset="0"/>
                <a:cs typeface="Helvetica Neue" panose="02000503000000020004" pitchFamily="2" charset="0"/>
              </a:rPr>
            </a:br>
            <a:br>
              <a:rPr lang="en-US" sz="1800" dirty="0">
                <a:latin typeface="Helvetica Neue" panose="02000503000000020004" pitchFamily="2" charset="0"/>
                <a:ea typeface="Helvetica Neue" panose="02000503000000020004" pitchFamily="2" charset="0"/>
                <a:cs typeface="Helvetica Neue" panose="02000503000000020004" pitchFamily="2" charset="0"/>
              </a:rPr>
            </a:br>
            <a:endParaRPr lang="en-US" sz="1800"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I</a:t>
            </a:r>
            <a:r>
              <a:rPr lang="en-US" sz="1800" dirty="0">
                <a:latin typeface="Helvetica Neue" panose="02000503000000020004" pitchFamily="2" charset="0"/>
                <a:ea typeface="Helvetica Neue" panose="02000503000000020004" pitchFamily="2" charset="0"/>
                <a:cs typeface="Helvetica Neue" panose="02000503000000020004" pitchFamily="2" charset="0"/>
              </a:rPr>
              <a:t>t’s horrible not to have health insurance…it’s scary because I’m an older woman.</a:t>
            </a:r>
          </a:p>
        </p:txBody>
      </p:sp>
      <p:pic>
        <p:nvPicPr>
          <p:cNvPr id="13" name="Picture 12" descr="Logo&#10;&#10;Description automatically generated">
            <a:extLst>
              <a:ext uri="{FF2B5EF4-FFF2-40B4-BE49-F238E27FC236}">
                <a16:creationId xmlns:a16="http://schemas.microsoft.com/office/drawing/2014/main" id="{10F4E5B3-2CD2-8C4E-B1EE-71E814CC46AA}"/>
              </a:ext>
            </a:extLst>
          </p:cNvPr>
          <p:cNvPicPr>
            <a:picLocks noChangeAspect="1"/>
          </p:cNvPicPr>
          <p:nvPr/>
        </p:nvPicPr>
        <p:blipFill>
          <a:blip r:embed="rId5"/>
          <a:stretch>
            <a:fillRect/>
          </a:stretch>
        </p:blipFill>
        <p:spPr>
          <a:xfrm flipH="1">
            <a:off x="2735472" y="1657343"/>
            <a:ext cx="920736" cy="920736"/>
          </a:xfrm>
          <a:prstGeom prst="rect">
            <a:avLst/>
          </a:prstGeom>
          <a:noFill/>
        </p:spPr>
      </p:pic>
    </p:spTree>
    <p:extLst>
      <p:ext uri="{BB962C8B-B14F-4D97-AF65-F5344CB8AC3E}">
        <p14:creationId xmlns:p14="http://schemas.microsoft.com/office/powerpoint/2010/main" val="415512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1758B3D6-6B02-6048-AC23-537048504620}"/>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60FD1CF9-7384-2745-94C4-D1C0B31FD294}" type="slidenum">
              <a:rPr lang="en-US" b="1" smtClean="0">
                <a:solidFill>
                  <a:srgbClr val="E13E06"/>
                </a:solidFill>
                <a:latin typeface="Helvetica Neue" panose="02000503000000020004" pitchFamily="2" charset="0"/>
                <a:ea typeface="Helvetica Neue" panose="02000503000000020004" pitchFamily="2" charset="0"/>
                <a:cs typeface="Helvetica Neue" panose="02000503000000020004" pitchFamily="2" charset="0"/>
              </a:rPr>
              <a:pPr algn="l"/>
              <a:t>7</a:t>
            </a:fld>
            <a:endParaRPr lang="en-US" b="1" dirty="0">
              <a:solidFill>
                <a:srgbClr val="E13E06"/>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BB8566BE-3388-0346-8988-A310E9EB7C88}"/>
              </a:ext>
            </a:extLst>
          </p:cNvPr>
          <p:cNvPicPr>
            <a:picLocks noChangeAspect="1"/>
          </p:cNvPicPr>
          <p:nvPr/>
        </p:nvPicPr>
        <p:blipFill>
          <a:blip r:embed="rId3"/>
          <a:srcRect/>
          <a:stretch/>
        </p:blipFill>
        <p:spPr>
          <a:xfrm>
            <a:off x="10775918" y="6058045"/>
            <a:ext cx="1170877" cy="549661"/>
          </a:xfrm>
          <a:prstGeom prst="rect">
            <a:avLst/>
          </a:prstGeom>
        </p:spPr>
      </p:pic>
      <p:pic>
        <p:nvPicPr>
          <p:cNvPr id="7" name="Picture 6">
            <a:extLst>
              <a:ext uri="{FF2B5EF4-FFF2-40B4-BE49-F238E27FC236}">
                <a16:creationId xmlns:a16="http://schemas.microsoft.com/office/drawing/2014/main" id="{D6778B95-1743-BC40-AF7D-00C7A59233AC}"/>
              </a:ext>
            </a:extLst>
          </p:cNvPr>
          <p:cNvPicPr>
            <a:picLocks noChangeAspect="1"/>
          </p:cNvPicPr>
          <p:nvPr/>
        </p:nvPicPr>
        <p:blipFill>
          <a:blip r:embed="rId4"/>
          <a:stretch>
            <a:fillRect/>
          </a:stretch>
        </p:blipFill>
        <p:spPr>
          <a:xfrm>
            <a:off x="1005840" y="6132792"/>
            <a:ext cx="1203960" cy="486448"/>
          </a:xfrm>
          <a:prstGeom prst="rect">
            <a:avLst/>
          </a:prstGeom>
        </p:spPr>
      </p:pic>
      <p:sp>
        <p:nvSpPr>
          <p:cNvPr id="11" name="object 8">
            <a:extLst>
              <a:ext uri="{FF2B5EF4-FFF2-40B4-BE49-F238E27FC236}">
                <a16:creationId xmlns:a16="http://schemas.microsoft.com/office/drawing/2014/main" id="{7BF2FA5A-4466-8A49-A94E-B92E2063A33F}"/>
              </a:ext>
            </a:extLst>
          </p:cNvPr>
          <p:cNvSpPr txBox="1"/>
          <p:nvPr/>
        </p:nvSpPr>
        <p:spPr>
          <a:xfrm>
            <a:off x="1158492" y="1268071"/>
            <a:ext cx="4865435" cy="5202870"/>
          </a:xfrm>
          <a:prstGeom prst="rect">
            <a:avLst/>
          </a:prstGeom>
        </p:spPr>
        <p:txBody>
          <a:bodyPr vert="horz" wrap="square" lIns="0" tIns="8925" rIns="0" bIns="0" rtlCol="0">
            <a:spAutoFit/>
          </a:bodyPr>
          <a:lstStyle/>
          <a:p>
            <a:pPr marL="8926" marR="3570">
              <a:lnSpc>
                <a:spcPct val="110000"/>
              </a:lnSpc>
              <a:buClr>
                <a:srgbClr val="F64C05"/>
              </a:buClr>
            </a:pPr>
            <a:endParaRPr lang="en-US" sz="1400" b="1" dirty="0">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feel Kansas is a good place to live.</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They are proud of their state. Many mention the low cost of living. Some see their downtowns thriving and expanding. Many feel there are supports, programs, and organizations (mostly local, non-governmental) for families who need help. They also speak about Kansans’ values – neighbors helping neighbors, strong communities.</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But they are aware of a perception of Kansas being behind.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feel outsiders see the state as less progressive and perhaps less developed. Some perceive businesses choose their neighboring states to establish their roots for these reasons but others refute that, see new businesses coming into their communities.</a:t>
            </a: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feel there are plenty of jobs.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But they don’t feel a lot of people in the state want to work. Some blame generous unemployment benefits as a reason people are not working.</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0" name="Straight Connector 9">
            <a:extLst>
              <a:ext uri="{FF2B5EF4-FFF2-40B4-BE49-F238E27FC236}">
                <a16:creationId xmlns:a16="http://schemas.microsoft.com/office/drawing/2014/main" id="{D245FE1A-24A4-C443-84B0-BB8D790DD8EC}"/>
              </a:ext>
            </a:extLst>
          </p:cNvPr>
          <p:cNvCxnSpPr>
            <a:cxnSpLocks/>
          </p:cNvCxnSpPr>
          <p:nvPr/>
        </p:nvCxnSpPr>
        <p:spPr>
          <a:xfrm>
            <a:off x="1005840" y="778598"/>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C51B802-6722-5040-B8FF-76D7F2B59644}"/>
              </a:ext>
            </a:extLst>
          </p:cNvPr>
          <p:cNvSpPr txBox="1"/>
          <p:nvPr/>
        </p:nvSpPr>
        <p:spPr>
          <a:xfrm>
            <a:off x="1230565" y="640098"/>
            <a:ext cx="3367910" cy="276999"/>
          </a:xfrm>
          <a:prstGeom prst="rect">
            <a:avLst/>
          </a:prstGeom>
          <a:noFill/>
        </p:spPr>
        <p:txBody>
          <a:bodyPr wrap="none" rtlCol="0">
            <a:spAutoFit/>
          </a:bodyPr>
          <a:lstStyle/>
          <a:p>
            <a:r>
              <a:rPr lang="en-US" sz="1200" b="1" spc="30" dirty="0">
                <a:latin typeface="Helvetica Neue" panose="02000503000000020004" pitchFamily="2" charset="0"/>
                <a:ea typeface="Helvetica Neue" panose="02000503000000020004" pitchFamily="2" charset="0"/>
                <a:cs typeface="Helvetica Neue" panose="02000503000000020004" pitchFamily="2" charset="0"/>
              </a:rPr>
              <a:t>FOCUS GROUP FINDINGS - COMMUNITY</a:t>
            </a:r>
          </a:p>
        </p:txBody>
      </p:sp>
      <p:sp>
        <p:nvSpPr>
          <p:cNvPr id="12" name="TextBox 11">
            <a:extLst>
              <a:ext uri="{FF2B5EF4-FFF2-40B4-BE49-F238E27FC236}">
                <a16:creationId xmlns:a16="http://schemas.microsoft.com/office/drawing/2014/main" id="{FFE1BFA5-7A86-5847-A547-BD1077EDEBC1}"/>
              </a:ext>
            </a:extLst>
          </p:cNvPr>
          <p:cNvSpPr txBox="1"/>
          <p:nvPr/>
        </p:nvSpPr>
        <p:spPr>
          <a:xfrm>
            <a:off x="6955168" y="1154998"/>
            <a:ext cx="4604291" cy="5246693"/>
          </a:xfrm>
          <a:prstGeom prst="rect">
            <a:avLst/>
          </a:prstGeom>
          <a:noFill/>
        </p:spPr>
        <p:txBody>
          <a:bodyPr wrap="square">
            <a:spAutoFit/>
          </a:bodyPr>
          <a:lstStyle/>
          <a:p>
            <a:pPr>
              <a:lnSpc>
                <a:spcPct val="110000"/>
              </a:lnSpc>
            </a:pPr>
            <a:endParaRPr lang="en-US" sz="1800"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S</a:t>
            </a:r>
            <a:r>
              <a:rPr lang="en-US" sz="1800" dirty="0">
                <a:latin typeface="Helvetica Neue" panose="02000503000000020004" pitchFamily="2" charset="0"/>
                <a:ea typeface="Helvetica Neue" panose="02000503000000020004" pitchFamily="2" charset="0"/>
                <a:cs typeface="Helvetica Neue" panose="02000503000000020004" pitchFamily="2" charset="0"/>
              </a:rPr>
              <a:t>ome people feel like Kansas is behind…infrastructure is one area. And people might tend to believe we’re not as highly-educated or the infrastructure isn’t great. </a:t>
            </a:r>
          </a:p>
          <a:p>
            <a:pPr>
              <a:lnSpc>
                <a:spcPct val="110000"/>
              </a:lnSpc>
            </a:pP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I think there are enough people (for the jobs available), but not enough people who want to work or want to change career fields.</a:t>
            </a:r>
            <a:br>
              <a:rPr lang="en-US" dirty="0">
                <a:latin typeface="Helvetica Neue" panose="02000503000000020004" pitchFamily="2" charset="0"/>
                <a:ea typeface="Helvetica Neue" panose="02000503000000020004" pitchFamily="2" charset="0"/>
                <a:cs typeface="Helvetica Neue" panose="02000503000000020004" pitchFamily="2" charset="0"/>
              </a:rPr>
            </a:b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Unemployment benefits are high, better than these jobs.</a:t>
            </a:r>
          </a:p>
          <a:p>
            <a:pPr>
              <a:lnSpc>
                <a:spcPct val="110000"/>
              </a:lnSpc>
            </a:pP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endParaRPr lang="en-US" sz="1800" dirty="0">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13" name="Picture 12" descr="Logo&#10;&#10;Description automatically generated">
            <a:extLst>
              <a:ext uri="{FF2B5EF4-FFF2-40B4-BE49-F238E27FC236}">
                <a16:creationId xmlns:a16="http://schemas.microsoft.com/office/drawing/2014/main" id="{9D61185B-B355-C742-8636-C1EF83EB36A3}"/>
              </a:ext>
            </a:extLst>
          </p:cNvPr>
          <p:cNvPicPr>
            <a:picLocks noChangeAspect="1"/>
          </p:cNvPicPr>
          <p:nvPr/>
        </p:nvPicPr>
        <p:blipFill>
          <a:blip r:embed="rId5"/>
          <a:stretch>
            <a:fillRect/>
          </a:stretch>
        </p:blipFill>
        <p:spPr>
          <a:xfrm flipH="1">
            <a:off x="8641378" y="694630"/>
            <a:ext cx="920736" cy="920736"/>
          </a:xfrm>
          <a:prstGeom prst="rect">
            <a:avLst/>
          </a:prstGeom>
          <a:noFill/>
        </p:spPr>
      </p:pic>
    </p:spTree>
    <p:extLst>
      <p:ext uri="{BB962C8B-B14F-4D97-AF65-F5344CB8AC3E}">
        <p14:creationId xmlns:p14="http://schemas.microsoft.com/office/powerpoint/2010/main" val="2044634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1758B3D6-6B02-6048-AC23-537048504620}"/>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60FD1CF9-7384-2745-94C4-D1C0B31FD294}" type="slidenum">
              <a:rPr lang="en-US" b="1" smtClean="0">
                <a:solidFill>
                  <a:srgbClr val="E13E06"/>
                </a:solidFill>
                <a:latin typeface="Helvetica Neue" panose="02000503000000020004" pitchFamily="2" charset="0"/>
                <a:ea typeface="Helvetica Neue" panose="02000503000000020004" pitchFamily="2" charset="0"/>
                <a:cs typeface="Helvetica Neue" panose="02000503000000020004" pitchFamily="2" charset="0"/>
              </a:rPr>
              <a:pPr algn="l"/>
              <a:t>8</a:t>
            </a:fld>
            <a:endParaRPr lang="en-US" b="1" dirty="0">
              <a:solidFill>
                <a:srgbClr val="E13E06"/>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BB8566BE-3388-0346-8988-A310E9EB7C88}"/>
              </a:ext>
            </a:extLst>
          </p:cNvPr>
          <p:cNvPicPr>
            <a:picLocks noChangeAspect="1"/>
          </p:cNvPicPr>
          <p:nvPr/>
        </p:nvPicPr>
        <p:blipFill>
          <a:blip r:embed="rId3"/>
          <a:srcRect/>
          <a:stretch/>
        </p:blipFill>
        <p:spPr>
          <a:xfrm>
            <a:off x="10775918" y="6058045"/>
            <a:ext cx="1170877" cy="549661"/>
          </a:xfrm>
          <a:prstGeom prst="rect">
            <a:avLst/>
          </a:prstGeom>
        </p:spPr>
      </p:pic>
      <p:pic>
        <p:nvPicPr>
          <p:cNvPr id="7" name="Picture 6">
            <a:extLst>
              <a:ext uri="{FF2B5EF4-FFF2-40B4-BE49-F238E27FC236}">
                <a16:creationId xmlns:a16="http://schemas.microsoft.com/office/drawing/2014/main" id="{D6778B95-1743-BC40-AF7D-00C7A59233AC}"/>
              </a:ext>
            </a:extLst>
          </p:cNvPr>
          <p:cNvPicPr>
            <a:picLocks noChangeAspect="1"/>
          </p:cNvPicPr>
          <p:nvPr/>
        </p:nvPicPr>
        <p:blipFill>
          <a:blip r:embed="rId4"/>
          <a:stretch>
            <a:fillRect/>
          </a:stretch>
        </p:blipFill>
        <p:spPr>
          <a:xfrm>
            <a:off x="1005840" y="6132792"/>
            <a:ext cx="1203960" cy="486448"/>
          </a:xfrm>
          <a:prstGeom prst="rect">
            <a:avLst/>
          </a:prstGeom>
        </p:spPr>
      </p:pic>
      <p:sp>
        <p:nvSpPr>
          <p:cNvPr id="11" name="object 8">
            <a:extLst>
              <a:ext uri="{FF2B5EF4-FFF2-40B4-BE49-F238E27FC236}">
                <a16:creationId xmlns:a16="http://schemas.microsoft.com/office/drawing/2014/main" id="{7BF2FA5A-4466-8A49-A94E-B92E2063A33F}"/>
              </a:ext>
            </a:extLst>
          </p:cNvPr>
          <p:cNvSpPr txBox="1"/>
          <p:nvPr/>
        </p:nvSpPr>
        <p:spPr>
          <a:xfrm>
            <a:off x="1118202" y="1101263"/>
            <a:ext cx="5030476" cy="5913834"/>
          </a:xfrm>
          <a:prstGeom prst="rect">
            <a:avLst/>
          </a:prstGeom>
        </p:spPr>
        <p:txBody>
          <a:bodyPr vert="horz" wrap="square" lIns="0" tIns="8925" rIns="0" bIns="0" rtlCol="0">
            <a:spAutoFit/>
          </a:bodyPr>
          <a:lstStyle/>
          <a:p>
            <a:pPr marL="8926" marR="3570">
              <a:lnSpc>
                <a:spcPct val="110000"/>
              </a:lnSpc>
              <a:buClr>
                <a:srgbClr val="F64C05"/>
              </a:buClr>
            </a:pPr>
            <a:endParaRPr lang="en-US" sz="1400" b="1" dirty="0">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Many have positive experiences.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Those with children covered by the program or had it when pregnant have positive things to say about </a:t>
            </a:r>
            <a:r>
              <a:rPr lang="en-US" sz="1400"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But, at the same time, they are frustrated that they could not have </a:t>
            </a:r>
            <a:r>
              <a:rPr lang="en-US" sz="1400"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coverage for themselves.</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Some of those without personal experience tend to have favorable views of the program.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This is especially true when it comes to care during pregnancy or covering children. Many appreciate the role </a:t>
            </a:r>
            <a:r>
              <a:rPr lang="en-US" sz="1400"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plays in their state. Hardly any have negative impressions, with one or two just pointing out it is “government insurance.” </a:t>
            </a: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None knew about the strict income requirements.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When told the income limit for a family of three to qualify for </a:t>
            </a:r>
            <a:r>
              <a:rPr lang="en-US" sz="1400"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is </a:t>
            </a:r>
            <a:r>
              <a:rPr lang="en-US" sz="1400" dirty="0">
                <a:latin typeface="Helvetica Neue" panose="02000503000000020004" pitchFamily="2" charset="0"/>
                <a:ea typeface="Helvetica Neue" panose="02000503000000020004" pitchFamily="2" charset="0"/>
                <a:cs typeface="Helvetica Neue" panose="02000503000000020004" pitchFamily="2" charset="0"/>
              </a:rPr>
              <a:t>less than $8,345 a year, all say this is too low. It is a key point of information for these voters – many become more favorable to expansion after hearing this. One figured out this was only $4.00 an hour and was appalled. </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cxnSp>
        <p:nvCxnSpPr>
          <p:cNvPr id="10" name="Straight Connector 9">
            <a:extLst>
              <a:ext uri="{FF2B5EF4-FFF2-40B4-BE49-F238E27FC236}">
                <a16:creationId xmlns:a16="http://schemas.microsoft.com/office/drawing/2014/main" id="{D245FE1A-24A4-C443-84B0-BB8D790DD8EC}"/>
              </a:ext>
            </a:extLst>
          </p:cNvPr>
          <p:cNvCxnSpPr>
            <a:cxnSpLocks/>
          </p:cNvCxnSpPr>
          <p:nvPr/>
        </p:nvCxnSpPr>
        <p:spPr>
          <a:xfrm>
            <a:off x="1005840" y="778598"/>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C51B802-6722-5040-B8FF-76D7F2B59644}"/>
              </a:ext>
            </a:extLst>
          </p:cNvPr>
          <p:cNvSpPr txBox="1"/>
          <p:nvPr/>
        </p:nvSpPr>
        <p:spPr>
          <a:xfrm>
            <a:off x="1230565" y="640098"/>
            <a:ext cx="3137397" cy="276999"/>
          </a:xfrm>
          <a:prstGeom prst="rect">
            <a:avLst/>
          </a:prstGeom>
          <a:noFill/>
        </p:spPr>
        <p:txBody>
          <a:bodyPr wrap="none" rtlCol="0">
            <a:spAutoFit/>
          </a:bodyPr>
          <a:lstStyle/>
          <a:p>
            <a:r>
              <a:rPr lang="en-US" sz="1200" b="1" spc="30" dirty="0">
                <a:latin typeface="Helvetica Neue" panose="02000503000000020004" pitchFamily="2" charset="0"/>
                <a:ea typeface="Helvetica Neue" panose="02000503000000020004" pitchFamily="2" charset="0"/>
                <a:cs typeface="Helvetica Neue" panose="02000503000000020004" pitchFamily="2" charset="0"/>
              </a:rPr>
              <a:t>FOCUS GROUP FINDINGS - KANCARE</a:t>
            </a:r>
          </a:p>
        </p:txBody>
      </p:sp>
      <p:sp>
        <p:nvSpPr>
          <p:cNvPr id="12" name="TextBox 11">
            <a:extLst>
              <a:ext uri="{FF2B5EF4-FFF2-40B4-BE49-F238E27FC236}">
                <a16:creationId xmlns:a16="http://schemas.microsoft.com/office/drawing/2014/main" id="{CB1BC087-5E25-BC49-86C0-CE7036C3AD73}"/>
              </a:ext>
            </a:extLst>
          </p:cNvPr>
          <p:cNvSpPr txBox="1"/>
          <p:nvPr/>
        </p:nvSpPr>
        <p:spPr>
          <a:xfrm>
            <a:off x="6725800" y="1882257"/>
            <a:ext cx="4322200" cy="4332596"/>
          </a:xfrm>
          <a:prstGeom prst="rect">
            <a:avLst/>
          </a:prstGeom>
          <a:noFill/>
        </p:spPr>
        <p:txBody>
          <a:bodyPr wrap="square">
            <a:spAutoFit/>
          </a:bodyPr>
          <a:lstStyle/>
          <a:p>
            <a:pPr>
              <a:lnSpc>
                <a:spcPct val="110000"/>
              </a:lnSpc>
            </a:pPr>
            <a:r>
              <a:rPr lang="en-US" sz="1800" dirty="0">
                <a:latin typeface="Helvetica Neue" panose="02000503000000020004" pitchFamily="2" charset="0"/>
                <a:ea typeface="Helvetica Neue" panose="02000503000000020004" pitchFamily="2" charset="0"/>
                <a:cs typeface="Helvetica Neue" panose="02000503000000020004" pitchFamily="2" charset="0"/>
              </a:rPr>
              <a:t>I had it when I had children…but it was clear I could only use it for things related to the child, but not for me.</a:t>
            </a:r>
            <a:br>
              <a:rPr lang="en-US" sz="1800" dirty="0">
                <a:latin typeface="Helvetica Neue" panose="02000503000000020004" pitchFamily="2" charset="0"/>
                <a:ea typeface="Helvetica Neue" panose="02000503000000020004" pitchFamily="2" charset="0"/>
                <a:cs typeface="Helvetica Neue" panose="02000503000000020004" pitchFamily="2" charset="0"/>
              </a:rPr>
            </a:br>
            <a:endParaRPr lang="en-US" sz="1800"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My son was covered by </a:t>
            </a:r>
            <a:r>
              <a:rPr lang="en-US" dirty="0" err="1">
                <a:latin typeface="Helvetica Neue" panose="02000503000000020004" pitchFamily="2" charset="0"/>
                <a:ea typeface="Helvetica Neue" panose="02000503000000020004" pitchFamily="2" charset="0"/>
                <a:cs typeface="Helvetica Neue" panose="02000503000000020004" pitchFamily="2" charset="0"/>
              </a:rPr>
              <a:t>KanCare</a:t>
            </a:r>
            <a:r>
              <a:rPr lang="en-US" dirty="0">
                <a:latin typeface="Helvetica Neue" panose="02000503000000020004" pitchFamily="2" charset="0"/>
                <a:ea typeface="Helvetica Neue" panose="02000503000000020004" pitchFamily="2" charset="0"/>
                <a:cs typeface="Helvetica Neue" panose="02000503000000020004" pitchFamily="2" charset="0"/>
              </a:rPr>
              <a:t>. It was a really good insurance… my son was able to get physicals, dental, and I never had to pay out-of-pocket. </a:t>
            </a:r>
          </a:p>
          <a:p>
            <a:pPr>
              <a:lnSpc>
                <a:spcPct val="110000"/>
              </a:lnSpc>
            </a:pP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pPr>
            <a:r>
              <a:rPr lang="en-US" dirty="0">
                <a:latin typeface="Helvetica Neue" panose="02000503000000020004" pitchFamily="2" charset="0"/>
                <a:ea typeface="Helvetica Neue" panose="02000503000000020004" pitchFamily="2" charset="0"/>
                <a:cs typeface="Helvetica Neue" panose="02000503000000020004" pitchFamily="2" charset="0"/>
              </a:rPr>
              <a:t>That is an absolute ridiculous amount of money for a family of three (to qualify for </a:t>
            </a:r>
            <a:r>
              <a:rPr lang="en-US" dirty="0" err="1">
                <a:latin typeface="Helvetica Neue" panose="02000503000000020004" pitchFamily="2" charset="0"/>
                <a:ea typeface="Helvetica Neue" panose="02000503000000020004" pitchFamily="2" charset="0"/>
                <a:cs typeface="Helvetica Neue" panose="02000503000000020004" pitchFamily="2" charset="0"/>
              </a:rPr>
              <a:t>KanCare</a:t>
            </a:r>
            <a:r>
              <a:rPr lang="en-US" dirty="0">
                <a:latin typeface="Helvetica Neue" panose="02000503000000020004" pitchFamily="2" charset="0"/>
                <a:ea typeface="Helvetica Neue" panose="02000503000000020004" pitchFamily="2" charset="0"/>
                <a:cs typeface="Helvetica Neue" panose="02000503000000020004" pitchFamily="2" charset="0"/>
              </a:rPr>
              <a:t>), that’s ridiculous, no one can afford (to live off) that!</a:t>
            </a:r>
          </a:p>
          <a:p>
            <a:pPr>
              <a:lnSpc>
                <a:spcPct val="110000"/>
              </a:lnSpc>
            </a:pPr>
            <a:endParaRPr lang="en-US" sz="1800" dirty="0">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13" name="Picture 12" descr="Logo&#10;&#10;Description automatically generated">
            <a:extLst>
              <a:ext uri="{FF2B5EF4-FFF2-40B4-BE49-F238E27FC236}">
                <a16:creationId xmlns:a16="http://schemas.microsoft.com/office/drawing/2014/main" id="{E84E8670-45F7-8948-8DD2-811956447D3A}"/>
              </a:ext>
            </a:extLst>
          </p:cNvPr>
          <p:cNvPicPr>
            <a:picLocks noChangeAspect="1"/>
          </p:cNvPicPr>
          <p:nvPr/>
        </p:nvPicPr>
        <p:blipFill>
          <a:blip r:embed="rId5"/>
          <a:stretch>
            <a:fillRect/>
          </a:stretch>
        </p:blipFill>
        <p:spPr>
          <a:xfrm flipH="1">
            <a:off x="8426532" y="847534"/>
            <a:ext cx="920736" cy="920736"/>
          </a:xfrm>
          <a:prstGeom prst="rect">
            <a:avLst/>
          </a:prstGeom>
          <a:noFill/>
        </p:spPr>
      </p:pic>
    </p:spTree>
    <p:extLst>
      <p:ext uri="{BB962C8B-B14F-4D97-AF65-F5344CB8AC3E}">
        <p14:creationId xmlns:p14="http://schemas.microsoft.com/office/powerpoint/2010/main" val="1397038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6F8CA2-3C49-704E-AE3E-E0EE4A53698E}"/>
              </a:ext>
            </a:extLst>
          </p:cNvPr>
          <p:cNvPicPr>
            <a:picLocks noChangeAspect="1"/>
          </p:cNvPicPr>
          <p:nvPr/>
        </p:nvPicPr>
        <p:blipFill>
          <a:blip r:embed="rId3"/>
          <a:stretch>
            <a:fillRect/>
          </a:stretch>
        </p:blipFill>
        <p:spPr>
          <a:xfrm>
            <a:off x="6096000" y="1509463"/>
            <a:ext cx="5601041" cy="3864474"/>
          </a:xfrm>
          <a:prstGeom prst="rect">
            <a:avLst/>
          </a:prstGeom>
        </p:spPr>
      </p:pic>
      <p:sp>
        <p:nvSpPr>
          <p:cNvPr id="8" name="Slide Number Placeholder 3">
            <a:extLst>
              <a:ext uri="{FF2B5EF4-FFF2-40B4-BE49-F238E27FC236}">
                <a16:creationId xmlns:a16="http://schemas.microsoft.com/office/drawing/2014/main" id="{1758B3D6-6B02-6048-AC23-537048504620}"/>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60FD1CF9-7384-2745-94C4-D1C0B31FD294}" type="slidenum">
              <a:rPr lang="en-US" b="1" smtClean="0">
                <a:solidFill>
                  <a:srgbClr val="E13E06"/>
                </a:solidFill>
                <a:latin typeface="Helvetica Neue" panose="02000503000000020004" pitchFamily="2" charset="0"/>
                <a:ea typeface="Helvetica Neue" panose="02000503000000020004" pitchFamily="2" charset="0"/>
                <a:cs typeface="Helvetica Neue" panose="02000503000000020004" pitchFamily="2" charset="0"/>
              </a:rPr>
              <a:pPr algn="l"/>
              <a:t>9</a:t>
            </a:fld>
            <a:endParaRPr lang="en-US" b="1" dirty="0">
              <a:solidFill>
                <a:srgbClr val="E13E06"/>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BB8566BE-3388-0346-8988-A310E9EB7C88}"/>
              </a:ext>
            </a:extLst>
          </p:cNvPr>
          <p:cNvPicPr>
            <a:picLocks noChangeAspect="1"/>
          </p:cNvPicPr>
          <p:nvPr/>
        </p:nvPicPr>
        <p:blipFill>
          <a:blip r:embed="rId4"/>
          <a:srcRect/>
          <a:stretch/>
        </p:blipFill>
        <p:spPr>
          <a:xfrm>
            <a:off x="10775918" y="6058045"/>
            <a:ext cx="1170877" cy="549661"/>
          </a:xfrm>
          <a:prstGeom prst="rect">
            <a:avLst/>
          </a:prstGeom>
        </p:spPr>
      </p:pic>
      <p:pic>
        <p:nvPicPr>
          <p:cNvPr id="7" name="Picture 6">
            <a:extLst>
              <a:ext uri="{FF2B5EF4-FFF2-40B4-BE49-F238E27FC236}">
                <a16:creationId xmlns:a16="http://schemas.microsoft.com/office/drawing/2014/main" id="{D6778B95-1743-BC40-AF7D-00C7A59233AC}"/>
              </a:ext>
            </a:extLst>
          </p:cNvPr>
          <p:cNvPicPr>
            <a:picLocks noChangeAspect="1"/>
          </p:cNvPicPr>
          <p:nvPr/>
        </p:nvPicPr>
        <p:blipFill>
          <a:blip r:embed="rId5"/>
          <a:stretch>
            <a:fillRect/>
          </a:stretch>
        </p:blipFill>
        <p:spPr>
          <a:xfrm>
            <a:off x="1005840" y="6132792"/>
            <a:ext cx="1203960" cy="486448"/>
          </a:xfrm>
          <a:prstGeom prst="rect">
            <a:avLst/>
          </a:prstGeom>
        </p:spPr>
      </p:pic>
      <p:sp>
        <p:nvSpPr>
          <p:cNvPr id="6" name="TextBox 5">
            <a:extLst>
              <a:ext uri="{FF2B5EF4-FFF2-40B4-BE49-F238E27FC236}">
                <a16:creationId xmlns:a16="http://schemas.microsoft.com/office/drawing/2014/main" id="{128E9BEF-BB58-E545-8025-F81C0F6E3D71}"/>
              </a:ext>
            </a:extLst>
          </p:cNvPr>
          <p:cNvSpPr txBox="1"/>
          <p:nvPr/>
        </p:nvSpPr>
        <p:spPr>
          <a:xfrm>
            <a:off x="1230565" y="640098"/>
            <a:ext cx="3682868" cy="276999"/>
          </a:xfrm>
          <a:prstGeom prst="rect">
            <a:avLst/>
          </a:prstGeom>
          <a:noFill/>
        </p:spPr>
        <p:txBody>
          <a:bodyPr wrap="none" rtlCol="0">
            <a:spAutoFit/>
          </a:bodyPr>
          <a:lstStyle/>
          <a:p>
            <a:r>
              <a:rPr lang="en-US" sz="1200" b="1" spc="30" dirty="0">
                <a:latin typeface="Helvetica Neue" panose="02000503000000020004" pitchFamily="2" charset="0"/>
                <a:ea typeface="Helvetica Neue" panose="02000503000000020004" pitchFamily="2" charset="0"/>
                <a:cs typeface="Helvetica Neue" panose="02000503000000020004" pitchFamily="2" charset="0"/>
              </a:rPr>
              <a:t>FOCUS GROUP FINDINGS - EXPANSION MAP</a:t>
            </a:r>
          </a:p>
        </p:txBody>
      </p:sp>
      <p:cxnSp>
        <p:nvCxnSpPr>
          <p:cNvPr id="10" name="Straight Connector 9">
            <a:extLst>
              <a:ext uri="{FF2B5EF4-FFF2-40B4-BE49-F238E27FC236}">
                <a16:creationId xmlns:a16="http://schemas.microsoft.com/office/drawing/2014/main" id="{584C0119-D74B-F64D-B523-E63766CAF1E7}"/>
              </a:ext>
            </a:extLst>
          </p:cNvPr>
          <p:cNvCxnSpPr>
            <a:cxnSpLocks/>
          </p:cNvCxnSpPr>
          <p:nvPr/>
        </p:nvCxnSpPr>
        <p:spPr>
          <a:xfrm>
            <a:off x="1005840" y="778598"/>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11" name="object 8">
            <a:extLst>
              <a:ext uri="{FF2B5EF4-FFF2-40B4-BE49-F238E27FC236}">
                <a16:creationId xmlns:a16="http://schemas.microsoft.com/office/drawing/2014/main" id="{07C7D118-171A-9542-A7ED-0AF7C80A435E}"/>
              </a:ext>
            </a:extLst>
          </p:cNvPr>
          <p:cNvSpPr txBox="1"/>
          <p:nvPr/>
        </p:nvSpPr>
        <p:spPr>
          <a:xfrm>
            <a:off x="1005840" y="1350508"/>
            <a:ext cx="4827069" cy="4728894"/>
          </a:xfrm>
          <a:prstGeom prst="rect">
            <a:avLst/>
          </a:prstGeom>
        </p:spPr>
        <p:txBody>
          <a:bodyPr vert="horz" wrap="square" lIns="0" tIns="8925" rIns="0" bIns="0" rtlCol="0">
            <a:spAutoFit/>
          </a:bodyPr>
          <a:lstStyle/>
          <a:p>
            <a:pPr marL="8926" marR="3570">
              <a:lnSpc>
                <a:spcPct val="110000"/>
              </a:lnSpc>
              <a:buClr>
                <a:srgbClr val="F64C05"/>
              </a:buClr>
            </a:pPr>
            <a:endParaRPr lang="en-US" sz="1400" b="1" dirty="0">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were surprised by the map.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had no idea Kansas was one of the last states not to expand their Medicaid program.</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 image made Kansas appear isolated.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noticed the surrounding states had expanded and Kansas stood alone.</a:t>
            </a: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They mention that the remaining non-expansion states are Republican-led.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It makes them think that opposition to expansion must be ideological. Also, a few notice it is mainly “Bible Belt” states that have rejected expansion – which raises moral questions about expansion for a few.</a:t>
            </a:r>
            <a:b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b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marL="8926" marR="3570">
              <a:lnSpc>
                <a:spcPct val="110000"/>
              </a:lnSpc>
              <a:buClr>
                <a:srgbClr val="F64C05"/>
              </a:buClr>
            </a:pPr>
            <a:r>
              <a:rPr lang="en-US" sz="14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 result of the map – why hasn’t Kansas expanded? </a:t>
            </a:r>
            <a:r>
              <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This is the question most ask after seeing the map. It makes no sense to them if so many other states – including their neighbors – have already expanded. “I want to know why?”</a:t>
            </a:r>
          </a:p>
          <a:p>
            <a:pPr marL="8926" marR="3570">
              <a:lnSpc>
                <a:spcPct val="110000"/>
              </a:lnSpc>
              <a:buClr>
                <a:srgbClr val="F64C05"/>
              </a:buClr>
            </a:pPr>
            <a:endParaRPr lang="en-US" sz="14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662192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CB438-3D3C-A44F-AEE0-D5E45FE233C3}"/>
              </a:ext>
            </a:extLst>
          </p:cNvPr>
          <p:cNvSpPr>
            <a:spLocks noGrp="1"/>
          </p:cNvSpPr>
          <p:nvPr>
            <p:ph type="title"/>
          </p:nvPr>
        </p:nvSpPr>
        <p:spPr/>
        <p:txBody>
          <a:bodyPr/>
          <a:lstStyle/>
          <a:p>
            <a:r>
              <a:rPr lang="en-US" dirty="0"/>
              <a:t>Survey Findings</a:t>
            </a:r>
          </a:p>
        </p:txBody>
      </p:sp>
    </p:spTree>
    <p:extLst>
      <p:ext uri="{BB962C8B-B14F-4D97-AF65-F5344CB8AC3E}">
        <p14:creationId xmlns:p14="http://schemas.microsoft.com/office/powerpoint/2010/main" val="2501096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AD3F80D3-113A-2A42-A55D-107AF89CEB79}"/>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8" name="Picture 7">
            <a:extLst>
              <a:ext uri="{FF2B5EF4-FFF2-40B4-BE49-F238E27FC236}">
                <a16:creationId xmlns:a16="http://schemas.microsoft.com/office/drawing/2014/main" id="{178A051D-10D6-174B-B5FC-18B1149A1C20}"/>
              </a:ext>
            </a:extLst>
          </p:cNvPr>
          <p:cNvPicPr>
            <a:picLocks noChangeAspect="1"/>
          </p:cNvPicPr>
          <p:nvPr/>
        </p:nvPicPr>
        <p:blipFill>
          <a:blip r:embed="rId2"/>
          <a:srcRect/>
          <a:stretch/>
        </p:blipFill>
        <p:spPr>
          <a:xfrm>
            <a:off x="10775918" y="6058045"/>
            <a:ext cx="1170877" cy="549661"/>
          </a:xfrm>
          <a:prstGeom prst="rect">
            <a:avLst/>
          </a:prstGeom>
        </p:spPr>
      </p:pic>
      <p:cxnSp>
        <p:nvCxnSpPr>
          <p:cNvPr id="14" name="Straight Connector 13">
            <a:extLst>
              <a:ext uri="{FF2B5EF4-FFF2-40B4-BE49-F238E27FC236}">
                <a16:creationId xmlns:a16="http://schemas.microsoft.com/office/drawing/2014/main" id="{FCD52C8D-DE30-264F-B49D-C7F38F5A5AAD}"/>
              </a:ext>
            </a:extLst>
          </p:cNvPr>
          <p:cNvCxnSpPr>
            <a:cxnSpLocks/>
          </p:cNvCxnSpPr>
          <p:nvPr/>
        </p:nvCxnSpPr>
        <p:spPr>
          <a:xfrm>
            <a:off x="1092916" y="795056"/>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15" name="Title 1">
            <a:extLst>
              <a:ext uri="{FF2B5EF4-FFF2-40B4-BE49-F238E27FC236}">
                <a16:creationId xmlns:a16="http://schemas.microsoft.com/office/drawing/2014/main" id="{F6EB4FFD-93DE-2C49-BFCC-B6E79D65EBFE}"/>
              </a:ext>
            </a:extLst>
          </p:cNvPr>
          <p:cNvSpPr txBox="1">
            <a:spLocks/>
          </p:cNvSpPr>
          <p:nvPr/>
        </p:nvSpPr>
        <p:spPr>
          <a:xfrm>
            <a:off x="1470256" y="407257"/>
            <a:ext cx="4796566" cy="775597"/>
          </a:xfrm>
          <a:prstGeom prst="rect">
            <a:avLst/>
          </a:prstGeom>
        </p:spPr>
        <p:txBody>
          <a:bodyPr vert="horz" lIns="91440" tIns="45720" rIns="91440" bIns="45720" rtlCol="0" anchor="ctr" anchorCtr="0">
            <a:noAutofit/>
          </a:bodyPr>
          <a:lstStyle>
            <a:lvl1pPr algn="l" defTabSz="914400" rtl="0" eaLnBrk="1" latinLnBrk="0" hangingPunct="1">
              <a:lnSpc>
                <a:spcPct val="90000"/>
              </a:lnSpc>
              <a:spcBef>
                <a:spcPct val="0"/>
              </a:spcBef>
              <a:buNone/>
              <a:defRPr sz="5600" b="1" kern="1200" spc="0">
                <a:solidFill>
                  <a:srgbClr val="091F2C"/>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1600" spc="100" dirty="0">
                <a:latin typeface="Helvetica Neue" panose="02000503000000020004" pitchFamily="2" charset="0"/>
                <a:ea typeface="Helvetica Neue" panose="02000503000000020004" pitchFamily="2" charset="0"/>
                <a:cs typeface="Helvetica Neue" panose="02000503000000020004" pitchFamily="2" charset="0"/>
              </a:rPr>
              <a:t>Survey Summary</a:t>
            </a:r>
            <a:endParaRPr kumimoji="0" lang="en-US" sz="1600" b="1" i="0" u="none" strike="noStrike" kern="1200" cap="none" spc="100" normalizeH="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D44ED49B-31CC-4D46-BABA-348DBFE2EE7A}"/>
              </a:ext>
            </a:extLst>
          </p:cNvPr>
          <p:cNvPicPr>
            <a:picLocks noChangeAspect="1"/>
          </p:cNvPicPr>
          <p:nvPr/>
        </p:nvPicPr>
        <p:blipFill>
          <a:blip r:embed="rId3">
            <a:biLevel thresh="75000"/>
          </a:blip>
          <a:stretch>
            <a:fillRect/>
          </a:stretch>
        </p:blipFill>
        <p:spPr>
          <a:xfrm>
            <a:off x="8552412" y="6114169"/>
            <a:ext cx="2808944" cy="467690"/>
          </a:xfrm>
          <a:prstGeom prst="rect">
            <a:avLst/>
          </a:prstGeom>
        </p:spPr>
      </p:pic>
      <p:sp>
        <p:nvSpPr>
          <p:cNvPr id="11" name="TextBox 10">
            <a:extLst>
              <a:ext uri="{FF2B5EF4-FFF2-40B4-BE49-F238E27FC236}">
                <a16:creationId xmlns:a16="http://schemas.microsoft.com/office/drawing/2014/main" id="{1DDBF7C3-1032-C541-AC84-ED7728351A84}"/>
              </a:ext>
            </a:extLst>
          </p:cNvPr>
          <p:cNvSpPr txBox="1"/>
          <p:nvPr/>
        </p:nvSpPr>
        <p:spPr>
          <a:xfrm>
            <a:off x="1952588" y="1748054"/>
            <a:ext cx="8482802" cy="4473661"/>
          </a:xfrm>
          <a:prstGeom prst="rect">
            <a:avLst/>
          </a:prstGeom>
          <a:noFill/>
        </p:spPr>
        <p:txBody>
          <a:bodyPr wrap="square" rtlCol="0">
            <a:spAutoFit/>
          </a:bodyPr>
          <a:lstStyle/>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01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Almost 8</a:t>
            </a:r>
            <a:r>
              <a:rPr kumimoji="0" lang="en-US" sz="1400"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 in 10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Kansas </a:t>
            </a:r>
            <a:r>
              <a:rPr kumimoji="0" lang="en-US" sz="1400"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voters (78%) support the state expanding </a:t>
            </a:r>
            <a:r>
              <a:rPr kumimoji="0" lang="en-US" sz="1400" i="0" u="none" strike="noStrike" kern="1200" cap="none" spc="0" normalizeH="0" baseline="0" noProof="0" dirty="0" err="1">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KanCare</a:t>
            </a:r>
            <a:r>
              <a:rPr kumimoji="0" lang="en-US" sz="1400"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 (Medicaid) so that more low-wage Kansans can qualify for health coverage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Key to this support is learning about the state’s strict eligibility limits for the program and that an uninsured parent in a family of three has to earn less than $4.00 an hour to qualify.</a:t>
            </a:r>
          </a:p>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02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Support for expanding KanCare is broad and spans political parties (Dem 96%, Ind 76%, Rep 65%) and geography across Kansas (urban 85%, suburban 79%, small town 76%, rural 73%). Women are especially concerned about the cost of health care these days and are among the most supportive of expanding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(87% support expansion).</a:t>
            </a:r>
          </a:p>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03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Kansas voters want accountability. Most (81%) want their elected officials to vote to expand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and if they don’t, 84% feel these officials should have to publicly explain their refusal. There is clear, bipartisan direction for elected officials on this issue.</a:t>
            </a:r>
          </a:p>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04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Voters are more likely to support expanding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when they learn that 165,000 low-wage Kansans could immediately gain health coverage (75% more likely to support expansion), that the federal government would pay more than 90% of the costs (74% more likely), and that all states bordering Kansas have already expanded their Medicaid programs (72% more likely).</a:t>
            </a:r>
          </a:p>
        </p:txBody>
      </p:sp>
      <p:sp>
        <p:nvSpPr>
          <p:cNvPr id="2" name="TextBox 1">
            <a:extLst>
              <a:ext uri="{FF2B5EF4-FFF2-40B4-BE49-F238E27FC236}">
                <a16:creationId xmlns:a16="http://schemas.microsoft.com/office/drawing/2014/main" id="{6A2DF7B6-4A66-E140-8955-5A2A303972A9}"/>
              </a:ext>
            </a:extLst>
          </p:cNvPr>
          <p:cNvSpPr txBox="1"/>
          <p:nvPr/>
        </p:nvSpPr>
        <p:spPr>
          <a:xfrm>
            <a:off x="1470256" y="1186392"/>
            <a:ext cx="2925801" cy="307777"/>
          </a:xfrm>
          <a:prstGeom prst="rect">
            <a:avLst/>
          </a:prstGeom>
          <a:noFill/>
        </p:spPr>
        <p:txBody>
          <a:bodyPr wrap="none" rtlCol="0">
            <a:spAutoFit/>
          </a:bodyPr>
          <a:lstStyle/>
          <a:p>
            <a:r>
              <a:rPr lang="en-US" sz="1400" dirty="0">
                <a:latin typeface="Helvetica Neue" panose="02000503000000020004" pitchFamily="2" charset="0"/>
                <a:ea typeface="Helvetica Neue" panose="02000503000000020004" pitchFamily="2" charset="0"/>
                <a:cs typeface="Helvetica Neue" panose="02000503000000020004" pitchFamily="2" charset="0"/>
              </a:rPr>
              <a:t>The statewide survey found that…</a:t>
            </a:r>
          </a:p>
        </p:txBody>
      </p:sp>
    </p:spTree>
    <p:extLst>
      <p:ext uri="{BB962C8B-B14F-4D97-AF65-F5344CB8AC3E}">
        <p14:creationId xmlns:p14="http://schemas.microsoft.com/office/powerpoint/2010/main" val="1951753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AD3F80D3-113A-2A42-A55D-107AF89CEB79}"/>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8" name="Picture 7">
            <a:extLst>
              <a:ext uri="{FF2B5EF4-FFF2-40B4-BE49-F238E27FC236}">
                <a16:creationId xmlns:a16="http://schemas.microsoft.com/office/drawing/2014/main" id="{178A051D-10D6-174B-B5FC-18B1149A1C20}"/>
              </a:ext>
            </a:extLst>
          </p:cNvPr>
          <p:cNvPicPr>
            <a:picLocks noChangeAspect="1"/>
          </p:cNvPicPr>
          <p:nvPr/>
        </p:nvPicPr>
        <p:blipFill>
          <a:blip r:embed="rId2"/>
          <a:srcRect/>
          <a:stretch/>
        </p:blipFill>
        <p:spPr>
          <a:xfrm>
            <a:off x="10775918" y="6058045"/>
            <a:ext cx="1170877" cy="549661"/>
          </a:xfrm>
          <a:prstGeom prst="rect">
            <a:avLst/>
          </a:prstGeom>
        </p:spPr>
      </p:pic>
      <p:cxnSp>
        <p:nvCxnSpPr>
          <p:cNvPr id="14" name="Straight Connector 13">
            <a:extLst>
              <a:ext uri="{FF2B5EF4-FFF2-40B4-BE49-F238E27FC236}">
                <a16:creationId xmlns:a16="http://schemas.microsoft.com/office/drawing/2014/main" id="{FCD52C8D-DE30-264F-B49D-C7F38F5A5AAD}"/>
              </a:ext>
            </a:extLst>
          </p:cNvPr>
          <p:cNvCxnSpPr>
            <a:cxnSpLocks/>
          </p:cNvCxnSpPr>
          <p:nvPr/>
        </p:nvCxnSpPr>
        <p:spPr>
          <a:xfrm>
            <a:off x="1092916" y="795056"/>
            <a:ext cx="224725" cy="0"/>
          </a:xfrm>
          <a:prstGeom prst="line">
            <a:avLst/>
          </a:prstGeom>
          <a:ln w="38100">
            <a:solidFill>
              <a:srgbClr val="FC4C02"/>
            </a:solidFill>
          </a:ln>
        </p:spPr>
        <p:style>
          <a:lnRef idx="1">
            <a:schemeClr val="accent1"/>
          </a:lnRef>
          <a:fillRef idx="0">
            <a:schemeClr val="accent1"/>
          </a:fillRef>
          <a:effectRef idx="0">
            <a:schemeClr val="accent1"/>
          </a:effectRef>
          <a:fontRef idx="minor">
            <a:schemeClr val="tx1"/>
          </a:fontRef>
        </p:style>
      </p:cxnSp>
      <p:sp>
        <p:nvSpPr>
          <p:cNvPr id="15" name="Title 1">
            <a:extLst>
              <a:ext uri="{FF2B5EF4-FFF2-40B4-BE49-F238E27FC236}">
                <a16:creationId xmlns:a16="http://schemas.microsoft.com/office/drawing/2014/main" id="{F6EB4FFD-93DE-2C49-BFCC-B6E79D65EBFE}"/>
              </a:ext>
            </a:extLst>
          </p:cNvPr>
          <p:cNvSpPr txBox="1">
            <a:spLocks/>
          </p:cNvSpPr>
          <p:nvPr/>
        </p:nvSpPr>
        <p:spPr>
          <a:xfrm>
            <a:off x="1470256" y="407257"/>
            <a:ext cx="4796566" cy="775597"/>
          </a:xfrm>
          <a:prstGeom prst="rect">
            <a:avLst/>
          </a:prstGeom>
        </p:spPr>
        <p:txBody>
          <a:bodyPr vert="horz" lIns="91440" tIns="45720" rIns="91440" bIns="45720" rtlCol="0" anchor="ctr" anchorCtr="0">
            <a:noAutofit/>
          </a:bodyPr>
          <a:lstStyle>
            <a:lvl1pPr algn="l" defTabSz="914400" rtl="0" eaLnBrk="1" latinLnBrk="0" hangingPunct="1">
              <a:lnSpc>
                <a:spcPct val="90000"/>
              </a:lnSpc>
              <a:spcBef>
                <a:spcPct val="0"/>
              </a:spcBef>
              <a:buNone/>
              <a:defRPr sz="5600" b="1" kern="1200" spc="0">
                <a:solidFill>
                  <a:srgbClr val="091F2C"/>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1600" spc="100" dirty="0">
                <a:latin typeface="Helvetica Neue" panose="02000503000000020004" pitchFamily="2" charset="0"/>
                <a:ea typeface="Helvetica Neue" panose="02000503000000020004" pitchFamily="2" charset="0"/>
                <a:cs typeface="Helvetica Neue" panose="02000503000000020004" pitchFamily="2" charset="0"/>
              </a:rPr>
              <a:t>Survey Summary</a:t>
            </a:r>
            <a:endParaRPr kumimoji="0" lang="en-US" sz="1600" b="1" i="0" u="none" strike="noStrike" kern="1200" cap="none" spc="100" normalizeH="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9" name="Picture 8">
            <a:extLst>
              <a:ext uri="{FF2B5EF4-FFF2-40B4-BE49-F238E27FC236}">
                <a16:creationId xmlns:a16="http://schemas.microsoft.com/office/drawing/2014/main" id="{D44ED49B-31CC-4D46-BABA-348DBFE2EE7A}"/>
              </a:ext>
            </a:extLst>
          </p:cNvPr>
          <p:cNvPicPr>
            <a:picLocks noChangeAspect="1"/>
          </p:cNvPicPr>
          <p:nvPr/>
        </p:nvPicPr>
        <p:blipFill>
          <a:blip r:embed="rId3">
            <a:biLevel thresh="75000"/>
          </a:blip>
          <a:stretch>
            <a:fillRect/>
          </a:stretch>
        </p:blipFill>
        <p:spPr>
          <a:xfrm>
            <a:off x="8552412" y="6114169"/>
            <a:ext cx="2808944" cy="467690"/>
          </a:xfrm>
          <a:prstGeom prst="rect">
            <a:avLst/>
          </a:prstGeom>
        </p:spPr>
      </p:pic>
      <p:sp>
        <p:nvSpPr>
          <p:cNvPr id="10" name="Text Placeholder 4">
            <a:extLst>
              <a:ext uri="{FF2B5EF4-FFF2-40B4-BE49-F238E27FC236}">
                <a16:creationId xmlns:a16="http://schemas.microsoft.com/office/drawing/2014/main" id="{49273D04-FD78-434A-9051-25847C7ACC4B}"/>
              </a:ext>
            </a:extLst>
          </p:cNvPr>
          <p:cNvSpPr>
            <a:spLocks noGrp="1"/>
          </p:cNvSpPr>
          <p:nvPr>
            <p:ph type="body" sz="quarter" idx="13"/>
          </p:nvPr>
        </p:nvSpPr>
        <p:spPr>
          <a:xfrm>
            <a:off x="2054481" y="1238978"/>
            <a:ext cx="7902403" cy="3760428"/>
          </a:xfrm>
        </p:spPr>
        <p:txBody>
          <a:bodyPr>
            <a:normAutofit/>
          </a:bodyPr>
          <a:lstStyle/>
          <a:p>
            <a:pPr>
              <a:lnSpc>
                <a:spcPct val="110000"/>
              </a:lnSpc>
              <a:spcBef>
                <a:spcPts val="0"/>
              </a:spcBef>
              <a:spcAft>
                <a:spcPts val="0"/>
              </a:spcAft>
            </a:pPr>
            <a:br>
              <a:rPr lang="en-US" sz="1400" dirty="0">
                <a:latin typeface="Helvetica Neue" panose="02000503000000020004" pitchFamily="2" charset="0"/>
                <a:ea typeface="Helvetica Neue" panose="02000503000000020004" pitchFamily="2" charset="0"/>
                <a:cs typeface="Helvetica Neue" panose="02000503000000020004" pitchFamily="2" charset="0"/>
              </a:rPr>
            </a:br>
            <a:br>
              <a:rPr lang="en-US" sz="1400" dirty="0">
                <a:latin typeface="Helvetica Neue" panose="02000503000000020004" pitchFamily="2" charset="0"/>
                <a:ea typeface="Helvetica Neue" panose="02000503000000020004" pitchFamily="2" charset="0"/>
                <a:cs typeface="Helvetica Neue" panose="02000503000000020004" pitchFamily="2" charset="0"/>
              </a:rPr>
            </a:br>
            <a:endParaRPr lang="en-US" sz="1400" dirty="0">
              <a:latin typeface="Helvetica Neue" panose="02000503000000020004" pitchFamily="2" charset="0"/>
              <a:ea typeface="Helvetica Neue" panose="02000503000000020004" pitchFamily="2" charset="0"/>
              <a:cs typeface="Helvetica Neue" panose="02000503000000020004" pitchFamily="2" charset="0"/>
            </a:endParaRPr>
          </a:p>
          <a:p>
            <a:pPr>
              <a:lnSpc>
                <a:spcPct val="110000"/>
              </a:lnSpc>
              <a:spcBef>
                <a:spcPts val="0"/>
              </a:spcBef>
              <a:spcAft>
                <a:spcPts val="0"/>
              </a:spcAft>
            </a:pPr>
            <a:endParaRPr lang="en-US" sz="1400"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 name="TextBox 10">
            <a:extLst>
              <a:ext uri="{FF2B5EF4-FFF2-40B4-BE49-F238E27FC236}">
                <a16:creationId xmlns:a16="http://schemas.microsoft.com/office/drawing/2014/main" id="{1DDBF7C3-1032-C541-AC84-ED7728351A84}"/>
              </a:ext>
            </a:extLst>
          </p:cNvPr>
          <p:cNvSpPr txBox="1"/>
          <p:nvPr/>
        </p:nvSpPr>
        <p:spPr>
          <a:xfrm>
            <a:off x="2054481" y="1684525"/>
            <a:ext cx="8083038" cy="3954544"/>
          </a:xfrm>
          <a:prstGeom prst="rect">
            <a:avLst/>
          </a:prstGeom>
          <a:noFill/>
        </p:spPr>
        <p:txBody>
          <a:bodyPr wrap="square" rtlCol="0">
            <a:spAutoFit/>
          </a:bodyPr>
          <a:lstStyle/>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05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One reason Kansas voters support KanCare expansion is they feel many in the state are feeling a financial pinch and could use the help. For example, 9 in 10 (89%) say they are concerned about rising food prices right now while 86% say they are concerned about health care costs. These cost concerns lead 82% of voters to agree that a good reason to expand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is to help low-wage Kansans who are feeling financial pressures and have no other option for health coverage.</a:t>
            </a:r>
          </a:p>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06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Another reason to expand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is to protect people from medical debt (i.e., large bills from hospitals, doctors, or other health providers), which is often related to a lack of health coverage. More than 4 in 10 Kansas voters (41%) say they currently have medical debt or have family members who have medical debt. This is likely why 82% agree that a reason to expand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is to protect Kansas families from incurring medical debt during these difficult times.</a:t>
            </a:r>
          </a:p>
          <a:p>
            <a:pPr>
              <a:lnSpc>
                <a:spcPct val="110000"/>
              </a:lnSpc>
              <a:spcBef>
                <a:spcPts val="1200"/>
              </a:spcBef>
              <a:spcAft>
                <a:spcPts val="1000"/>
              </a:spcAft>
              <a:defRPr/>
            </a:pPr>
            <a:r>
              <a:rPr lang="en-US" sz="1400" b="1"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07  </a:t>
            </a:r>
            <a:r>
              <a:rPr lang="en-US" sz="1400" dirty="0">
                <a:solidFill>
                  <a:srgbClr val="F3400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Finally, most Kansas voters want the issue of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expansion to be settled. Most (84%) agree we need a long-term fix to </a:t>
            </a:r>
            <a:r>
              <a:rPr lang="en-US" sz="1400"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so that more low-wage families can count on the program if needed.</a:t>
            </a:r>
          </a:p>
        </p:txBody>
      </p:sp>
    </p:spTree>
    <p:extLst>
      <p:ext uri="{BB962C8B-B14F-4D97-AF65-F5344CB8AC3E}">
        <p14:creationId xmlns:p14="http://schemas.microsoft.com/office/powerpoint/2010/main" val="2272261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41A3098-AB30-AC42-B1A5-20CD8C1CEEE4}"/>
              </a:ext>
            </a:extLst>
          </p:cNvPr>
          <p:cNvSpPr/>
          <p:nvPr/>
        </p:nvSpPr>
        <p:spPr>
          <a:xfrm>
            <a:off x="9091749" y="0"/>
            <a:ext cx="3100251" cy="6858000"/>
          </a:xfrm>
          <a:prstGeom prst="rect">
            <a:avLst/>
          </a:prstGeom>
          <a:solidFill>
            <a:srgbClr val="ED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DD85CF9-E63B-4746-8D06-17698579D60A}"/>
              </a:ext>
            </a:extLst>
          </p:cNvPr>
          <p:cNvPicPr>
            <a:picLocks noChangeAspect="1"/>
          </p:cNvPicPr>
          <p:nvPr/>
        </p:nvPicPr>
        <p:blipFill>
          <a:blip r:embed="rId3"/>
          <a:srcRect/>
          <a:stretch/>
        </p:blipFill>
        <p:spPr>
          <a:xfrm>
            <a:off x="10775918" y="6058045"/>
            <a:ext cx="1170877" cy="549661"/>
          </a:xfrm>
          <a:prstGeom prst="rect">
            <a:avLst/>
          </a:prstGeom>
        </p:spPr>
      </p:pic>
      <p:sp>
        <p:nvSpPr>
          <p:cNvPr id="9" name="Slide Number Placeholder 3">
            <a:extLst>
              <a:ext uri="{FF2B5EF4-FFF2-40B4-BE49-F238E27FC236}">
                <a16:creationId xmlns:a16="http://schemas.microsoft.com/office/drawing/2014/main" id="{3E2763C1-0B14-BA4C-A485-C328801C3332}"/>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4" name="Chart 13">
            <a:extLst>
              <a:ext uri="{FF2B5EF4-FFF2-40B4-BE49-F238E27FC236}">
                <a16:creationId xmlns:a16="http://schemas.microsoft.com/office/drawing/2014/main" id="{31AA7537-CE6E-904C-8431-436509E432C4}"/>
              </a:ext>
            </a:extLst>
          </p:cNvPr>
          <p:cNvGraphicFramePr/>
          <p:nvPr>
            <p:extLst>
              <p:ext uri="{D42A27DB-BD31-4B8C-83A1-F6EECF244321}">
                <p14:modId xmlns:p14="http://schemas.microsoft.com/office/powerpoint/2010/main" val="252951332"/>
              </p:ext>
            </p:extLst>
          </p:nvPr>
        </p:nvGraphicFramePr>
        <p:xfrm>
          <a:off x="1884753" y="2299518"/>
          <a:ext cx="5991192" cy="4228028"/>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a:extLst>
              <a:ext uri="{FF2B5EF4-FFF2-40B4-BE49-F238E27FC236}">
                <a16:creationId xmlns:a16="http://schemas.microsoft.com/office/drawing/2014/main" id="{995D1AD0-8FBD-7F41-9841-EA23DE8EC64F}"/>
              </a:ext>
            </a:extLst>
          </p:cNvPr>
          <p:cNvSpPr txBox="1"/>
          <p:nvPr/>
        </p:nvSpPr>
        <p:spPr>
          <a:xfrm>
            <a:off x="1101413" y="1163515"/>
            <a:ext cx="7237075" cy="740844"/>
          </a:xfrm>
          <a:prstGeom prst="rect">
            <a:avLst/>
          </a:prstGeom>
          <a:noFill/>
        </p:spPr>
        <p:txBody>
          <a:bodyPr wrap="square" rtlCol="0">
            <a:spAutoFit/>
          </a:bodyPr>
          <a:lstStyle/>
          <a:p>
            <a:pPr lvl="0" algn="ctr">
              <a:lnSpc>
                <a:spcPct val="110000"/>
              </a:lnSpc>
              <a:spcAft>
                <a:spcPts val="1000"/>
              </a:spcAft>
              <a:defRPr/>
            </a:pP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More than 8 in 10 Kansas voters are concerned about the costs of health care right now.</a:t>
            </a:r>
            <a:endParaRPr kumimoji="0" lang="en-US" sz="2000" b="1" i="0" u="none" strike="noStrike" kern="1200" cap="none" spc="0" normalizeH="0" baseline="0" noProof="0" dirty="0">
              <a:ln>
                <a:noFill/>
              </a:ln>
              <a:solidFill>
                <a:srgbClr val="091F2C"/>
              </a:solidFill>
              <a:effectLst/>
              <a:highlight>
                <a:srgbClr val="FFFF00"/>
              </a:highligh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3" name="Table 12">
            <a:extLst>
              <a:ext uri="{FF2B5EF4-FFF2-40B4-BE49-F238E27FC236}">
                <a16:creationId xmlns:a16="http://schemas.microsoft.com/office/drawing/2014/main" id="{7B3141D5-DE10-FA4D-A3FD-537CC664D554}"/>
              </a:ext>
            </a:extLst>
          </p:cNvPr>
          <p:cNvGraphicFramePr>
            <a:graphicFrameLocks noGrp="1"/>
          </p:cNvGraphicFramePr>
          <p:nvPr>
            <p:extLst>
              <p:ext uri="{D42A27DB-BD31-4B8C-83A1-F6EECF244321}">
                <p14:modId xmlns:p14="http://schemas.microsoft.com/office/powerpoint/2010/main" val="492317564"/>
              </p:ext>
            </p:extLst>
          </p:nvPr>
        </p:nvGraphicFramePr>
        <p:xfrm>
          <a:off x="9497090" y="1034803"/>
          <a:ext cx="2224961" cy="4333571"/>
        </p:xfrm>
        <a:graphic>
          <a:graphicData uri="http://schemas.openxmlformats.org/drawingml/2006/table">
            <a:tbl>
              <a:tblPr firstRow="1" firstCol="1" bandRow="1">
                <a:tableStyleId>{5C22544A-7EE6-4342-B048-85BDC9FD1C3A}</a:tableStyleId>
              </a:tblPr>
              <a:tblGrid>
                <a:gridCol w="1561963">
                  <a:extLst>
                    <a:ext uri="{9D8B030D-6E8A-4147-A177-3AD203B41FA5}">
                      <a16:colId xmlns:a16="http://schemas.microsoft.com/office/drawing/2014/main" val="3160073268"/>
                    </a:ext>
                  </a:extLst>
                </a:gridCol>
                <a:gridCol w="662998">
                  <a:extLst>
                    <a:ext uri="{9D8B030D-6E8A-4147-A177-3AD203B41FA5}">
                      <a16:colId xmlns:a16="http://schemas.microsoft.com/office/drawing/2014/main" val="4115023186"/>
                    </a:ext>
                  </a:extLst>
                </a:gridCol>
              </a:tblGrid>
              <a:tr h="176475">
                <a:tc>
                  <a:txBody>
                    <a:bodyPr/>
                    <a:lstStyle/>
                    <a:p>
                      <a:pPr marL="0" marR="0" algn="r">
                        <a:lnSpc>
                          <a:spcPct val="120000"/>
                        </a:lnSpc>
                        <a:spcBef>
                          <a:spcPts val="200"/>
                        </a:spcBef>
                        <a:spcAft>
                          <a:spcPts val="200"/>
                        </a:spcAft>
                      </a:pPr>
                      <a:r>
                        <a:rPr lang="en-US" sz="1000" b="1"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TOTAL CONCERNED</a:t>
                      </a: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86%</a:t>
                      </a:r>
                      <a:endParaRPr lang="en-US" sz="1000" b="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5942845"/>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08432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Democrats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347455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Independents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60109705"/>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Republicans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45479380"/>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5652828"/>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People of Color*</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82901189"/>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White</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06464330"/>
                  </a:ext>
                </a:extLst>
              </a:tr>
              <a:tr h="0">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94044742"/>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185201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Women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64962253"/>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77063791"/>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18-34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98362465"/>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35-54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01967771"/>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55-64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35994999"/>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26895922"/>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793073330"/>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&lt;$40K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378371665"/>
                  </a:ext>
                </a:extLst>
              </a:tr>
              <a:tr h="176475">
                <a:tc>
                  <a:txBody>
                    <a:bodyPr/>
                    <a:lstStyle/>
                    <a:p>
                      <a:pPr marL="0" marR="0" lvl="0" indent="0" algn="r" defTabSz="914400" rtl="0" eaLnBrk="1" fontAlgn="auto" latinLnBrk="0" hangingPunct="1">
                        <a:lnSpc>
                          <a:spcPct val="120000"/>
                        </a:lnSpc>
                        <a:spcBef>
                          <a:spcPts val="200"/>
                        </a:spcBef>
                        <a:spcAft>
                          <a:spcPts val="200"/>
                        </a:spcAft>
                        <a:buClrTx/>
                        <a:buSzTx/>
                        <a:buFontTx/>
                        <a:buNone/>
                        <a:tabLst/>
                        <a:defRPr/>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$40K to $75K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5972144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89335821"/>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endPar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6823728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52433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Suburban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425198022"/>
                  </a:ext>
                </a:extLst>
              </a:tr>
              <a:tr h="0">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Small Town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7164864"/>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Rural</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35720974"/>
                  </a:ext>
                </a:extLst>
              </a:tr>
            </a:tbl>
          </a:graphicData>
        </a:graphic>
      </p:graphicFrame>
      <p:sp>
        <p:nvSpPr>
          <p:cNvPr id="18" name="TextBox 17">
            <a:extLst>
              <a:ext uri="{FF2B5EF4-FFF2-40B4-BE49-F238E27FC236}">
                <a16:creationId xmlns:a16="http://schemas.microsoft.com/office/drawing/2014/main" id="{486F5E80-314B-FF42-A48C-466CF94FEDB0}"/>
              </a:ext>
            </a:extLst>
          </p:cNvPr>
          <p:cNvSpPr txBox="1"/>
          <p:nvPr/>
        </p:nvSpPr>
        <p:spPr>
          <a:xfrm>
            <a:off x="6627122" y="4790793"/>
            <a:ext cx="1711366"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86</a:t>
            </a:r>
            <a:r>
              <a:rPr kumimoji="0" lang="en-US" sz="32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Concerned</a:t>
            </a:r>
            <a:endParaRPr kumimoji="0" lang="en-US" sz="2000" b="0"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p:txBody>
      </p:sp>
      <p:sp>
        <p:nvSpPr>
          <p:cNvPr id="10" name="Rectangle 9">
            <a:extLst>
              <a:ext uri="{FF2B5EF4-FFF2-40B4-BE49-F238E27FC236}">
                <a16:creationId xmlns:a16="http://schemas.microsoft.com/office/drawing/2014/main" id="{0286D830-8EB2-3D43-90BB-605884BE9DE6}"/>
              </a:ext>
            </a:extLst>
          </p:cNvPr>
          <p:cNvSpPr/>
          <p:nvPr/>
        </p:nvSpPr>
        <p:spPr>
          <a:xfrm>
            <a:off x="9874208" y="5721559"/>
            <a:ext cx="1812385" cy="21544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*Caution small sample size N=69. </a:t>
            </a:r>
          </a:p>
        </p:txBody>
      </p:sp>
      <p:sp>
        <p:nvSpPr>
          <p:cNvPr id="16" name="Rectangle 15">
            <a:extLst>
              <a:ext uri="{FF2B5EF4-FFF2-40B4-BE49-F238E27FC236}">
                <a16:creationId xmlns:a16="http://schemas.microsoft.com/office/drawing/2014/main" id="{87A042EC-3BB5-894A-BCD2-40DDF7662B80}"/>
              </a:ext>
            </a:extLst>
          </p:cNvPr>
          <p:cNvSpPr/>
          <p:nvPr/>
        </p:nvSpPr>
        <p:spPr>
          <a:xfrm>
            <a:off x="585467" y="3424536"/>
            <a:ext cx="2381167" cy="830997"/>
          </a:xfrm>
          <a:prstGeom prst="rect">
            <a:avLst/>
          </a:prstGeom>
        </p:spPr>
        <p:txBody>
          <a:bodyPr wrap="square">
            <a:spAutoFit/>
          </a:bodyPr>
          <a:lstStyle/>
          <a:p>
            <a:pPr algn="r">
              <a:defRPr/>
            </a:pPr>
            <a:r>
              <a:rPr lang="en-US" sz="12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Q: How concerned are you right now about… </a:t>
            </a:r>
            <a:r>
              <a:rPr lang="en-US" sz="1200"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“the costs of health care?” </a:t>
            </a:r>
            <a:endParaRPr lang="en-US" sz="1200" i="1"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endParaRPr>
          </a:p>
          <a:p>
            <a:pPr lvl="0" algn="r">
              <a:defRPr/>
            </a:pPr>
            <a:r>
              <a:rPr lang="en-US" sz="12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 </a:t>
            </a:r>
          </a:p>
        </p:txBody>
      </p:sp>
      <p:pic>
        <p:nvPicPr>
          <p:cNvPr id="11" name="Picture 10">
            <a:extLst>
              <a:ext uri="{FF2B5EF4-FFF2-40B4-BE49-F238E27FC236}">
                <a16:creationId xmlns:a16="http://schemas.microsoft.com/office/drawing/2014/main" id="{28A189FF-46C4-7E4D-B9A7-CE3CFD866C29}"/>
              </a:ext>
            </a:extLst>
          </p:cNvPr>
          <p:cNvPicPr>
            <a:picLocks noChangeAspect="1"/>
          </p:cNvPicPr>
          <p:nvPr/>
        </p:nvPicPr>
        <p:blipFill>
          <a:blip r:embed="rId5">
            <a:biLevel thresh="75000"/>
          </a:blip>
          <a:stretch>
            <a:fillRect/>
          </a:stretch>
        </p:blipFill>
        <p:spPr>
          <a:xfrm>
            <a:off x="8552412" y="6114169"/>
            <a:ext cx="2808944" cy="467690"/>
          </a:xfrm>
          <a:prstGeom prst="rect">
            <a:avLst/>
          </a:prstGeom>
        </p:spPr>
      </p:pic>
    </p:spTree>
    <p:extLst>
      <p:ext uri="{BB962C8B-B14F-4D97-AF65-F5344CB8AC3E}">
        <p14:creationId xmlns:p14="http://schemas.microsoft.com/office/powerpoint/2010/main" val="4288545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41A3098-AB30-AC42-B1A5-20CD8C1CEEE4}"/>
              </a:ext>
            </a:extLst>
          </p:cNvPr>
          <p:cNvSpPr/>
          <p:nvPr/>
        </p:nvSpPr>
        <p:spPr>
          <a:xfrm>
            <a:off x="9091625" y="0"/>
            <a:ext cx="3100375" cy="6858000"/>
          </a:xfrm>
          <a:prstGeom prst="rect">
            <a:avLst/>
          </a:prstGeom>
          <a:solidFill>
            <a:srgbClr val="ED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DD85CF9-E63B-4746-8D06-17698579D60A}"/>
              </a:ext>
            </a:extLst>
          </p:cNvPr>
          <p:cNvPicPr>
            <a:picLocks noChangeAspect="1"/>
          </p:cNvPicPr>
          <p:nvPr/>
        </p:nvPicPr>
        <p:blipFill>
          <a:blip r:embed="rId3"/>
          <a:srcRect/>
          <a:stretch/>
        </p:blipFill>
        <p:spPr>
          <a:xfrm>
            <a:off x="10775918" y="6058045"/>
            <a:ext cx="1170877" cy="549661"/>
          </a:xfrm>
          <a:prstGeom prst="rect">
            <a:avLst/>
          </a:prstGeom>
        </p:spPr>
      </p:pic>
      <p:sp>
        <p:nvSpPr>
          <p:cNvPr id="9" name="Slide Number Placeholder 3">
            <a:extLst>
              <a:ext uri="{FF2B5EF4-FFF2-40B4-BE49-F238E27FC236}">
                <a16:creationId xmlns:a16="http://schemas.microsoft.com/office/drawing/2014/main" id="{3E2763C1-0B14-BA4C-A485-C328801C3332}"/>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 name="Rectangle 10">
            <a:extLst>
              <a:ext uri="{FF2B5EF4-FFF2-40B4-BE49-F238E27FC236}">
                <a16:creationId xmlns:a16="http://schemas.microsoft.com/office/drawing/2014/main" id="{932E4211-4EC8-0E43-A8F3-B7C6520DB51E}"/>
              </a:ext>
            </a:extLst>
          </p:cNvPr>
          <p:cNvSpPr/>
          <p:nvPr/>
        </p:nvSpPr>
        <p:spPr>
          <a:xfrm>
            <a:off x="669073" y="3348958"/>
            <a:ext cx="2431359" cy="938719"/>
          </a:xfrm>
          <a:prstGeom prst="rect">
            <a:avLst/>
          </a:prstGeom>
        </p:spPr>
        <p:txBody>
          <a:bodyPr wrap="square">
            <a:spAutoFit/>
          </a:bodyPr>
          <a:lstStyle/>
          <a:p>
            <a:pPr algn="r"/>
            <a:r>
              <a:rPr lang="en-US" sz="1100"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Q: Generally speaking, if someone in Kansas loses a job and has to buy insurance on their own, do you think that private health insurance is affordable or unaffordable? </a:t>
            </a:r>
          </a:p>
        </p:txBody>
      </p:sp>
      <p:graphicFrame>
        <p:nvGraphicFramePr>
          <p:cNvPr id="14" name="Chart 13">
            <a:extLst>
              <a:ext uri="{FF2B5EF4-FFF2-40B4-BE49-F238E27FC236}">
                <a16:creationId xmlns:a16="http://schemas.microsoft.com/office/drawing/2014/main" id="{31AA7537-CE6E-904C-8431-436509E432C4}"/>
              </a:ext>
            </a:extLst>
          </p:cNvPr>
          <p:cNvGraphicFramePr/>
          <p:nvPr>
            <p:extLst>
              <p:ext uri="{D42A27DB-BD31-4B8C-83A1-F6EECF244321}">
                <p14:modId xmlns:p14="http://schemas.microsoft.com/office/powerpoint/2010/main" val="86544003"/>
              </p:ext>
            </p:extLst>
          </p:nvPr>
        </p:nvGraphicFramePr>
        <p:xfrm>
          <a:off x="1884753" y="2299518"/>
          <a:ext cx="5991192" cy="4228028"/>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a:extLst>
              <a:ext uri="{FF2B5EF4-FFF2-40B4-BE49-F238E27FC236}">
                <a16:creationId xmlns:a16="http://schemas.microsoft.com/office/drawing/2014/main" id="{995D1AD0-8FBD-7F41-9841-EA23DE8EC64F}"/>
              </a:ext>
            </a:extLst>
          </p:cNvPr>
          <p:cNvSpPr txBox="1"/>
          <p:nvPr/>
        </p:nvSpPr>
        <p:spPr>
          <a:xfrm>
            <a:off x="1101413" y="1163515"/>
            <a:ext cx="7237075" cy="1079398"/>
          </a:xfrm>
          <a:prstGeom prst="rect">
            <a:avLst/>
          </a:prstGeom>
          <a:noFill/>
        </p:spPr>
        <p:txBody>
          <a:bodyPr wrap="square" rtlCol="0">
            <a:spAutoFit/>
          </a:bodyPr>
          <a:lstStyle/>
          <a:p>
            <a:pPr lvl="0" algn="ctr">
              <a:lnSpc>
                <a:spcPct val="110000"/>
              </a:lnSpc>
              <a:spcAft>
                <a:spcPts val="1000"/>
              </a:spcAft>
              <a:defRPr/>
            </a:pP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8 in 10 voters do not think private health insurance is affordable to someone in Kansas who has to buy it on their own.</a:t>
            </a:r>
            <a:endParaRPr kumimoji="0" lang="en-US" sz="2000" b="1" i="0" u="none" strike="noStrike" kern="1200" cap="none" spc="0" normalizeH="0" baseline="0" noProof="0" dirty="0">
              <a:ln>
                <a:noFill/>
              </a:ln>
              <a:solidFill>
                <a:srgbClr val="091F2C"/>
              </a:solidFill>
              <a:effectLst/>
              <a:highlight>
                <a:srgbClr val="FFFF00"/>
              </a:highligh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3" name="Table 12">
            <a:extLst>
              <a:ext uri="{FF2B5EF4-FFF2-40B4-BE49-F238E27FC236}">
                <a16:creationId xmlns:a16="http://schemas.microsoft.com/office/drawing/2014/main" id="{7B3141D5-DE10-FA4D-A3FD-537CC664D554}"/>
              </a:ext>
            </a:extLst>
          </p:cNvPr>
          <p:cNvGraphicFramePr>
            <a:graphicFrameLocks noGrp="1"/>
          </p:cNvGraphicFramePr>
          <p:nvPr>
            <p:extLst>
              <p:ext uri="{D42A27DB-BD31-4B8C-83A1-F6EECF244321}">
                <p14:modId xmlns:p14="http://schemas.microsoft.com/office/powerpoint/2010/main" val="2410630645"/>
              </p:ext>
            </p:extLst>
          </p:nvPr>
        </p:nvGraphicFramePr>
        <p:xfrm>
          <a:off x="9497090" y="1034803"/>
          <a:ext cx="2224961" cy="4505013"/>
        </p:xfrm>
        <a:graphic>
          <a:graphicData uri="http://schemas.openxmlformats.org/drawingml/2006/table">
            <a:tbl>
              <a:tblPr firstRow="1" firstCol="1" bandRow="1">
                <a:tableStyleId>{5C22544A-7EE6-4342-B048-85BDC9FD1C3A}</a:tableStyleId>
              </a:tblPr>
              <a:tblGrid>
                <a:gridCol w="1561963">
                  <a:extLst>
                    <a:ext uri="{9D8B030D-6E8A-4147-A177-3AD203B41FA5}">
                      <a16:colId xmlns:a16="http://schemas.microsoft.com/office/drawing/2014/main" val="3160073268"/>
                    </a:ext>
                  </a:extLst>
                </a:gridCol>
                <a:gridCol w="662998">
                  <a:extLst>
                    <a:ext uri="{9D8B030D-6E8A-4147-A177-3AD203B41FA5}">
                      <a16:colId xmlns:a16="http://schemas.microsoft.com/office/drawing/2014/main" val="4115023186"/>
                    </a:ext>
                  </a:extLst>
                </a:gridCol>
              </a:tblGrid>
              <a:tr h="176475">
                <a:tc>
                  <a:txBody>
                    <a:bodyPr/>
                    <a:lstStyle/>
                    <a:p>
                      <a:pPr marL="0" marR="0" algn="r">
                        <a:lnSpc>
                          <a:spcPct val="120000"/>
                        </a:lnSpc>
                        <a:spcBef>
                          <a:spcPts val="200"/>
                        </a:spcBef>
                        <a:spcAft>
                          <a:spcPts val="200"/>
                        </a:spcAft>
                      </a:pPr>
                      <a:r>
                        <a:rPr lang="en-US" sz="1000" b="1"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TOTAL UNAFFORDABLE </a:t>
                      </a: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83%</a:t>
                      </a:r>
                      <a:endParaRPr lang="en-US" sz="1000" b="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5942845"/>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08432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Democrats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347455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Independents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60109705"/>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Republicans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45479380"/>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5652828"/>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People of Color*</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82901189"/>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White</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06464330"/>
                  </a:ext>
                </a:extLst>
              </a:tr>
              <a:tr h="0">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94044742"/>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185201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Women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64962253"/>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77063791"/>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18-34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98362465"/>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35-54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01967771"/>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55-64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35994999"/>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26895922"/>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793073330"/>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&lt;$40K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378371665"/>
                  </a:ext>
                </a:extLst>
              </a:tr>
              <a:tr h="176475">
                <a:tc>
                  <a:txBody>
                    <a:bodyPr/>
                    <a:lstStyle/>
                    <a:p>
                      <a:pPr marL="0" marR="0" lvl="0" indent="0" algn="r" defTabSz="914400" rtl="0" eaLnBrk="1" fontAlgn="auto" latinLnBrk="0" hangingPunct="1">
                        <a:lnSpc>
                          <a:spcPct val="120000"/>
                        </a:lnSpc>
                        <a:spcBef>
                          <a:spcPts val="200"/>
                        </a:spcBef>
                        <a:spcAft>
                          <a:spcPts val="200"/>
                        </a:spcAft>
                        <a:buClrTx/>
                        <a:buSzTx/>
                        <a:buFontTx/>
                        <a:buNone/>
                        <a:tabLst/>
                        <a:defRPr/>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$40K to $75K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5972144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89335821"/>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endPar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6823728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52433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Suburban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425198022"/>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Small Town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7164864"/>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Rural</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35720974"/>
                  </a:ext>
                </a:extLst>
              </a:tr>
            </a:tbl>
          </a:graphicData>
        </a:graphic>
      </p:graphicFrame>
      <p:sp>
        <p:nvSpPr>
          <p:cNvPr id="18" name="TextBox 17">
            <a:extLst>
              <a:ext uri="{FF2B5EF4-FFF2-40B4-BE49-F238E27FC236}">
                <a16:creationId xmlns:a16="http://schemas.microsoft.com/office/drawing/2014/main" id="{486F5E80-314B-FF42-A48C-466CF94FEDB0}"/>
              </a:ext>
            </a:extLst>
          </p:cNvPr>
          <p:cNvSpPr txBox="1"/>
          <p:nvPr/>
        </p:nvSpPr>
        <p:spPr>
          <a:xfrm>
            <a:off x="6627122" y="4790793"/>
            <a:ext cx="1711366"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rPr>
              <a:t>83%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Unaffordable</a:t>
            </a:r>
            <a:endParaRPr kumimoji="0" lang="en-US" sz="2000" b="0"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p:txBody>
      </p:sp>
      <p:sp>
        <p:nvSpPr>
          <p:cNvPr id="10" name="Rectangle 9">
            <a:extLst>
              <a:ext uri="{FF2B5EF4-FFF2-40B4-BE49-F238E27FC236}">
                <a16:creationId xmlns:a16="http://schemas.microsoft.com/office/drawing/2014/main" id="{0286D830-8EB2-3D43-90BB-605884BE9DE6}"/>
              </a:ext>
            </a:extLst>
          </p:cNvPr>
          <p:cNvSpPr/>
          <p:nvPr/>
        </p:nvSpPr>
        <p:spPr>
          <a:xfrm>
            <a:off x="9874208" y="5721559"/>
            <a:ext cx="1812385" cy="21544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*Caution small sample size N=69. </a:t>
            </a:r>
          </a:p>
        </p:txBody>
      </p:sp>
      <p:pic>
        <p:nvPicPr>
          <p:cNvPr id="16" name="Picture 15">
            <a:extLst>
              <a:ext uri="{FF2B5EF4-FFF2-40B4-BE49-F238E27FC236}">
                <a16:creationId xmlns:a16="http://schemas.microsoft.com/office/drawing/2014/main" id="{776C3C4E-8B2E-D74E-B2D6-D58F80DE7A3A}"/>
              </a:ext>
            </a:extLst>
          </p:cNvPr>
          <p:cNvPicPr>
            <a:picLocks noChangeAspect="1"/>
          </p:cNvPicPr>
          <p:nvPr/>
        </p:nvPicPr>
        <p:blipFill>
          <a:blip r:embed="rId5">
            <a:biLevel thresh="75000"/>
          </a:blip>
          <a:stretch>
            <a:fillRect/>
          </a:stretch>
        </p:blipFill>
        <p:spPr>
          <a:xfrm>
            <a:off x="8552412" y="6114169"/>
            <a:ext cx="2808944" cy="467690"/>
          </a:xfrm>
          <a:prstGeom prst="rect">
            <a:avLst/>
          </a:prstGeom>
        </p:spPr>
      </p:pic>
    </p:spTree>
    <p:extLst>
      <p:ext uri="{BB962C8B-B14F-4D97-AF65-F5344CB8AC3E}">
        <p14:creationId xmlns:p14="http://schemas.microsoft.com/office/powerpoint/2010/main" val="594624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997B4C5-8EE3-3643-B4BA-A56A66156943}"/>
              </a:ext>
            </a:extLst>
          </p:cNvPr>
          <p:cNvSpPr/>
          <p:nvPr/>
        </p:nvSpPr>
        <p:spPr>
          <a:xfrm>
            <a:off x="9092092" y="0"/>
            <a:ext cx="3099908" cy="6858000"/>
          </a:xfrm>
          <a:prstGeom prst="rect">
            <a:avLst/>
          </a:prstGeom>
          <a:solidFill>
            <a:srgbClr val="ED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DD85CF9-E63B-4746-8D06-17698579D60A}"/>
              </a:ext>
            </a:extLst>
          </p:cNvPr>
          <p:cNvPicPr>
            <a:picLocks noChangeAspect="1"/>
          </p:cNvPicPr>
          <p:nvPr/>
        </p:nvPicPr>
        <p:blipFill>
          <a:blip r:embed="rId3"/>
          <a:srcRect/>
          <a:stretch/>
        </p:blipFill>
        <p:spPr>
          <a:xfrm>
            <a:off x="10775918" y="6058045"/>
            <a:ext cx="1170877" cy="549661"/>
          </a:xfrm>
          <a:prstGeom prst="rect">
            <a:avLst/>
          </a:prstGeom>
        </p:spPr>
      </p:pic>
      <p:sp>
        <p:nvSpPr>
          <p:cNvPr id="9" name="Slide Number Placeholder 3">
            <a:extLst>
              <a:ext uri="{FF2B5EF4-FFF2-40B4-BE49-F238E27FC236}">
                <a16:creationId xmlns:a16="http://schemas.microsoft.com/office/drawing/2014/main" id="{3E2763C1-0B14-BA4C-A485-C328801C3332}"/>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8" name="TextBox 17">
            <a:extLst>
              <a:ext uri="{FF2B5EF4-FFF2-40B4-BE49-F238E27FC236}">
                <a16:creationId xmlns:a16="http://schemas.microsoft.com/office/drawing/2014/main" id="{8608BC3E-192D-7D49-8177-73CE694C445B}"/>
              </a:ext>
            </a:extLst>
          </p:cNvPr>
          <p:cNvSpPr txBox="1"/>
          <p:nvPr/>
        </p:nvSpPr>
        <p:spPr>
          <a:xfrm>
            <a:off x="1144330" y="938645"/>
            <a:ext cx="7162776" cy="1417952"/>
          </a:xfrm>
          <a:prstGeom prst="rect">
            <a:avLst/>
          </a:prstGeom>
          <a:noFill/>
        </p:spPr>
        <p:txBody>
          <a:bodyPr wrap="square" rtlCol="0">
            <a:spAutoFit/>
          </a:bodyPr>
          <a:lstStyle/>
          <a:p>
            <a:pPr marL="0" marR="0" lvl="0" indent="0" algn="ctr" defTabSz="914400" rtl="0" eaLnBrk="1" fontAlgn="auto" latinLnBrk="0" hangingPunct="1">
              <a:lnSpc>
                <a:spcPct val="110000"/>
              </a:lnSpc>
              <a:spcBef>
                <a:spcPts val="0"/>
              </a:spcBef>
              <a:spcAft>
                <a:spcPts val="1000"/>
              </a:spcAft>
              <a:buClrTx/>
              <a:buSzTx/>
              <a:buFontTx/>
              <a:buNone/>
              <a:tabLst/>
              <a:defRPr/>
            </a:pP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Nearly 8</a:t>
            </a:r>
            <a:r>
              <a:rPr kumimoji="0" lang="en-US" sz="2000" b="1"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 in 10 voters support the state expanding </a:t>
            </a:r>
            <a:r>
              <a:rPr kumimoji="0" lang="en-US" sz="2000" b="1" i="0" u="none" strike="noStrike" kern="1200" cap="none" spc="0" normalizeH="0" baseline="0" noProof="0" dirty="0" err="1">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KanCare</a:t>
            </a:r>
            <a:r>
              <a:rPr kumimoji="0" lang="en-US" sz="2000" b="1"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 (Medicaid) so more low-wage Kansans can get health coverage</a:t>
            </a: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Support is broad and spans political parties and geography.</a:t>
            </a:r>
            <a:endParaRPr kumimoji="0" lang="en-US" sz="2000" b="1"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 name="TextBox 13">
            <a:extLst>
              <a:ext uri="{FF2B5EF4-FFF2-40B4-BE49-F238E27FC236}">
                <a16:creationId xmlns:a16="http://schemas.microsoft.com/office/drawing/2014/main" id="{AA04BCAF-D7F8-FF43-88FF-929CE0C9608A}"/>
              </a:ext>
            </a:extLst>
          </p:cNvPr>
          <p:cNvSpPr txBox="1"/>
          <p:nvPr/>
        </p:nvSpPr>
        <p:spPr>
          <a:xfrm>
            <a:off x="743669" y="3005626"/>
            <a:ext cx="3498351" cy="3108543"/>
          </a:xfrm>
          <a:prstGeom prst="rect">
            <a:avLst/>
          </a:prstGeom>
          <a:noFill/>
        </p:spPr>
        <p:txBody>
          <a:bodyPr wrap="square">
            <a:spAutoFit/>
          </a:bodyPr>
          <a:lstStyle/>
          <a:p>
            <a:pPr lvl="0">
              <a:defRPr/>
            </a:pPr>
            <a:r>
              <a:rPr kumimoji="0" lang="en-US" sz="1400" b="0"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Survey respondents heard the following:</a:t>
            </a:r>
            <a:br>
              <a:rPr kumimoji="0" lang="en-US" sz="1400" b="0"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br>
            <a:br>
              <a:rPr kumimoji="0" lang="en-US" sz="1400" b="0" i="0"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br>
            <a:r>
              <a:rPr kumimoji="0" lang="en-US" sz="1400" b="0" i="1"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rPr>
              <a:t>“</a:t>
            </a:r>
            <a:r>
              <a:rPr lang="en-US" sz="1400" i="1"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400" i="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is a health insurance program mainly for low-income children, pregnant women, seniors, and people with disabilities. It covers doctor visits, hospitalizations, prescriptions, mental health care, and other basic services. In Kansas, there are strict limits on who can qualify. For example, an uninsured parent in a family of three has to earn less than $4.00 an hour to qualify. If you don’t have children, you cannot qualify at all, no matter how low your income is.” </a:t>
            </a:r>
            <a:endParaRPr kumimoji="0" lang="en-US" sz="1400" b="0" i="1" u="none"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3" name="Chart 12">
            <a:extLst>
              <a:ext uri="{FF2B5EF4-FFF2-40B4-BE49-F238E27FC236}">
                <a16:creationId xmlns:a16="http://schemas.microsoft.com/office/drawing/2014/main" id="{A274C7BE-62BE-9D46-8470-750E86FAC568}"/>
              </a:ext>
            </a:extLst>
          </p:cNvPr>
          <p:cNvGraphicFramePr/>
          <p:nvPr/>
        </p:nvGraphicFramePr>
        <p:xfrm>
          <a:off x="4725718" y="3320792"/>
          <a:ext cx="3882676" cy="3108543"/>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id="{C2EA7487-8917-9244-A965-0E83B7E0BFD4}"/>
              </a:ext>
            </a:extLst>
          </p:cNvPr>
          <p:cNvSpPr/>
          <p:nvPr/>
        </p:nvSpPr>
        <p:spPr>
          <a:xfrm>
            <a:off x="4771723" y="2733522"/>
            <a:ext cx="3844171" cy="600164"/>
          </a:xfrm>
          <a:prstGeom prst="rect">
            <a:avLst/>
          </a:prstGeom>
        </p:spPr>
        <p:txBody>
          <a:bodyPr wrap="square">
            <a:spAutoFit/>
          </a:bodyPr>
          <a:lstStyle/>
          <a:p>
            <a:pPr lvl="0" algn="ctr">
              <a:defRPr/>
            </a:pPr>
            <a:r>
              <a:rPr kumimoji="0" lang="en-US" sz="11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Q: </a:t>
            </a:r>
            <a:r>
              <a:rPr lang="en-US" sz="11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Do you support or oppose the state expanding </a:t>
            </a:r>
            <a:r>
              <a:rPr lang="en-US" sz="1100" dirty="0" err="1">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1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 so that more low-wage Kansans can get affordable health coverage? </a:t>
            </a:r>
            <a:endParaRPr kumimoji="0" lang="en-US" sz="11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9" name="TextBox 18">
            <a:extLst>
              <a:ext uri="{FF2B5EF4-FFF2-40B4-BE49-F238E27FC236}">
                <a16:creationId xmlns:a16="http://schemas.microsoft.com/office/drawing/2014/main" id="{E6A6E753-44E9-1041-B44A-8FF283B1CDE0}"/>
              </a:ext>
            </a:extLst>
          </p:cNvPr>
          <p:cNvSpPr txBox="1"/>
          <p:nvPr/>
        </p:nvSpPr>
        <p:spPr>
          <a:xfrm>
            <a:off x="4879881" y="3623690"/>
            <a:ext cx="305722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78</a:t>
            </a:r>
            <a:r>
              <a:rPr kumimoji="0" lang="en-US" sz="32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rPr>
              <a:t>%</a:t>
            </a:r>
            <a:endParaRPr kumimoji="0" lang="en-US" sz="10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a:p>
            <a:pPr lvl="0" algn="ctr">
              <a:defRPr/>
            </a:pPr>
            <a:r>
              <a:rPr lang="en-US" sz="1000"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Support</a:t>
            </a:r>
            <a:endParaRPr kumimoji="0" lang="en-US" sz="10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p:txBody>
      </p:sp>
      <p:graphicFrame>
        <p:nvGraphicFramePr>
          <p:cNvPr id="12" name="Table 11">
            <a:extLst>
              <a:ext uri="{FF2B5EF4-FFF2-40B4-BE49-F238E27FC236}">
                <a16:creationId xmlns:a16="http://schemas.microsoft.com/office/drawing/2014/main" id="{9B1BF446-4B62-C949-9624-537307800632}"/>
              </a:ext>
            </a:extLst>
          </p:cNvPr>
          <p:cNvGraphicFramePr>
            <a:graphicFrameLocks noGrp="1"/>
          </p:cNvGraphicFramePr>
          <p:nvPr/>
        </p:nvGraphicFramePr>
        <p:xfrm>
          <a:off x="9558313" y="1274931"/>
          <a:ext cx="2157489" cy="4333571"/>
        </p:xfrm>
        <a:graphic>
          <a:graphicData uri="http://schemas.openxmlformats.org/drawingml/2006/table">
            <a:tbl>
              <a:tblPr firstRow="1" firstCol="1" bandRow="1">
                <a:tableStyleId>{5C22544A-7EE6-4342-B048-85BDC9FD1C3A}</a:tableStyleId>
              </a:tblPr>
              <a:tblGrid>
                <a:gridCol w="1494491">
                  <a:extLst>
                    <a:ext uri="{9D8B030D-6E8A-4147-A177-3AD203B41FA5}">
                      <a16:colId xmlns:a16="http://schemas.microsoft.com/office/drawing/2014/main" val="3160073268"/>
                    </a:ext>
                  </a:extLst>
                </a:gridCol>
                <a:gridCol w="662998">
                  <a:extLst>
                    <a:ext uri="{9D8B030D-6E8A-4147-A177-3AD203B41FA5}">
                      <a16:colId xmlns:a16="http://schemas.microsoft.com/office/drawing/2014/main" val="4115023186"/>
                    </a:ext>
                  </a:extLst>
                </a:gridCol>
              </a:tblGrid>
              <a:tr h="176475">
                <a:tc>
                  <a:txBody>
                    <a:bodyPr/>
                    <a:lstStyle/>
                    <a:p>
                      <a:pPr marL="0" marR="0" algn="r">
                        <a:lnSpc>
                          <a:spcPct val="120000"/>
                        </a:lnSpc>
                        <a:spcBef>
                          <a:spcPts val="200"/>
                        </a:spcBef>
                        <a:spcAft>
                          <a:spcPts val="200"/>
                        </a:spcAft>
                      </a:pPr>
                      <a:r>
                        <a:rPr lang="en-US" sz="1000" b="1"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TOTAL SUPPORT </a:t>
                      </a: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78%</a:t>
                      </a:r>
                      <a:endParaRPr lang="en-US" sz="1000" b="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5942845"/>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08432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Democrats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347455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Independents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60109705"/>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Republicans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45479380"/>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5652828"/>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People of Color*</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82901189"/>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White</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06464330"/>
                  </a:ext>
                </a:extLst>
              </a:tr>
              <a:tr h="0">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94044742"/>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68%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185201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Women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64962253"/>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77063791"/>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18-34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98362465"/>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35-54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01967771"/>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55-64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35994999"/>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26895922"/>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793073330"/>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&lt;$40K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378371665"/>
                  </a:ext>
                </a:extLst>
              </a:tr>
              <a:tr h="176475">
                <a:tc>
                  <a:txBody>
                    <a:bodyPr/>
                    <a:lstStyle/>
                    <a:p>
                      <a:pPr marL="0" marR="0" lvl="0" indent="0" algn="r" defTabSz="914400" rtl="0" eaLnBrk="1" fontAlgn="auto" latinLnBrk="0" hangingPunct="1">
                        <a:lnSpc>
                          <a:spcPct val="120000"/>
                        </a:lnSpc>
                        <a:spcBef>
                          <a:spcPts val="200"/>
                        </a:spcBef>
                        <a:spcAft>
                          <a:spcPts val="200"/>
                        </a:spcAft>
                        <a:buClrTx/>
                        <a:buSzTx/>
                        <a:buFontTx/>
                        <a:buNone/>
                        <a:tabLst/>
                        <a:defRPr/>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$40K to $75K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5972144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89335821"/>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endPar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6823728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52433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Suburban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79%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425198022"/>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Small Town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76%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7164864"/>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Rural</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73%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35720974"/>
                  </a:ext>
                </a:extLst>
              </a:tr>
            </a:tbl>
          </a:graphicData>
        </a:graphic>
      </p:graphicFrame>
      <p:sp>
        <p:nvSpPr>
          <p:cNvPr id="20" name="Rectangle 19">
            <a:extLst>
              <a:ext uri="{FF2B5EF4-FFF2-40B4-BE49-F238E27FC236}">
                <a16:creationId xmlns:a16="http://schemas.microsoft.com/office/drawing/2014/main" id="{53675673-AB56-964A-A5B8-5DAD126AFE52}"/>
              </a:ext>
            </a:extLst>
          </p:cNvPr>
          <p:cNvSpPr/>
          <p:nvPr/>
        </p:nvSpPr>
        <p:spPr>
          <a:xfrm>
            <a:off x="9869725" y="5734242"/>
            <a:ext cx="1812385" cy="21544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*Caution small sample size N=69. </a:t>
            </a:r>
          </a:p>
        </p:txBody>
      </p:sp>
      <p:pic>
        <p:nvPicPr>
          <p:cNvPr id="15" name="Picture 14">
            <a:extLst>
              <a:ext uri="{FF2B5EF4-FFF2-40B4-BE49-F238E27FC236}">
                <a16:creationId xmlns:a16="http://schemas.microsoft.com/office/drawing/2014/main" id="{9DAA7C32-CE2B-854A-A57D-E31B945A579E}"/>
              </a:ext>
            </a:extLst>
          </p:cNvPr>
          <p:cNvPicPr>
            <a:picLocks noChangeAspect="1"/>
          </p:cNvPicPr>
          <p:nvPr/>
        </p:nvPicPr>
        <p:blipFill>
          <a:blip r:embed="rId5">
            <a:biLevel thresh="75000"/>
          </a:blip>
          <a:stretch>
            <a:fillRect/>
          </a:stretch>
        </p:blipFill>
        <p:spPr>
          <a:xfrm>
            <a:off x="8552412" y="6114169"/>
            <a:ext cx="2808944" cy="467690"/>
          </a:xfrm>
          <a:prstGeom prst="rect">
            <a:avLst/>
          </a:prstGeom>
        </p:spPr>
      </p:pic>
    </p:spTree>
    <p:extLst>
      <p:ext uri="{BB962C8B-B14F-4D97-AF65-F5344CB8AC3E}">
        <p14:creationId xmlns:p14="http://schemas.microsoft.com/office/powerpoint/2010/main" val="2636275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054527A-6F01-DA47-A73C-F9D102396D68}"/>
              </a:ext>
            </a:extLst>
          </p:cNvPr>
          <p:cNvSpPr/>
          <p:nvPr/>
        </p:nvSpPr>
        <p:spPr>
          <a:xfrm>
            <a:off x="9039497" y="0"/>
            <a:ext cx="3152503" cy="6858000"/>
          </a:xfrm>
          <a:prstGeom prst="rect">
            <a:avLst/>
          </a:prstGeom>
          <a:solidFill>
            <a:srgbClr val="ED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DD85CF9-E63B-4746-8D06-17698579D60A}"/>
              </a:ext>
            </a:extLst>
          </p:cNvPr>
          <p:cNvPicPr>
            <a:picLocks noChangeAspect="1"/>
          </p:cNvPicPr>
          <p:nvPr/>
        </p:nvPicPr>
        <p:blipFill>
          <a:blip r:embed="rId3"/>
          <a:srcRect/>
          <a:stretch/>
        </p:blipFill>
        <p:spPr>
          <a:xfrm>
            <a:off x="10775918" y="6058045"/>
            <a:ext cx="1170877" cy="549661"/>
          </a:xfrm>
          <a:prstGeom prst="rect">
            <a:avLst/>
          </a:prstGeom>
        </p:spPr>
      </p:pic>
      <p:sp>
        <p:nvSpPr>
          <p:cNvPr id="9" name="Slide Number Placeholder 3">
            <a:extLst>
              <a:ext uri="{FF2B5EF4-FFF2-40B4-BE49-F238E27FC236}">
                <a16:creationId xmlns:a16="http://schemas.microsoft.com/office/drawing/2014/main" id="{3E2763C1-0B14-BA4C-A485-C328801C3332}"/>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 name="Rectangle 10">
            <a:extLst>
              <a:ext uri="{FF2B5EF4-FFF2-40B4-BE49-F238E27FC236}">
                <a16:creationId xmlns:a16="http://schemas.microsoft.com/office/drawing/2014/main" id="{932E4211-4EC8-0E43-A8F3-B7C6520DB51E}"/>
              </a:ext>
            </a:extLst>
          </p:cNvPr>
          <p:cNvSpPr/>
          <p:nvPr/>
        </p:nvSpPr>
        <p:spPr>
          <a:xfrm>
            <a:off x="520173" y="3682287"/>
            <a:ext cx="2328955" cy="1277273"/>
          </a:xfrm>
          <a:prstGeom prst="rect">
            <a:avLst/>
          </a:prstGeom>
        </p:spPr>
        <p:txBody>
          <a:bodyPr wrap="square">
            <a:spAutoFit/>
          </a:bodyPr>
          <a:lstStyle/>
          <a:p>
            <a:pPr lvl="0" algn="r">
              <a:defRPr/>
            </a:pPr>
            <a:r>
              <a:rPr kumimoji="0" lang="en-US" sz="11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Q: </a:t>
            </a:r>
            <a:r>
              <a:rPr lang="en-US" sz="11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Please tell me if you agree or disagree with the following statement: “Any Kansas politician who stands in the way of expanding </a:t>
            </a:r>
            <a:r>
              <a:rPr lang="en-US" sz="1100" dirty="0" err="1">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1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 should have to explain publicly why they are against it.” </a:t>
            </a:r>
            <a:endParaRPr kumimoji="0" lang="en-US" sz="11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8" name="TextBox 17">
            <a:extLst>
              <a:ext uri="{FF2B5EF4-FFF2-40B4-BE49-F238E27FC236}">
                <a16:creationId xmlns:a16="http://schemas.microsoft.com/office/drawing/2014/main" id="{8608BC3E-192D-7D49-8177-73CE694C445B}"/>
              </a:ext>
            </a:extLst>
          </p:cNvPr>
          <p:cNvSpPr txBox="1"/>
          <p:nvPr/>
        </p:nvSpPr>
        <p:spPr>
          <a:xfrm>
            <a:off x="1098289" y="1155845"/>
            <a:ext cx="7237075" cy="1417952"/>
          </a:xfrm>
          <a:prstGeom prst="rect">
            <a:avLst/>
          </a:prstGeom>
          <a:noFill/>
        </p:spPr>
        <p:txBody>
          <a:bodyPr wrap="square" rtlCol="0">
            <a:spAutoFit/>
          </a:bodyPr>
          <a:lstStyle/>
          <a:p>
            <a:pPr marL="0" marR="0" lvl="0" indent="0" algn="ctr" defTabSz="914400" rtl="0" eaLnBrk="1" fontAlgn="auto" latinLnBrk="0" hangingPunct="1">
              <a:lnSpc>
                <a:spcPct val="110000"/>
              </a:lnSpc>
              <a:spcBef>
                <a:spcPts val="0"/>
              </a:spcBef>
              <a:spcAft>
                <a:spcPts val="1000"/>
              </a:spcAft>
              <a:buClrTx/>
              <a:buSzTx/>
              <a:buFontTx/>
              <a:buNone/>
              <a:tabLst/>
              <a:defRPr/>
            </a:pP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Kansas voters want accountability. Specifically, more than 8 in 10 voters agree that any Kansas politician who stands in the way of expanding </a:t>
            </a:r>
            <a:r>
              <a:rPr lang="en-US" sz="2000" b="1"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should have to publicly explain their reasons for refusing to expand.</a:t>
            </a:r>
            <a:endParaRPr kumimoji="0" lang="en-US" sz="2000" b="1" i="0"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0" name="Chart 9">
            <a:extLst>
              <a:ext uri="{FF2B5EF4-FFF2-40B4-BE49-F238E27FC236}">
                <a16:creationId xmlns:a16="http://schemas.microsoft.com/office/drawing/2014/main" id="{0B5F8D15-F821-E140-8CAD-36776AB5CDFE}"/>
              </a:ext>
            </a:extLst>
          </p:cNvPr>
          <p:cNvGraphicFramePr/>
          <p:nvPr>
            <p:extLst>
              <p:ext uri="{D42A27DB-BD31-4B8C-83A1-F6EECF244321}">
                <p14:modId xmlns:p14="http://schemas.microsoft.com/office/powerpoint/2010/main" val="4187496797"/>
              </p:ext>
            </p:extLst>
          </p:nvPr>
        </p:nvGraphicFramePr>
        <p:xfrm>
          <a:off x="2018162" y="2697510"/>
          <a:ext cx="5789204" cy="4080811"/>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a:extLst>
              <a:ext uri="{FF2B5EF4-FFF2-40B4-BE49-F238E27FC236}">
                <a16:creationId xmlns:a16="http://schemas.microsoft.com/office/drawing/2014/main" id="{C6CC646A-F4ED-DE4B-8F98-F77490270CF8}"/>
              </a:ext>
            </a:extLst>
          </p:cNvPr>
          <p:cNvSpPr txBox="1"/>
          <p:nvPr/>
        </p:nvSpPr>
        <p:spPr>
          <a:xfrm>
            <a:off x="6096000" y="4555226"/>
            <a:ext cx="1711366"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rPr>
              <a:t>84%</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Agree</a:t>
            </a:r>
            <a:endParaRPr kumimoji="0" lang="en-US" sz="2000" b="0"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p:txBody>
      </p:sp>
      <p:sp>
        <p:nvSpPr>
          <p:cNvPr id="20" name="Rectangle 19">
            <a:extLst>
              <a:ext uri="{FF2B5EF4-FFF2-40B4-BE49-F238E27FC236}">
                <a16:creationId xmlns:a16="http://schemas.microsoft.com/office/drawing/2014/main" id="{211ADF9B-9806-674D-9E4A-25FD90E02911}"/>
              </a:ext>
            </a:extLst>
          </p:cNvPr>
          <p:cNvSpPr/>
          <p:nvPr/>
        </p:nvSpPr>
        <p:spPr>
          <a:xfrm>
            <a:off x="9885931" y="5639498"/>
            <a:ext cx="1812385" cy="21544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*Caution small sample size N=69. </a:t>
            </a:r>
          </a:p>
        </p:txBody>
      </p:sp>
      <p:graphicFrame>
        <p:nvGraphicFramePr>
          <p:cNvPr id="13" name="Table 12">
            <a:extLst>
              <a:ext uri="{FF2B5EF4-FFF2-40B4-BE49-F238E27FC236}">
                <a16:creationId xmlns:a16="http://schemas.microsoft.com/office/drawing/2014/main" id="{48FD6DBA-0BBF-FD41-8D42-4C1B91390168}"/>
              </a:ext>
            </a:extLst>
          </p:cNvPr>
          <p:cNvGraphicFramePr>
            <a:graphicFrameLocks noGrp="1"/>
          </p:cNvGraphicFramePr>
          <p:nvPr/>
        </p:nvGraphicFramePr>
        <p:xfrm>
          <a:off x="9558313" y="1274931"/>
          <a:ext cx="2157489" cy="4333571"/>
        </p:xfrm>
        <a:graphic>
          <a:graphicData uri="http://schemas.openxmlformats.org/drawingml/2006/table">
            <a:tbl>
              <a:tblPr firstRow="1" firstCol="1" bandRow="1">
                <a:tableStyleId>{5C22544A-7EE6-4342-B048-85BDC9FD1C3A}</a:tableStyleId>
              </a:tblPr>
              <a:tblGrid>
                <a:gridCol w="1494491">
                  <a:extLst>
                    <a:ext uri="{9D8B030D-6E8A-4147-A177-3AD203B41FA5}">
                      <a16:colId xmlns:a16="http://schemas.microsoft.com/office/drawing/2014/main" val="3160073268"/>
                    </a:ext>
                  </a:extLst>
                </a:gridCol>
                <a:gridCol w="662998">
                  <a:extLst>
                    <a:ext uri="{9D8B030D-6E8A-4147-A177-3AD203B41FA5}">
                      <a16:colId xmlns:a16="http://schemas.microsoft.com/office/drawing/2014/main" val="4115023186"/>
                    </a:ext>
                  </a:extLst>
                </a:gridCol>
              </a:tblGrid>
              <a:tr h="176475">
                <a:tc>
                  <a:txBody>
                    <a:bodyPr/>
                    <a:lstStyle/>
                    <a:p>
                      <a:pPr marL="0" marR="0" algn="r">
                        <a:lnSpc>
                          <a:spcPct val="120000"/>
                        </a:lnSpc>
                        <a:spcBef>
                          <a:spcPts val="200"/>
                        </a:spcBef>
                        <a:spcAft>
                          <a:spcPts val="200"/>
                        </a:spcAft>
                      </a:pPr>
                      <a:r>
                        <a:rPr lang="en-US" sz="1000" b="1"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TOTAL AGREE </a:t>
                      </a: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84%</a:t>
                      </a:r>
                      <a:endParaRPr lang="en-US" sz="1000" b="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5942845"/>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08432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Democrats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347455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Independents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60109705"/>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Republicans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45479380"/>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5652828"/>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People of Color*</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82901189"/>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White</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06464330"/>
                  </a:ext>
                </a:extLst>
              </a:tr>
              <a:tr h="0">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94044742"/>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185201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Women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64962253"/>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77063791"/>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18-34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98362465"/>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35-54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01967771"/>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55-64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35994999"/>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26895922"/>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793073330"/>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&lt;$40K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378371665"/>
                  </a:ext>
                </a:extLst>
              </a:tr>
              <a:tr h="176475">
                <a:tc>
                  <a:txBody>
                    <a:bodyPr/>
                    <a:lstStyle/>
                    <a:p>
                      <a:pPr marL="0" marR="0" lvl="0" indent="0" algn="r" defTabSz="914400" rtl="0" eaLnBrk="1" fontAlgn="auto" latinLnBrk="0" hangingPunct="1">
                        <a:lnSpc>
                          <a:spcPct val="120000"/>
                        </a:lnSpc>
                        <a:spcBef>
                          <a:spcPts val="200"/>
                        </a:spcBef>
                        <a:spcAft>
                          <a:spcPts val="200"/>
                        </a:spcAft>
                        <a:buClrTx/>
                        <a:buSzTx/>
                        <a:buFontTx/>
                        <a:buNone/>
                        <a:tabLst/>
                        <a:defRPr/>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$40K to $75K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5972144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89335821"/>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endPar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6823728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93%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52433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Suburban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425198022"/>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Small Town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7164864"/>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Rural</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35720974"/>
                  </a:ext>
                </a:extLst>
              </a:tr>
            </a:tbl>
          </a:graphicData>
        </a:graphic>
      </p:graphicFrame>
      <p:pic>
        <p:nvPicPr>
          <p:cNvPr id="14" name="Picture 13">
            <a:extLst>
              <a:ext uri="{FF2B5EF4-FFF2-40B4-BE49-F238E27FC236}">
                <a16:creationId xmlns:a16="http://schemas.microsoft.com/office/drawing/2014/main" id="{130503E2-AD63-054D-B878-B2B04B512A1E}"/>
              </a:ext>
            </a:extLst>
          </p:cNvPr>
          <p:cNvPicPr>
            <a:picLocks noChangeAspect="1"/>
          </p:cNvPicPr>
          <p:nvPr/>
        </p:nvPicPr>
        <p:blipFill>
          <a:blip r:embed="rId5">
            <a:biLevel thresh="75000"/>
          </a:blip>
          <a:stretch>
            <a:fillRect/>
          </a:stretch>
        </p:blipFill>
        <p:spPr>
          <a:xfrm>
            <a:off x="8552412" y="6114169"/>
            <a:ext cx="2808944" cy="467690"/>
          </a:xfrm>
          <a:prstGeom prst="rect">
            <a:avLst/>
          </a:prstGeom>
        </p:spPr>
      </p:pic>
    </p:spTree>
    <p:extLst>
      <p:ext uri="{BB962C8B-B14F-4D97-AF65-F5344CB8AC3E}">
        <p14:creationId xmlns:p14="http://schemas.microsoft.com/office/powerpoint/2010/main" val="4142033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41A3098-AB30-AC42-B1A5-20CD8C1CEEE4}"/>
              </a:ext>
            </a:extLst>
          </p:cNvPr>
          <p:cNvSpPr/>
          <p:nvPr/>
        </p:nvSpPr>
        <p:spPr>
          <a:xfrm>
            <a:off x="9013371" y="0"/>
            <a:ext cx="3178629" cy="6858000"/>
          </a:xfrm>
          <a:prstGeom prst="rect">
            <a:avLst/>
          </a:prstGeom>
          <a:solidFill>
            <a:srgbClr val="ED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DD85CF9-E63B-4746-8D06-17698579D60A}"/>
              </a:ext>
            </a:extLst>
          </p:cNvPr>
          <p:cNvPicPr>
            <a:picLocks noChangeAspect="1"/>
          </p:cNvPicPr>
          <p:nvPr/>
        </p:nvPicPr>
        <p:blipFill>
          <a:blip r:embed="rId3"/>
          <a:srcRect/>
          <a:stretch/>
        </p:blipFill>
        <p:spPr>
          <a:xfrm>
            <a:off x="10775918" y="6058045"/>
            <a:ext cx="1170877" cy="549661"/>
          </a:xfrm>
          <a:prstGeom prst="rect">
            <a:avLst/>
          </a:prstGeom>
        </p:spPr>
      </p:pic>
      <p:sp>
        <p:nvSpPr>
          <p:cNvPr id="9" name="Slide Number Placeholder 3">
            <a:extLst>
              <a:ext uri="{FF2B5EF4-FFF2-40B4-BE49-F238E27FC236}">
                <a16:creationId xmlns:a16="http://schemas.microsoft.com/office/drawing/2014/main" id="{3E2763C1-0B14-BA4C-A485-C328801C3332}"/>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 name="Rectangle 10">
            <a:extLst>
              <a:ext uri="{FF2B5EF4-FFF2-40B4-BE49-F238E27FC236}">
                <a16:creationId xmlns:a16="http://schemas.microsoft.com/office/drawing/2014/main" id="{932E4211-4EC8-0E43-A8F3-B7C6520DB51E}"/>
              </a:ext>
            </a:extLst>
          </p:cNvPr>
          <p:cNvSpPr/>
          <p:nvPr/>
        </p:nvSpPr>
        <p:spPr>
          <a:xfrm>
            <a:off x="548588" y="3161862"/>
            <a:ext cx="2267098" cy="2192908"/>
          </a:xfrm>
          <a:prstGeom prst="rect">
            <a:avLst/>
          </a:prstGeom>
        </p:spPr>
        <p:txBody>
          <a:bodyPr wrap="square">
            <a:spAutoFit/>
          </a:bodyPr>
          <a:lstStyle/>
          <a:p>
            <a:pPr algn="r"/>
            <a:r>
              <a:rPr lang="en-US" sz="1050"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Q: Now, I am going to read some reasons why the state should expand </a:t>
            </a:r>
            <a:r>
              <a:rPr lang="en-US" sz="1050" dirty="0" err="1">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050"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 After each one, please tell me if you agree or disagree with this reason: “A quarter of Kansas working-age adults and a third of the state’s children live in households dealing with medical debt. Expanding </a:t>
            </a:r>
            <a:r>
              <a:rPr lang="en-US" sz="1050" dirty="0" err="1">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050"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rPr>
              <a:t> can financially protect families during these difficult times.”</a:t>
            </a:r>
          </a:p>
          <a:p>
            <a:pPr algn="r"/>
            <a:endParaRPr lang="en-US" sz="1050" dirty="0">
              <a:solidFill>
                <a:schemeClr val="bg1">
                  <a:lumMod val="50000"/>
                </a:schemeClr>
              </a:solidFill>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4" name="Chart 13">
            <a:extLst>
              <a:ext uri="{FF2B5EF4-FFF2-40B4-BE49-F238E27FC236}">
                <a16:creationId xmlns:a16="http://schemas.microsoft.com/office/drawing/2014/main" id="{31AA7537-CE6E-904C-8431-436509E432C4}"/>
              </a:ext>
            </a:extLst>
          </p:cNvPr>
          <p:cNvGraphicFramePr/>
          <p:nvPr>
            <p:extLst>
              <p:ext uri="{D42A27DB-BD31-4B8C-83A1-F6EECF244321}">
                <p14:modId xmlns:p14="http://schemas.microsoft.com/office/powerpoint/2010/main" val="549278631"/>
              </p:ext>
            </p:extLst>
          </p:nvPr>
        </p:nvGraphicFramePr>
        <p:xfrm>
          <a:off x="1967256" y="2394092"/>
          <a:ext cx="5893760" cy="4157413"/>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a:extLst>
              <a:ext uri="{FF2B5EF4-FFF2-40B4-BE49-F238E27FC236}">
                <a16:creationId xmlns:a16="http://schemas.microsoft.com/office/drawing/2014/main" id="{995D1AD0-8FBD-7F41-9841-EA23DE8EC64F}"/>
              </a:ext>
            </a:extLst>
          </p:cNvPr>
          <p:cNvSpPr txBox="1"/>
          <p:nvPr/>
        </p:nvSpPr>
        <p:spPr>
          <a:xfrm>
            <a:off x="1015832" y="1016677"/>
            <a:ext cx="7421361" cy="1079398"/>
          </a:xfrm>
          <a:prstGeom prst="rect">
            <a:avLst/>
          </a:prstGeom>
          <a:noFill/>
        </p:spPr>
        <p:txBody>
          <a:bodyPr wrap="square" rtlCol="0">
            <a:spAutoFit/>
          </a:bodyPr>
          <a:lstStyle/>
          <a:p>
            <a:pPr lvl="0" algn="ctr">
              <a:lnSpc>
                <a:spcPct val="110000"/>
              </a:lnSpc>
              <a:spcAft>
                <a:spcPts val="1000"/>
              </a:spcAft>
              <a:defRPr/>
            </a:pP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In addition, 8 in 10 voters agree that a reason to expand </a:t>
            </a:r>
            <a:r>
              <a:rPr lang="en-US" sz="2000" b="1"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is to protect Kansas families from medical debt (which 4 in 10 are actually dealing with right now).</a:t>
            </a:r>
            <a:endParaRPr kumimoji="0" lang="en-US" sz="2000" b="1" i="0" u="none" strike="noStrike" kern="1200" cap="none" spc="0" normalizeH="0" baseline="0" noProof="0" dirty="0">
              <a:ln>
                <a:noFill/>
              </a:ln>
              <a:solidFill>
                <a:srgbClr val="091F2C"/>
              </a:solidFill>
              <a:effectLst/>
              <a:highlight>
                <a:srgbClr val="FFFF00"/>
              </a:highligh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3" name="Table 12">
            <a:extLst>
              <a:ext uri="{FF2B5EF4-FFF2-40B4-BE49-F238E27FC236}">
                <a16:creationId xmlns:a16="http://schemas.microsoft.com/office/drawing/2014/main" id="{7B3141D5-DE10-FA4D-A3FD-537CC664D554}"/>
              </a:ext>
            </a:extLst>
          </p:cNvPr>
          <p:cNvGraphicFramePr>
            <a:graphicFrameLocks noGrp="1"/>
          </p:cNvGraphicFramePr>
          <p:nvPr>
            <p:extLst>
              <p:ext uri="{D42A27DB-BD31-4B8C-83A1-F6EECF244321}">
                <p14:modId xmlns:p14="http://schemas.microsoft.com/office/powerpoint/2010/main" val="519548636"/>
              </p:ext>
            </p:extLst>
          </p:nvPr>
        </p:nvGraphicFramePr>
        <p:xfrm>
          <a:off x="9497090" y="1034803"/>
          <a:ext cx="2224961" cy="4333571"/>
        </p:xfrm>
        <a:graphic>
          <a:graphicData uri="http://schemas.openxmlformats.org/drawingml/2006/table">
            <a:tbl>
              <a:tblPr firstRow="1" firstCol="1" bandRow="1">
                <a:tableStyleId>{5C22544A-7EE6-4342-B048-85BDC9FD1C3A}</a:tableStyleId>
              </a:tblPr>
              <a:tblGrid>
                <a:gridCol w="1561963">
                  <a:extLst>
                    <a:ext uri="{9D8B030D-6E8A-4147-A177-3AD203B41FA5}">
                      <a16:colId xmlns:a16="http://schemas.microsoft.com/office/drawing/2014/main" val="3160073268"/>
                    </a:ext>
                  </a:extLst>
                </a:gridCol>
                <a:gridCol w="662998">
                  <a:extLst>
                    <a:ext uri="{9D8B030D-6E8A-4147-A177-3AD203B41FA5}">
                      <a16:colId xmlns:a16="http://schemas.microsoft.com/office/drawing/2014/main" val="4115023186"/>
                    </a:ext>
                  </a:extLst>
                </a:gridCol>
              </a:tblGrid>
              <a:tr h="176475">
                <a:tc>
                  <a:txBody>
                    <a:bodyPr/>
                    <a:lstStyle/>
                    <a:p>
                      <a:pPr marL="0" marR="0" algn="r">
                        <a:lnSpc>
                          <a:spcPct val="120000"/>
                        </a:lnSpc>
                        <a:spcBef>
                          <a:spcPts val="200"/>
                        </a:spcBef>
                        <a:spcAft>
                          <a:spcPts val="200"/>
                        </a:spcAft>
                      </a:pPr>
                      <a:r>
                        <a:rPr lang="en-US" sz="1000" b="1"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TOTAL AGREE </a:t>
                      </a: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82%</a:t>
                      </a:r>
                      <a:endParaRPr lang="en-US" sz="1000" b="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5942845"/>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08432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Democrats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347455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Independents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60109705"/>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Republicans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45479380"/>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5652828"/>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People of Color*</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82901189"/>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White</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06464330"/>
                  </a:ext>
                </a:extLst>
              </a:tr>
              <a:tr h="0">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94044742"/>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185201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Women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64962253"/>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77063791"/>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18-34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98362465"/>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35-54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01967771"/>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55-64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35994999"/>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26895922"/>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793073330"/>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&lt;$40K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89%</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378371665"/>
                  </a:ext>
                </a:extLst>
              </a:tr>
              <a:tr h="176475">
                <a:tc>
                  <a:txBody>
                    <a:bodyPr/>
                    <a:lstStyle/>
                    <a:p>
                      <a:pPr marL="0" marR="0" lvl="0" indent="0" algn="r" defTabSz="914400" rtl="0" eaLnBrk="1" fontAlgn="auto" latinLnBrk="0" hangingPunct="1">
                        <a:lnSpc>
                          <a:spcPct val="120000"/>
                        </a:lnSpc>
                        <a:spcBef>
                          <a:spcPts val="200"/>
                        </a:spcBef>
                        <a:spcAft>
                          <a:spcPts val="200"/>
                        </a:spcAft>
                        <a:buClrTx/>
                        <a:buSzTx/>
                        <a:buFontTx/>
                        <a:buNone/>
                        <a:tabLst/>
                        <a:defRPr/>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$40K to $75K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5972144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89335821"/>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endPar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6823728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52433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Suburban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425198022"/>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Small Town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80%</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7164864"/>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Rural</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77%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35720974"/>
                  </a:ext>
                </a:extLst>
              </a:tr>
            </a:tbl>
          </a:graphicData>
        </a:graphic>
      </p:graphicFrame>
      <p:sp>
        <p:nvSpPr>
          <p:cNvPr id="18" name="TextBox 17">
            <a:extLst>
              <a:ext uri="{FF2B5EF4-FFF2-40B4-BE49-F238E27FC236}">
                <a16:creationId xmlns:a16="http://schemas.microsoft.com/office/drawing/2014/main" id="{486F5E80-314B-FF42-A48C-466CF94FEDB0}"/>
              </a:ext>
            </a:extLst>
          </p:cNvPr>
          <p:cNvSpPr txBox="1"/>
          <p:nvPr/>
        </p:nvSpPr>
        <p:spPr>
          <a:xfrm>
            <a:off x="6529315" y="4647264"/>
            <a:ext cx="1711366"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rPr>
              <a:t>82%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Agree</a:t>
            </a:r>
            <a:endParaRPr kumimoji="0" lang="en-US" sz="2000" b="0"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p:txBody>
      </p:sp>
      <p:sp>
        <p:nvSpPr>
          <p:cNvPr id="10" name="Rectangle 9">
            <a:extLst>
              <a:ext uri="{FF2B5EF4-FFF2-40B4-BE49-F238E27FC236}">
                <a16:creationId xmlns:a16="http://schemas.microsoft.com/office/drawing/2014/main" id="{0286D830-8EB2-3D43-90BB-605884BE9DE6}"/>
              </a:ext>
            </a:extLst>
          </p:cNvPr>
          <p:cNvSpPr/>
          <p:nvPr/>
        </p:nvSpPr>
        <p:spPr>
          <a:xfrm>
            <a:off x="9874208" y="5721559"/>
            <a:ext cx="1812385" cy="21544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*Caution small sample size N=69. </a:t>
            </a:r>
          </a:p>
        </p:txBody>
      </p:sp>
      <p:pic>
        <p:nvPicPr>
          <p:cNvPr id="16" name="Picture 15">
            <a:extLst>
              <a:ext uri="{FF2B5EF4-FFF2-40B4-BE49-F238E27FC236}">
                <a16:creationId xmlns:a16="http://schemas.microsoft.com/office/drawing/2014/main" id="{A43B9E22-8BBF-E047-A840-78E3344CB3BD}"/>
              </a:ext>
            </a:extLst>
          </p:cNvPr>
          <p:cNvPicPr>
            <a:picLocks noChangeAspect="1"/>
          </p:cNvPicPr>
          <p:nvPr/>
        </p:nvPicPr>
        <p:blipFill>
          <a:blip r:embed="rId5">
            <a:biLevel thresh="75000"/>
          </a:blip>
          <a:stretch>
            <a:fillRect/>
          </a:stretch>
        </p:blipFill>
        <p:spPr>
          <a:xfrm>
            <a:off x="8552412" y="6114169"/>
            <a:ext cx="2808944" cy="467690"/>
          </a:xfrm>
          <a:prstGeom prst="rect">
            <a:avLst/>
          </a:prstGeom>
        </p:spPr>
      </p:pic>
    </p:spTree>
    <p:extLst>
      <p:ext uri="{BB962C8B-B14F-4D97-AF65-F5344CB8AC3E}">
        <p14:creationId xmlns:p14="http://schemas.microsoft.com/office/powerpoint/2010/main" val="4074155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054527A-6F01-DA47-A73C-F9D102396D68}"/>
              </a:ext>
            </a:extLst>
          </p:cNvPr>
          <p:cNvSpPr/>
          <p:nvPr/>
        </p:nvSpPr>
        <p:spPr>
          <a:xfrm>
            <a:off x="8978537" y="0"/>
            <a:ext cx="3213463" cy="6858000"/>
          </a:xfrm>
          <a:prstGeom prst="rect">
            <a:avLst/>
          </a:prstGeom>
          <a:solidFill>
            <a:srgbClr val="ED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DD85CF9-E63B-4746-8D06-17698579D60A}"/>
              </a:ext>
            </a:extLst>
          </p:cNvPr>
          <p:cNvPicPr>
            <a:picLocks noChangeAspect="1"/>
          </p:cNvPicPr>
          <p:nvPr/>
        </p:nvPicPr>
        <p:blipFill>
          <a:blip r:embed="rId3"/>
          <a:srcRect/>
          <a:stretch/>
        </p:blipFill>
        <p:spPr>
          <a:xfrm>
            <a:off x="10775918" y="6058045"/>
            <a:ext cx="1170877" cy="549661"/>
          </a:xfrm>
          <a:prstGeom prst="rect">
            <a:avLst/>
          </a:prstGeom>
        </p:spPr>
      </p:pic>
      <p:sp>
        <p:nvSpPr>
          <p:cNvPr id="9" name="Slide Number Placeholder 3">
            <a:extLst>
              <a:ext uri="{FF2B5EF4-FFF2-40B4-BE49-F238E27FC236}">
                <a16:creationId xmlns:a16="http://schemas.microsoft.com/office/drawing/2014/main" id="{3E2763C1-0B14-BA4C-A485-C328801C3332}"/>
              </a:ext>
            </a:extLst>
          </p:cNvPr>
          <p:cNvSpPr txBox="1">
            <a:spLocks/>
          </p:cNvSpPr>
          <p:nvPr/>
        </p:nvSpPr>
        <p:spPr>
          <a:xfrm>
            <a:off x="457200" y="6332442"/>
            <a:ext cx="2743200" cy="138499"/>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60FD1CF9-7384-2745-94C4-D1C0B31FD294}" type="slidenum">
              <a:rPr kumimoji="0" lang="en-US" sz="900" b="1" i="0" u="none" strike="noStrike" kern="1200" cap="none" spc="0" normalizeH="0" baseline="0" noProof="0" smtClean="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900" b="1" i="0" u="none" strike="noStrike" kern="1200" cap="none" spc="0" normalizeH="0" baseline="0" noProof="0" dirty="0">
              <a:ln>
                <a:noFill/>
              </a:ln>
              <a:solidFill>
                <a:srgbClr val="E13E06"/>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9" name="Table 18">
            <a:extLst>
              <a:ext uri="{FF2B5EF4-FFF2-40B4-BE49-F238E27FC236}">
                <a16:creationId xmlns:a16="http://schemas.microsoft.com/office/drawing/2014/main" id="{FECDF652-D8A8-CC41-9B79-FFDD91ADED68}"/>
              </a:ext>
            </a:extLst>
          </p:cNvPr>
          <p:cNvGraphicFramePr>
            <a:graphicFrameLocks noGrp="1"/>
          </p:cNvGraphicFramePr>
          <p:nvPr>
            <p:extLst>
              <p:ext uri="{D42A27DB-BD31-4B8C-83A1-F6EECF244321}">
                <p14:modId xmlns:p14="http://schemas.microsoft.com/office/powerpoint/2010/main" val="1822242135"/>
              </p:ext>
            </p:extLst>
          </p:nvPr>
        </p:nvGraphicFramePr>
        <p:xfrm>
          <a:off x="9558313" y="1274931"/>
          <a:ext cx="2157489" cy="4333571"/>
        </p:xfrm>
        <a:graphic>
          <a:graphicData uri="http://schemas.openxmlformats.org/drawingml/2006/table">
            <a:tbl>
              <a:tblPr firstRow="1" firstCol="1" bandRow="1">
                <a:tableStyleId>{5C22544A-7EE6-4342-B048-85BDC9FD1C3A}</a:tableStyleId>
              </a:tblPr>
              <a:tblGrid>
                <a:gridCol w="1494491">
                  <a:extLst>
                    <a:ext uri="{9D8B030D-6E8A-4147-A177-3AD203B41FA5}">
                      <a16:colId xmlns:a16="http://schemas.microsoft.com/office/drawing/2014/main" val="3160073268"/>
                    </a:ext>
                  </a:extLst>
                </a:gridCol>
                <a:gridCol w="662998">
                  <a:extLst>
                    <a:ext uri="{9D8B030D-6E8A-4147-A177-3AD203B41FA5}">
                      <a16:colId xmlns:a16="http://schemas.microsoft.com/office/drawing/2014/main" val="4115023186"/>
                    </a:ext>
                  </a:extLst>
                </a:gridCol>
              </a:tblGrid>
              <a:tr h="176475">
                <a:tc>
                  <a:txBody>
                    <a:bodyPr/>
                    <a:lstStyle/>
                    <a:p>
                      <a:pPr marL="0" marR="0" algn="r">
                        <a:lnSpc>
                          <a:spcPct val="120000"/>
                        </a:lnSpc>
                        <a:spcBef>
                          <a:spcPts val="200"/>
                        </a:spcBef>
                        <a:spcAft>
                          <a:spcPts val="200"/>
                        </a:spcAft>
                      </a:pPr>
                      <a:r>
                        <a:rPr lang="en-US" sz="1000" b="1"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TOTAL AGREE </a:t>
                      </a: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84%</a:t>
                      </a:r>
                      <a:endParaRPr lang="en-US" sz="1000" b="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5942845"/>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08432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Democrats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1347455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Independents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60109705"/>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Republicans</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45479380"/>
                  </a:ext>
                </a:extLst>
              </a:tr>
              <a:tr h="176475">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5652828"/>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People of Color*</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87%</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82901189"/>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White</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83%</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06464330"/>
                  </a:ext>
                </a:extLst>
              </a:tr>
              <a:tr h="0">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94044742"/>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1852014"/>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Women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64962253"/>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77063791"/>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18-34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98362465"/>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35-54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01967771"/>
                  </a:ext>
                </a:extLst>
              </a:tr>
              <a:tr h="177356">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55-64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35994999"/>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65+</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86%</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526895922"/>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endPar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793073330"/>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&lt;$40K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91%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378371665"/>
                  </a:ext>
                </a:extLst>
              </a:tr>
              <a:tr h="176475">
                <a:tc>
                  <a:txBody>
                    <a:bodyPr/>
                    <a:lstStyle/>
                    <a:p>
                      <a:pPr marL="0" marR="0" lvl="0" indent="0" algn="r" defTabSz="914400" rtl="0" eaLnBrk="1" fontAlgn="auto" latinLnBrk="0" hangingPunct="1">
                        <a:lnSpc>
                          <a:spcPct val="120000"/>
                        </a:lnSpc>
                        <a:spcBef>
                          <a:spcPts val="200"/>
                        </a:spcBef>
                        <a:spcAft>
                          <a:spcPts val="200"/>
                        </a:spcAft>
                        <a:buClrTx/>
                        <a:buSzTx/>
                        <a:buFontTx/>
                        <a:buNone/>
                        <a:tabLst/>
                        <a:defRPr/>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$40K to $75K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84%</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59721443"/>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$75K+</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algn="ctr">
                        <a:lnSpc>
                          <a:spcPct val="120000"/>
                        </a:lnSpc>
                        <a:spcBef>
                          <a:spcPts val="200"/>
                        </a:spcBef>
                        <a:spcAft>
                          <a:spcPts val="200"/>
                        </a:spcAft>
                      </a:pPr>
                      <a:r>
                        <a:rPr lang="en-US" sz="1000" dirty="0">
                          <a:solidFill>
                            <a:sysClr val="windowText" lastClr="000000"/>
                          </a:solidFill>
                          <a:effectLst/>
                          <a:latin typeface="Helvetica Neue" panose="02000503000000020004" pitchFamily="2" charset="0"/>
                          <a:ea typeface="Helvetica Neue" panose="02000503000000020004" pitchFamily="2" charset="0"/>
                          <a:cs typeface="Helvetica Neue" panose="02000503000000020004" pitchFamily="2" charset="0"/>
                        </a:rPr>
                        <a:t>78%</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89335821"/>
                  </a:ext>
                </a:extLst>
              </a:tr>
              <a:tr h="164128">
                <a:tc>
                  <a:txBody>
                    <a:bodyPr/>
                    <a:lstStyle/>
                    <a:p>
                      <a:pPr marL="0" marR="0" algn="r">
                        <a:lnSpc>
                          <a:spcPct val="120000"/>
                        </a:lnSpc>
                        <a:spcBef>
                          <a:spcPts val="200"/>
                        </a:spcBef>
                        <a:spcAft>
                          <a:spcPts val="200"/>
                        </a:spcAft>
                      </a:pPr>
                      <a:endPar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endPar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6823728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91%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524336"/>
                  </a:ext>
                </a:extLst>
              </a:tr>
              <a:tr h="176475">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Suburban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425198022"/>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Small Town</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82%</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7164864"/>
                  </a:ext>
                </a:extLst>
              </a:tr>
              <a:tr h="164128">
                <a:tc>
                  <a:txBody>
                    <a:bodyPr/>
                    <a:lstStyle/>
                    <a:p>
                      <a:pPr marL="0" marR="0" algn="r">
                        <a:lnSpc>
                          <a:spcPct val="120000"/>
                        </a:lnSpc>
                        <a:spcBef>
                          <a:spcPts val="200"/>
                        </a:spcBef>
                        <a:spcAft>
                          <a:spcPts val="200"/>
                        </a:spcAft>
                      </a:pPr>
                      <a:r>
                        <a:rPr lang="en-US" sz="1000" b="0" dirty="0">
                          <a:solidFill>
                            <a:schemeClr val="tx1"/>
                          </a:solidFill>
                          <a:effectLst/>
                          <a:latin typeface="Helvetica Neue" panose="02000503000000020004" pitchFamily="2" charset="0"/>
                          <a:ea typeface="Helvetica Neue" panose="02000503000000020004" pitchFamily="2" charset="0"/>
                          <a:cs typeface="Helvetica Neue" panose="02000503000000020004" pitchFamily="2" charset="0"/>
                        </a:rPr>
                        <a:t>Rural</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20000"/>
                        </a:lnSpc>
                        <a:spcBef>
                          <a:spcPts val="200"/>
                        </a:spcBef>
                        <a:spcAft>
                          <a:spcPts val="200"/>
                        </a:spcAft>
                        <a:buClrTx/>
                        <a:buSzTx/>
                        <a:buFontTx/>
                        <a:buNone/>
                        <a:tabLst/>
                        <a:defRPr/>
                      </a:pPr>
                      <a:r>
                        <a:rPr kumimoji="0" lang="en-US" sz="1000" b="0" i="0" u="none" strike="noStrike" kern="1200" cap="none" spc="0" normalizeH="0" baseline="0" noProof="0" dirty="0">
                          <a:ln>
                            <a:noFill/>
                          </a:ln>
                          <a:solidFill>
                            <a:sysClr val="windowText" lastClr="000000"/>
                          </a:solidFill>
                          <a:effectLst/>
                          <a:uLnTx/>
                          <a:uFillTx/>
                          <a:latin typeface="Helvetica Neue" panose="02000503000000020004" pitchFamily="2" charset="0"/>
                          <a:ea typeface="Helvetica Neue" panose="02000503000000020004" pitchFamily="2" charset="0"/>
                          <a:cs typeface="Helvetica Neue" panose="02000503000000020004" pitchFamily="2" charset="0"/>
                        </a:rPr>
                        <a:t>81%</a:t>
                      </a:r>
                    </a:p>
                  </a:txBody>
                  <a:tcPr marL="42252" marR="4225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35720974"/>
                  </a:ext>
                </a:extLst>
              </a:tr>
            </a:tbl>
          </a:graphicData>
        </a:graphic>
      </p:graphicFrame>
      <p:sp>
        <p:nvSpPr>
          <p:cNvPr id="20" name="Rectangle 19">
            <a:extLst>
              <a:ext uri="{FF2B5EF4-FFF2-40B4-BE49-F238E27FC236}">
                <a16:creationId xmlns:a16="http://schemas.microsoft.com/office/drawing/2014/main" id="{211ADF9B-9806-674D-9E4A-25FD90E02911}"/>
              </a:ext>
            </a:extLst>
          </p:cNvPr>
          <p:cNvSpPr/>
          <p:nvPr/>
        </p:nvSpPr>
        <p:spPr>
          <a:xfrm>
            <a:off x="9885931" y="5639498"/>
            <a:ext cx="1812385" cy="21544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*Caution small sample size N=69. </a:t>
            </a:r>
          </a:p>
        </p:txBody>
      </p:sp>
      <p:sp>
        <p:nvSpPr>
          <p:cNvPr id="13" name="Rectangle 12">
            <a:extLst>
              <a:ext uri="{FF2B5EF4-FFF2-40B4-BE49-F238E27FC236}">
                <a16:creationId xmlns:a16="http://schemas.microsoft.com/office/drawing/2014/main" id="{4DF8B6B8-4B95-524B-A5C5-1FC7A571D52B}"/>
              </a:ext>
            </a:extLst>
          </p:cNvPr>
          <p:cNvSpPr/>
          <p:nvPr/>
        </p:nvSpPr>
        <p:spPr>
          <a:xfrm>
            <a:off x="457200" y="3488426"/>
            <a:ext cx="2038855" cy="1785104"/>
          </a:xfrm>
          <a:prstGeom prst="rect">
            <a:avLst/>
          </a:prstGeom>
        </p:spPr>
        <p:txBody>
          <a:bodyPr wrap="square">
            <a:spAutoFit/>
          </a:bodyPr>
          <a:lstStyle/>
          <a:p>
            <a:pPr lvl="0" algn="r">
              <a:defRPr/>
            </a:pPr>
            <a:r>
              <a:rPr kumimoji="0" lang="en-US" sz="11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rPr>
              <a:t>Q: </a:t>
            </a:r>
            <a:r>
              <a:rPr lang="en-US" sz="11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Please tell me if you agree or disagree with the following statement: “I want a long-term fix to </a:t>
            </a:r>
            <a:r>
              <a:rPr lang="en-US" sz="1100" dirty="0" err="1">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1100" dirty="0">
                <a:solidFill>
                  <a:prstClr val="white">
                    <a:lumMod val="50000"/>
                  </a:prstClr>
                </a:solidFill>
                <a:latin typeface="Helvetica Neue" panose="02000503000000020004" pitchFamily="2" charset="0"/>
                <a:ea typeface="Helvetica Neue" panose="02000503000000020004" pitchFamily="2" charset="0"/>
                <a:cs typeface="Helvetica Neue" panose="02000503000000020004" pitchFamily="2" charset="0"/>
              </a:rPr>
              <a:t> so that more low-wage families can count on the program if they are not offered health insurance through a job or cannot afford to buy it on their own.” </a:t>
            </a:r>
            <a:endParaRPr kumimoji="0" lang="en-US" sz="1100" b="0" i="0" u="none" strike="noStrike" kern="1200" cap="none" spc="0" normalizeH="0" baseline="0" noProof="0" dirty="0">
              <a:ln>
                <a:noFill/>
              </a:ln>
              <a:solidFill>
                <a:prstClr val="white">
                  <a:lumMod val="50000"/>
                </a:prstClr>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 name="TextBox 13">
            <a:extLst>
              <a:ext uri="{FF2B5EF4-FFF2-40B4-BE49-F238E27FC236}">
                <a16:creationId xmlns:a16="http://schemas.microsoft.com/office/drawing/2014/main" id="{86F2D73F-027C-4D40-862D-3C29E94E2494}"/>
              </a:ext>
            </a:extLst>
          </p:cNvPr>
          <p:cNvSpPr txBox="1"/>
          <p:nvPr/>
        </p:nvSpPr>
        <p:spPr>
          <a:xfrm>
            <a:off x="717219" y="1106786"/>
            <a:ext cx="7710865" cy="1417952"/>
          </a:xfrm>
          <a:prstGeom prst="rect">
            <a:avLst/>
          </a:prstGeom>
          <a:noFill/>
        </p:spPr>
        <p:txBody>
          <a:bodyPr wrap="square" rtlCol="0">
            <a:spAutoFit/>
          </a:bodyPr>
          <a:lstStyle/>
          <a:p>
            <a:pPr lvl="0" algn="ctr">
              <a:lnSpc>
                <a:spcPct val="110000"/>
              </a:lnSpc>
              <a:spcAft>
                <a:spcPts val="1000"/>
              </a:spcAft>
              <a:defRPr/>
            </a:pP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Most voters want the issue of </a:t>
            </a:r>
            <a:r>
              <a:rPr lang="en-US" sz="2000" b="1" dirty="0" err="1">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KanCare</a:t>
            </a:r>
            <a:r>
              <a:rPr lang="en-US" sz="2000" b="1" dirty="0">
                <a:solidFill>
                  <a:srgbClr val="091F2C"/>
                </a:solidFill>
                <a:latin typeface="Helvetica Neue" panose="02000503000000020004" pitchFamily="2" charset="0"/>
                <a:ea typeface="Helvetica Neue" panose="02000503000000020004" pitchFamily="2" charset="0"/>
                <a:cs typeface="Helvetica Neue" panose="02000503000000020004" pitchFamily="2" charset="0"/>
              </a:rPr>
              <a:t> expansion to be settled. They want a long-term solution so that low-wage families in the state can count on the program being there if they need it.</a:t>
            </a:r>
            <a:endParaRPr kumimoji="0" lang="en-US" sz="2000" b="1" i="0" strike="noStrike" kern="1200" cap="none" spc="0" normalizeH="0" baseline="0" noProof="0" dirty="0">
              <a:ln>
                <a:noFill/>
              </a:ln>
              <a:solidFill>
                <a:srgbClr val="091F2C"/>
              </a:solidFill>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aphicFrame>
        <p:nvGraphicFramePr>
          <p:cNvPr id="15" name="Chart 14">
            <a:extLst>
              <a:ext uri="{FF2B5EF4-FFF2-40B4-BE49-F238E27FC236}">
                <a16:creationId xmlns:a16="http://schemas.microsoft.com/office/drawing/2014/main" id="{18186866-38D3-194C-A0E3-5853266E36D5}"/>
              </a:ext>
            </a:extLst>
          </p:cNvPr>
          <p:cNvGraphicFramePr/>
          <p:nvPr>
            <p:extLst>
              <p:ext uri="{D42A27DB-BD31-4B8C-83A1-F6EECF244321}">
                <p14:modId xmlns:p14="http://schemas.microsoft.com/office/powerpoint/2010/main" val="2137344258"/>
              </p:ext>
            </p:extLst>
          </p:nvPr>
        </p:nvGraphicFramePr>
        <p:xfrm>
          <a:off x="1277397" y="2414204"/>
          <a:ext cx="6600235" cy="4635617"/>
        </p:xfrm>
        <a:graphic>
          <a:graphicData uri="http://schemas.openxmlformats.org/drawingml/2006/chart">
            <c:chart xmlns:c="http://schemas.openxmlformats.org/drawingml/2006/chart" xmlns:r="http://schemas.openxmlformats.org/officeDocument/2006/relationships" r:id="rId4"/>
          </a:graphicData>
        </a:graphic>
      </p:graphicFrame>
      <p:sp>
        <p:nvSpPr>
          <p:cNvPr id="16" name="TextBox 15">
            <a:extLst>
              <a:ext uri="{FF2B5EF4-FFF2-40B4-BE49-F238E27FC236}">
                <a16:creationId xmlns:a16="http://schemas.microsoft.com/office/drawing/2014/main" id="{208C46F1-4618-294B-AA6D-03F3C470B56E}"/>
              </a:ext>
            </a:extLst>
          </p:cNvPr>
          <p:cNvSpPr txBox="1"/>
          <p:nvPr/>
        </p:nvSpPr>
        <p:spPr>
          <a:xfrm>
            <a:off x="6240369" y="4576401"/>
            <a:ext cx="1711366"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rPr>
              <a:t>84%</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91F2C"/>
                </a:solidFill>
                <a:latin typeface="DIN Alternate" panose="020B0500000000000000" pitchFamily="34" charset="77"/>
                <a:ea typeface="Helvetica Neue" panose="02000503000000020004" pitchFamily="2" charset="0"/>
                <a:cs typeface="Helvetica Neue" panose="02000503000000020004" pitchFamily="2" charset="0"/>
              </a:rPr>
              <a:t>Agree</a:t>
            </a:r>
            <a:endParaRPr kumimoji="0" lang="en-US" sz="2000" b="0" i="0" u="none" strike="noStrike" kern="1200" cap="none" spc="0" normalizeH="0" baseline="0" noProof="0" dirty="0">
              <a:ln>
                <a:noFill/>
              </a:ln>
              <a:solidFill>
                <a:srgbClr val="091F2C"/>
              </a:solidFill>
              <a:effectLst/>
              <a:uLnTx/>
              <a:uFillTx/>
              <a:latin typeface="DIN Alternate" panose="020B0500000000000000" pitchFamily="34" charset="77"/>
              <a:ea typeface="Helvetica Neue" panose="02000503000000020004" pitchFamily="2" charset="0"/>
              <a:cs typeface="Helvetica Neue" panose="02000503000000020004" pitchFamily="2" charset="0"/>
            </a:endParaRPr>
          </a:p>
        </p:txBody>
      </p:sp>
      <p:pic>
        <p:nvPicPr>
          <p:cNvPr id="11" name="Picture 10">
            <a:extLst>
              <a:ext uri="{FF2B5EF4-FFF2-40B4-BE49-F238E27FC236}">
                <a16:creationId xmlns:a16="http://schemas.microsoft.com/office/drawing/2014/main" id="{CCC46062-5BA3-D847-87A0-FAE3ACCEA3E6}"/>
              </a:ext>
            </a:extLst>
          </p:cNvPr>
          <p:cNvPicPr>
            <a:picLocks noChangeAspect="1"/>
          </p:cNvPicPr>
          <p:nvPr/>
        </p:nvPicPr>
        <p:blipFill>
          <a:blip r:embed="rId5">
            <a:biLevel thresh="75000"/>
          </a:blip>
          <a:stretch>
            <a:fillRect/>
          </a:stretch>
        </p:blipFill>
        <p:spPr>
          <a:xfrm>
            <a:off x="8552412" y="6114169"/>
            <a:ext cx="2808944" cy="467690"/>
          </a:xfrm>
          <a:prstGeom prst="rect">
            <a:avLst/>
          </a:prstGeom>
        </p:spPr>
      </p:pic>
    </p:spTree>
    <p:extLst>
      <p:ext uri="{BB962C8B-B14F-4D97-AF65-F5344CB8AC3E}">
        <p14:creationId xmlns:p14="http://schemas.microsoft.com/office/powerpoint/2010/main" val="2569821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F01BE-7D82-DD43-9AB1-0AF9895D2E5C}"/>
              </a:ext>
            </a:extLst>
          </p:cNvPr>
          <p:cNvSpPr>
            <a:spLocks noGrp="1"/>
          </p:cNvSpPr>
          <p:nvPr>
            <p:ph type="title"/>
          </p:nvPr>
        </p:nvSpPr>
        <p:spPr/>
        <p:txBody>
          <a:bodyPr/>
          <a:lstStyle/>
          <a:p>
            <a:r>
              <a:rPr lang="en-US" dirty="0"/>
              <a:t>Message Recommendations</a:t>
            </a:r>
          </a:p>
        </p:txBody>
      </p:sp>
    </p:spTree>
    <p:extLst>
      <p:ext uri="{BB962C8B-B14F-4D97-AF65-F5344CB8AC3E}">
        <p14:creationId xmlns:p14="http://schemas.microsoft.com/office/powerpoint/2010/main" val="594988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37C1B-40F1-8442-89F5-B1D6772FD29E}"/>
              </a:ext>
            </a:extLst>
          </p:cNvPr>
          <p:cNvSpPr>
            <a:spLocks noGrp="1"/>
          </p:cNvSpPr>
          <p:nvPr>
            <p:ph type="title"/>
          </p:nvPr>
        </p:nvSpPr>
        <p:spPr/>
        <p:txBody>
          <a:bodyPr/>
          <a:lstStyle/>
          <a:p>
            <a:r>
              <a:rPr lang="en-US" dirty="0"/>
              <a:t>Message Frame</a:t>
            </a:r>
          </a:p>
        </p:txBody>
      </p:sp>
      <p:sp>
        <p:nvSpPr>
          <p:cNvPr id="3" name="Content Placeholder 2">
            <a:extLst>
              <a:ext uri="{FF2B5EF4-FFF2-40B4-BE49-F238E27FC236}">
                <a16:creationId xmlns:a16="http://schemas.microsoft.com/office/drawing/2014/main" id="{94B21704-95D7-7041-AE7F-886DAB409017}"/>
              </a:ext>
            </a:extLst>
          </p:cNvPr>
          <p:cNvSpPr>
            <a:spLocks noGrp="1"/>
          </p:cNvSpPr>
          <p:nvPr>
            <p:ph idx="1"/>
          </p:nvPr>
        </p:nvSpPr>
        <p:spPr/>
        <p:txBody>
          <a:bodyPr>
            <a:normAutofit fontScale="92500"/>
          </a:bodyPr>
          <a:lstStyle/>
          <a:p>
            <a:pPr marL="0" indent="0">
              <a:buNone/>
            </a:pPr>
            <a:r>
              <a:rPr lang="en-US" sz="2400" dirty="0"/>
              <a:t>	Costs are rising and Kansans are paying more to take care of themselves and provide for their families. Healthcare is no exception.  It’s time to help Kansans get more for their money when it comes to healthcare and bring good paying jobs to our state. </a:t>
            </a:r>
          </a:p>
          <a:p>
            <a:pPr marL="0" indent="0">
              <a:buNone/>
            </a:pPr>
            <a:r>
              <a:rPr lang="en-US" sz="2400" dirty="0"/>
              <a:t>	Expanding </a:t>
            </a:r>
            <a:r>
              <a:rPr lang="en-US" sz="2400" dirty="0" err="1"/>
              <a:t>KanCare</a:t>
            </a:r>
            <a:r>
              <a:rPr lang="en-US" sz="2400" dirty="0"/>
              <a:t> will reduce health care costs for everyone by providing health insurance to 150,0000 residents in rural areas, small towns, and cities across the state.  Expanding </a:t>
            </a:r>
            <a:r>
              <a:rPr lang="en-US" sz="2400" dirty="0" err="1"/>
              <a:t>KanCare</a:t>
            </a:r>
            <a:r>
              <a:rPr lang="en-US" sz="2400" dirty="0"/>
              <a:t> will provide coverage to hardworking Kansans and result in much needed investments in our communities to strengthen our hospitals, clinics, and provider networks.  It will also protect and bring in thousands of jobs, keeping us competitive for local businesses and a good place to live, work and raise a family.</a:t>
            </a:r>
          </a:p>
          <a:p>
            <a:pPr marL="0" indent="0">
              <a:buNone/>
            </a:pPr>
            <a:r>
              <a:rPr lang="en-US" sz="2400" dirty="0"/>
              <a:t>	Now is the time to invest in our state and ensure that Kansans have access to the care they need when they need it.  Now is the time to expand </a:t>
            </a:r>
            <a:r>
              <a:rPr lang="en-US" sz="2400" dirty="0" err="1"/>
              <a:t>KanCare</a:t>
            </a:r>
            <a:r>
              <a:rPr lang="en-US" sz="2400" dirty="0"/>
              <a:t> or all of us will keep paying the price.</a:t>
            </a:r>
          </a:p>
        </p:txBody>
      </p:sp>
      <p:sp>
        <p:nvSpPr>
          <p:cNvPr id="4" name="Slide Number Placeholder 3">
            <a:extLst>
              <a:ext uri="{FF2B5EF4-FFF2-40B4-BE49-F238E27FC236}">
                <a16:creationId xmlns:a16="http://schemas.microsoft.com/office/drawing/2014/main" id="{9F8FB2A2-35AC-3040-A1D0-CC4224F0C1ED}"/>
              </a:ext>
            </a:extLst>
          </p:cNvPr>
          <p:cNvSpPr>
            <a:spLocks noGrp="1"/>
          </p:cNvSpPr>
          <p:nvPr>
            <p:ph type="sldNum" sz="quarter" idx="12"/>
          </p:nvPr>
        </p:nvSpPr>
        <p:spPr/>
        <p:txBody>
          <a:bodyPr/>
          <a:lstStyle/>
          <a:p>
            <a:fld id="{1823342E-297C-5D4D-AC65-DD80C611455A}" type="slidenum">
              <a:rPr lang="en-US" smtClean="0"/>
              <a:pPr/>
              <a:t>20</a:t>
            </a:fld>
            <a:endParaRPr lang="en-US" dirty="0"/>
          </a:p>
        </p:txBody>
      </p:sp>
    </p:spTree>
    <p:extLst>
      <p:ext uri="{BB962C8B-B14F-4D97-AF65-F5344CB8AC3E}">
        <p14:creationId xmlns:p14="http://schemas.microsoft.com/office/powerpoint/2010/main" val="3976819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960BD-9E26-5C4B-B40C-5CFCB984486B}"/>
              </a:ext>
            </a:extLst>
          </p:cNvPr>
          <p:cNvSpPr>
            <a:spLocks noGrp="1"/>
          </p:cNvSpPr>
          <p:nvPr>
            <p:ph type="title"/>
          </p:nvPr>
        </p:nvSpPr>
        <p:spPr/>
        <p:txBody>
          <a:bodyPr/>
          <a:lstStyle/>
          <a:p>
            <a:r>
              <a:rPr lang="en-US" dirty="0"/>
              <a:t>Key Messages</a:t>
            </a:r>
          </a:p>
        </p:txBody>
      </p:sp>
      <p:sp>
        <p:nvSpPr>
          <p:cNvPr id="3" name="Content Placeholder 2">
            <a:extLst>
              <a:ext uri="{FF2B5EF4-FFF2-40B4-BE49-F238E27FC236}">
                <a16:creationId xmlns:a16="http://schemas.microsoft.com/office/drawing/2014/main" id="{B1499632-B6C4-C14F-8049-FA20B494661A}"/>
              </a:ext>
            </a:extLst>
          </p:cNvPr>
          <p:cNvSpPr>
            <a:spLocks noGrp="1"/>
          </p:cNvSpPr>
          <p:nvPr>
            <p:ph idx="1"/>
          </p:nvPr>
        </p:nvSpPr>
        <p:spPr>
          <a:xfrm>
            <a:off x="838200" y="1690688"/>
            <a:ext cx="10515600" cy="4351338"/>
          </a:xfrm>
        </p:spPr>
        <p:txBody>
          <a:bodyPr>
            <a:noAutofit/>
          </a:bodyPr>
          <a:lstStyle/>
          <a:p>
            <a:pPr lvl="0">
              <a:lnSpc>
                <a:spcPct val="100000"/>
              </a:lnSpc>
            </a:pPr>
            <a:r>
              <a:rPr lang="en-US" sz="2000" b="1" dirty="0">
                <a:solidFill>
                  <a:srgbClr val="F8981D"/>
                </a:solidFill>
              </a:rPr>
              <a:t>Reduce health care costs for everyone. </a:t>
            </a:r>
            <a:r>
              <a:rPr lang="en-US" sz="2000" dirty="0"/>
              <a:t>Every Kansan is paying the price for not expanding </a:t>
            </a:r>
            <a:r>
              <a:rPr lang="en-US" sz="2000" dirty="0" err="1"/>
              <a:t>KanCare</a:t>
            </a:r>
            <a:r>
              <a:rPr lang="en-US" sz="2000" dirty="0"/>
              <a:t>. When low-wage Kansans can’t get health coverage that means more in ER bills, increased uncompensated care for hospitals, and untreated mental and physical health needs. This means individuals, families, and businesses all end up paying more for health care. Expanding </a:t>
            </a:r>
            <a:r>
              <a:rPr lang="en-US" sz="2000" dirty="0" err="1"/>
              <a:t>KanCare</a:t>
            </a:r>
            <a:r>
              <a:rPr lang="en-US" sz="2000" dirty="0"/>
              <a:t> will reduce costs for all Kansans.</a:t>
            </a:r>
          </a:p>
          <a:p>
            <a:pPr lvl="0">
              <a:lnSpc>
                <a:spcPct val="100000"/>
              </a:lnSpc>
            </a:pPr>
            <a:r>
              <a:rPr lang="en-US" sz="2000" b="1" dirty="0">
                <a:solidFill>
                  <a:srgbClr val="F8981D"/>
                </a:solidFill>
              </a:rPr>
              <a:t>Protect Kansans from medical debt. </a:t>
            </a:r>
            <a:r>
              <a:rPr lang="en-US" sz="2000" dirty="0"/>
              <a:t>People all over the state feel the effects of rising costs for housing, food, and other needs, including health care. Almost half of Kansans have medical debt or know someone who does. By expanding </a:t>
            </a:r>
            <a:r>
              <a:rPr lang="en-US" sz="2000" dirty="0" err="1"/>
              <a:t>KanCare</a:t>
            </a:r>
            <a:r>
              <a:rPr lang="en-US" sz="2000" dirty="0"/>
              <a:t>, tens of thousands of people will be able to afford insurance coverage. That protects them from medical debt, so they can use those savings to pay for other essentials.</a:t>
            </a:r>
          </a:p>
          <a:p>
            <a:pPr lvl="0">
              <a:lnSpc>
                <a:spcPct val="100000"/>
              </a:lnSpc>
            </a:pPr>
            <a:r>
              <a:rPr lang="en-US" sz="2000" b="1" dirty="0">
                <a:solidFill>
                  <a:srgbClr val="F8981D"/>
                </a:solidFill>
              </a:rPr>
              <a:t>Fix-eligibility limits, which are currently too low.</a:t>
            </a:r>
            <a:r>
              <a:rPr lang="en-US" sz="2000" dirty="0">
                <a:solidFill>
                  <a:srgbClr val="F8981D"/>
                </a:solidFill>
              </a:rPr>
              <a:t> </a:t>
            </a:r>
            <a:r>
              <a:rPr lang="en-US" sz="2000" dirty="0"/>
              <a:t>The income limit to qualify for </a:t>
            </a:r>
            <a:r>
              <a:rPr lang="en-US" sz="2000" dirty="0" err="1"/>
              <a:t>KanCare</a:t>
            </a:r>
            <a:r>
              <a:rPr lang="en-US" sz="2000" dirty="0"/>
              <a:t> is less than $8,345 a year for a family of three, which is less than $4 per hour. Expanding </a:t>
            </a:r>
            <a:r>
              <a:rPr lang="en-US" sz="2000" dirty="0" err="1"/>
              <a:t>KanCare</a:t>
            </a:r>
            <a:r>
              <a:rPr lang="en-US" sz="2000" dirty="0"/>
              <a:t> would raise the income eligibility limits so that more hardworking Kansans who contribute to the economy can get the health care they need for themselves and their families.</a:t>
            </a:r>
          </a:p>
        </p:txBody>
      </p:sp>
      <p:sp>
        <p:nvSpPr>
          <p:cNvPr id="4" name="Slide Number Placeholder 3">
            <a:extLst>
              <a:ext uri="{FF2B5EF4-FFF2-40B4-BE49-F238E27FC236}">
                <a16:creationId xmlns:a16="http://schemas.microsoft.com/office/drawing/2014/main" id="{3E399892-EA3F-C341-A5B2-C82BF5AB0A56}"/>
              </a:ext>
            </a:extLst>
          </p:cNvPr>
          <p:cNvSpPr>
            <a:spLocks noGrp="1"/>
          </p:cNvSpPr>
          <p:nvPr>
            <p:ph type="sldNum" sz="quarter" idx="12"/>
          </p:nvPr>
        </p:nvSpPr>
        <p:spPr/>
        <p:txBody>
          <a:bodyPr/>
          <a:lstStyle/>
          <a:p>
            <a:fld id="{1823342E-297C-5D4D-AC65-DD80C611455A}" type="slidenum">
              <a:rPr lang="en-US" smtClean="0"/>
              <a:pPr/>
              <a:t>21</a:t>
            </a:fld>
            <a:endParaRPr lang="en-US" dirty="0"/>
          </a:p>
        </p:txBody>
      </p:sp>
    </p:spTree>
    <p:extLst>
      <p:ext uri="{BB962C8B-B14F-4D97-AF65-F5344CB8AC3E}">
        <p14:creationId xmlns:p14="http://schemas.microsoft.com/office/powerpoint/2010/main" val="1889913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10E12-E938-944B-9B0A-ADF9B7E12DF5}"/>
              </a:ext>
            </a:extLst>
          </p:cNvPr>
          <p:cNvSpPr>
            <a:spLocks noGrp="1"/>
          </p:cNvSpPr>
          <p:nvPr>
            <p:ph type="title"/>
          </p:nvPr>
        </p:nvSpPr>
        <p:spPr/>
        <p:txBody>
          <a:bodyPr/>
          <a:lstStyle/>
          <a:p>
            <a:r>
              <a:rPr lang="en-US" dirty="0"/>
              <a:t>Key Messages</a:t>
            </a:r>
          </a:p>
        </p:txBody>
      </p:sp>
      <p:sp>
        <p:nvSpPr>
          <p:cNvPr id="3" name="Content Placeholder 2">
            <a:extLst>
              <a:ext uri="{FF2B5EF4-FFF2-40B4-BE49-F238E27FC236}">
                <a16:creationId xmlns:a16="http://schemas.microsoft.com/office/drawing/2014/main" id="{F1EBB942-68CA-5245-A96D-789DFC2602BC}"/>
              </a:ext>
            </a:extLst>
          </p:cNvPr>
          <p:cNvSpPr>
            <a:spLocks noGrp="1"/>
          </p:cNvSpPr>
          <p:nvPr>
            <p:ph idx="1"/>
          </p:nvPr>
        </p:nvSpPr>
        <p:spPr/>
        <p:txBody>
          <a:bodyPr>
            <a:noAutofit/>
          </a:bodyPr>
          <a:lstStyle/>
          <a:p>
            <a:pPr lvl="0">
              <a:lnSpc>
                <a:spcPct val="100000"/>
              </a:lnSpc>
            </a:pPr>
            <a:r>
              <a:rPr lang="en-US" sz="2200" b="1" dirty="0">
                <a:solidFill>
                  <a:srgbClr val="F8981D"/>
                </a:solidFill>
              </a:rPr>
              <a:t>Preserve and strengthen rural healthcare.</a:t>
            </a:r>
            <a:r>
              <a:rPr lang="en-US" sz="2200" dirty="0">
                <a:solidFill>
                  <a:srgbClr val="F8981D"/>
                </a:solidFill>
              </a:rPr>
              <a:t> </a:t>
            </a:r>
            <a:r>
              <a:rPr lang="en-US" sz="2200" dirty="0"/>
              <a:t>Kansans in our rural communities already have a hard time accessing health care when and where they need it, and rural health care providers face high levels of uncompensated care. In fact, 70 rural hospitals are currently at  risk of closing across our state, more than other state our size. Expanding </a:t>
            </a:r>
            <a:r>
              <a:rPr lang="en-US" sz="2200" dirty="0" err="1"/>
              <a:t>KanCare</a:t>
            </a:r>
            <a:r>
              <a:rPr lang="en-US" sz="2200" dirty="0"/>
              <a:t> would strengthen and sustain the rural health care system and help ensure rural Kansans get the health care they need while giving a boost to their economies.</a:t>
            </a:r>
          </a:p>
          <a:p>
            <a:pPr lvl="0">
              <a:lnSpc>
                <a:spcPct val="100000"/>
              </a:lnSpc>
            </a:pPr>
            <a:r>
              <a:rPr lang="en-US" sz="2200" b="1" dirty="0">
                <a:solidFill>
                  <a:srgbClr val="F8981D"/>
                </a:solidFill>
              </a:rPr>
              <a:t>Make Kansas more economically competitive. </a:t>
            </a:r>
            <a:r>
              <a:rPr lang="en-US" sz="2200" dirty="0"/>
              <a:t>Expanding </a:t>
            </a:r>
            <a:r>
              <a:rPr lang="en-US" sz="2200" dirty="0" err="1"/>
              <a:t>KanCare</a:t>
            </a:r>
            <a:r>
              <a:rPr lang="en-US" sz="2200" dirty="0"/>
              <a:t> would increase the state’s economic output by $17 billion and increase Kansas personal income by $6.3 billion over the next three years. Expanding </a:t>
            </a:r>
            <a:r>
              <a:rPr lang="en-US" sz="2200" dirty="0" err="1"/>
              <a:t>KanCare</a:t>
            </a:r>
            <a:r>
              <a:rPr lang="en-US" sz="2200" dirty="0"/>
              <a:t> will not only improve the health of Kansans, but it will also help our state to compete with our neighbors who have expanded eligibility for their Medicaid programs.</a:t>
            </a:r>
          </a:p>
        </p:txBody>
      </p:sp>
      <p:sp>
        <p:nvSpPr>
          <p:cNvPr id="4" name="Slide Number Placeholder 3">
            <a:extLst>
              <a:ext uri="{FF2B5EF4-FFF2-40B4-BE49-F238E27FC236}">
                <a16:creationId xmlns:a16="http://schemas.microsoft.com/office/drawing/2014/main" id="{C8B2D12C-275F-B44E-A4C9-248DA8E264E3}"/>
              </a:ext>
            </a:extLst>
          </p:cNvPr>
          <p:cNvSpPr>
            <a:spLocks noGrp="1"/>
          </p:cNvSpPr>
          <p:nvPr>
            <p:ph type="sldNum" sz="quarter" idx="12"/>
          </p:nvPr>
        </p:nvSpPr>
        <p:spPr/>
        <p:txBody>
          <a:bodyPr/>
          <a:lstStyle/>
          <a:p>
            <a:fld id="{1823342E-297C-5D4D-AC65-DD80C611455A}" type="slidenum">
              <a:rPr lang="en-US" smtClean="0"/>
              <a:pPr/>
              <a:t>22</a:t>
            </a:fld>
            <a:endParaRPr lang="en-US" dirty="0"/>
          </a:p>
        </p:txBody>
      </p:sp>
    </p:spTree>
    <p:extLst>
      <p:ext uri="{BB962C8B-B14F-4D97-AF65-F5344CB8AC3E}">
        <p14:creationId xmlns:p14="http://schemas.microsoft.com/office/powerpoint/2010/main" val="2380802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hart, funnel chart&#10;&#10;Description automatically generated">
            <a:extLst>
              <a:ext uri="{FF2B5EF4-FFF2-40B4-BE49-F238E27FC236}">
                <a16:creationId xmlns:a16="http://schemas.microsoft.com/office/drawing/2014/main" id="{5B45ABAA-291B-4F40-9FCC-6C2DCC0C5A2C}"/>
              </a:ext>
            </a:extLst>
          </p:cNvPr>
          <p:cNvPicPr>
            <a:picLocks noChangeAspect="1"/>
          </p:cNvPicPr>
          <p:nvPr/>
        </p:nvPicPr>
        <p:blipFill>
          <a:blip r:embed="rId2"/>
          <a:stretch>
            <a:fillRect/>
          </a:stretch>
        </p:blipFill>
        <p:spPr>
          <a:xfrm>
            <a:off x="8673544" y="2686420"/>
            <a:ext cx="3518456" cy="2513183"/>
          </a:xfrm>
          <a:prstGeom prst="rect">
            <a:avLst/>
          </a:prstGeom>
        </p:spPr>
      </p:pic>
      <p:sp>
        <p:nvSpPr>
          <p:cNvPr id="2" name="Title 1">
            <a:extLst>
              <a:ext uri="{FF2B5EF4-FFF2-40B4-BE49-F238E27FC236}">
                <a16:creationId xmlns:a16="http://schemas.microsoft.com/office/drawing/2014/main" id="{565960BD-9E26-5C4B-B40C-5CFCB984486B}"/>
              </a:ext>
            </a:extLst>
          </p:cNvPr>
          <p:cNvSpPr>
            <a:spLocks noGrp="1"/>
          </p:cNvSpPr>
          <p:nvPr>
            <p:ph type="title"/>
          </p:nvPr>
        </p:nvSpPr>
        <p:spPr/>
        <p:txBody>
          <a:bodyPr/>
          <a:lstStyle/>
          <a:p>
            <a:r>
              <a:rPr lang="en-US" dirty="0"/>
              <a:t>Messaging to Drive Accountability &amp; Urgency</a:t>
            </a:r>
          </a:p>
        </p:txBody>
      </p:sp>
      <p:sp>
        <p:nvSpPr>
          <p:cNvPr id="3" name="Content Placeholder 2">
            <a:extLst>
              <a:ext uri="{FF2B5EF4-FFF2-40B4-BE49-F238E27FC236}">
                <a16:creationId xmlns:a16="http://schemas.microsoft.com/office/drawing/2014/main" id="{B1499632-B6C4-C14F-8049-FA20B494661A}"/>
              </a:ext>
            </a:extLst>
          </p:cNvPr>
          <p:cNvSpPr>
            <a:spLocks noGrp="1"/>
          </p:cNvSpPr>
          <p:nvPr>
            <p:ph idx="1"/>
          </p:nvPr>
        </p:nvSpPr>
        <p:spPr>
          <a:xfrm>
            <a:off x="838200" y="1825625"/>
            <a:ext cx="8245510" cy="4351338"/>
          </a:xfrm>
        </p:spPr>
        <p:txBody>
          <a:bodyPr>
            <a:noAutofit/>
          </a:bodyPr>
          <a:lstStyle/>
          <a:p>
            <a:pPr>
              <a:buClr>
                <a:srgbClr val="F8981D"/>
              </a:buClr>
            </a:pPr>
            <a:r>
              <a:rPr lang="en-US" sz="2000" dirty="0"/>
              <a:t>Many in Kansas do not realize that their state is one of the few remaining states to not expand and that all the states bordering Kansas have expanded. This leads them to question why Kansas has remained a holdout. </a:t>
            </a:r>
            <a:endParaRPr lang="en-US" sz="2000" b="1" dirty="0">
              <a:solidFill>
                <a:srgbClr val="F8981D"/>
              </a:solidFill>
            </a:endParaRPr>
          </a:p>
          <a:p>
            <a:r>
              <a:rPr lang="en-US" sz="2000" b="1" dirty="0">
                <a:solidFill>
                  <a:srgbClr val="F8981D"/>
                </a:solidFill>
              </a:rPr>
              <a:t>Research Insight:</a:t>
            </a:r>
          </a:p>
          <a:p>
            <a:pPr lvl="1"/>
            <a:r>
              <a:rPr lang="en-US" sz="2000" dirty="0"/>
              <a:t>Kansas voters want accountability from their elected officials. If their elected officials don’t vote to expand </a:t>
            </a:r>
            <a:r>
              <a:rPr lang="en-US" sz="2000" dirty="0" err="1"/>
              <a:t>KanCare</a:t>
            </a:r>
            <a:r>
              <a:rPr lang="en-US" sz="2000" dirty="0"/>
              <a:t>, more than 8 out of 10 Kansas voters feel these officials should have to publicly explain their refusal. </a:t>
            </a:r>
          </a:p>
          <a:p>
            <a:pPr lvl="1"/>
            <a:r>
              <a:rPr lang="en-US" sz="2000" dirty="0"/>
              <a:t>Voters were clear that they want a long-term solution for </a:t>
            </a:r>
            <a:r>
              <a:rPr lang="en-US" sz="2000" dirty="0" err="1"/>
              <a:t>KanCare</a:t>
            </a:r>
            <a:r>
              <a:rPr lang="en-US" sz="2000" dirty="0"/>
              <a:t> expansion.   </a:t>
            </a:r>
          </a:p>
          <a:p>
            <a:r>
              <a:rPr lang="en-US" sz="2000" b="1" dirty="0">
                <a:solidFill>
                  <a:srgbClr val="F8981D"/>
                </a:solidFill>
              </a:rPr>
              <a:t>Suggested Message: </a:t>
            </a:r>
            <a:r>
              <a:rPr lang="en-US" sz="2000" i="1" dirty="0"/>
              <a:t>Now is the time for lawmakers to expand </a:t>
            </a:r>
            <a:r>
              <a:rPr lang="en-US" sz="2000" i="1" dirty="0" err="1"/>
              <a:t>KanCare</a:t>
            </a:r>
            <a:r>
              <a:rPr lang="en-US" sz="2000" i="1" dirty="0"/>
              <a:t>. We must stop putting politics over people.  How are you going to make sure that our friends, neighbors, and workers making between $4-$14/hour can get the health care they need?  </a:t>
            </a:r>
            <a:endParaRPr lang="en-US" sz="2000" dirty="0"/>
          </a:p>
        </p:txBody>
      </p:sp>
      <p:sp>
        <p:nvSpPr>
          <p:cNvPr id="4" name="Slide Number Placeholder 3">
            <a:extLst>
              <a:ext uri="{FF2B5EF4-FFF2-40B4-BE49-F238E27FC236}">
                <a16:creationId xmlns:a16="http://schemas.microsoft.com/office/drawing/2014/main" id="{3E399892-EA3F-C341-A5B2-C82BF5AB0A56}"/>
              </a:ext>
            </a:extLst>
          </p:cNvPr>
          <p:cNvSpPr>
            <a:spLocks noGrp="1"/>
          </p:cNvSpPr>
          <p:nvPr>
            <p:ph type="sldNum" sz="quarter" idx="12"/>
          </p:nvPr>
        </p:nvSpPr>
        <p:spPr/>
        <p:txBody>
          <a:bodyPr/>
          <a:lstStyle/>
          <a:p>
            <a:fld id="{1823342E-297C-5D4D-AC65-DD80C611455A}" type="slidenum">
              <a:rPr lang="en-US" smtClean="0"/>
              <a:pPr/>
              <a:t>23</a:t>
            </a:fld>
            <a:endParaRPr lang="en-US" dirty="0"/>
          </a:p>
        </p:txBody>
      </p:sp>
    </p:spTree>
    <p:extLst>
      <p:ext uri="{BB962C8B-B14F-4D97-AF65-F5344CB8AC3E}">
        <p14:creationId xmlns:p14="http://schemas.microsoft.com/office/powerpoint/2010/main" val="10919199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960BD-9E26-5C4B-B40C-5CFCB984486B}"/>
              </a:ext>
            </a:extLst>
          </p:cNvPr>
          <p:cNvSpPr>
            <a:spLocks noGrp="1"/>
          </p:cNvSpPr>
          <p:nvPr>
            <p:ph type="title"/>
          </p:nvPr>
        </p:nvSpPr>
        <p:spPr/>
        <p:txBody>
          <a:bodyPr/>
          <a:lstStyle/>
          <a:p>
            <a:r>
              <a:rPr lang="en-US" dirty="0"/>
              <a:t>Key Messengers</a:t>
            </a:r>
          </a:p>
        </p:txBody>
      </p:sp>
      <p:sp>
        <p:nvSpPr>
          <p:cNvPr id="3" name="Content Placeholder 2">
            <a:extLst>
              <a:ext uri="{FF2B5EF4-FFF2-40B4-BE49-F238E27FC236}">
                <a16:creationId xmlns:a16="http://schemas.microsoft.com/office/drawing/2014/main" id="{B1499632-B6C4-C14F-8049-FA20B494661A}"/>
              </a:ext>
            </a:extLst>
          </p:cNvPr>
          <p:cNvSpPr>
            <a:spLocks noGrp="1"/>
          </p:cNvSpPr>
          <p:nvPr>
            <p:ph idx="1"/>
          </p:nvPr>
        </p:nvSpPr>
        <p:spPr/>
        <p:txBody>
          <a:bodyPr>
            <a:normAutofit/>
          </a:bodyPr>
          <a:lstStyle/>
          <a:p>
            <a:pPr>
              <a:buClr>
                <a:srgbClr val="F8981D"/>
              </a:buClr>
            </a:pPr>
            <a:r>
              <a:rPr lang="en-US" sz="3000" dirty="0"/>
              <a:t>Researchers at Kansas State University</a:t>
            </a:r>
          </a:p>
          <a:p>
            <a:pPr>
              <a:buClr>
                <a:srgbClr val="F8981D"/>
              </a:buClr>
            </a:pPr>
            <a:r>
              <a:rPr lang="en-US" sz="3000" dirty="0"/>
              <a:t>Patient organizations such as the American Cancer Society of AARP</a:t>
            </a:r>
          </a:p>
          <a:p>
            <a:pPr>
              <a:buClr>
                <a:srgbClr val="F8981D"/>
              </a:buClr>
            </a:pPr>
            <a:r>
              <a:rPr lang="en-US" sz="3000" dirty="0"/>
              <a:t>Doctors and nurses</a:t>
            </a:r>
          </a:p>
          <a:p>
            <a:pPr>
              <a:buClr>
                <a:srgbClr val="F8981D"/>
              </a:buClr>
            </a:pPr>
            <a:r>
              <a:rPr lang="en-US" sz="3000" dirty="0"/>
              <a:t>Groups that represent children, such as the Kansas Action for Children</a:t>
            </a:r>
          </a:p>
          <a:p>
            <a:pPr>
              <a:buClr>
                <a:srgbClr val="F8981D"/>
              </a:buClr>
            </a:pPr>
            <a:r>
              <a:rPr lang="en-US" sz="3000" dirty="0"/>
              <a:t>Groups that represent farmers, such as Kansas Famers Union </a:t>
            </a:r>
          </a:p>
        </p:txBody>
      </p:sp>
      <p:sp>
        <p:nvSpPr>
          <p:cNvPr id="4" name="Slide Number Placeholder 3">
            <a:extLst>
              <a:ext uri="{FF2B5EF4-FFF2-40B4-BE49-F238E27FC236}">
                <a16:creationId xmlns:a16="http://schemas.microsoft.com/office/drawing/2014/main" id="{3E399892-EA3F-C341-A5B2-C82BF5AB0A56}"/>
              </a:ext>
            </a:extLst>
          </p:cNvPr>
          <p:cNvSpPr>
            <a:spLocks noGrp="1"/>
          </p:cNvSpPr>
          <p:nvPr>
            <p:ph type="sldNum" sz="quarter" idx="12"/>
          </p:nvPr>
        </p:nvSpPr>
        <p:spPr/>
        <p:txBody>
          <a:bodyPr/>
          <a:lstStyle/>
          <a:p>
            <a:fld id="{1823342E-297C-5D4D-AC65-DD80C611455A}" type="slidenum">
              <a:rPr lang="en-US" smtClean="0"/>
              <a:pPr/>
              <a:t>24</a:t>
            </a:fld>
            <a:endParaRPr lang="en-US" dirty="0"/>
          </a:p>
        </p:txBody>
      </p:sp>
    </p:spTree>
    <p:extLst>
      <p:ext uri="{BB962C8B-B14F-4D97-AF65-F5344CB8AC3E}">
        <p14:creationId xmlns:p14="http://schemas.microsoft.com/office/powerpoint/2010/main" val="5019457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BFBB4B2-A15A-F341-B33B-FA9EB71019DA}"/>
              </a:ext>
            </a:extLst>
          </p:cNvPr>
          <p:cNvSpPr txBox="1">
            <a:spLocks/>
          </p:cNvSpPr>
          <p:nvPr/>
        </p:nvSpPr>
        <p:spPr>
          <a:xfrm>
            <a:off x="1524000" y="2539484"/>
            <a:ext cx="9144000" cy="177903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r>
              <a:rPr lang="en-US" sz="6800" b="1" dirty="0"/>
              <a:t>Thank You.</a:t>
            </a:r>
            <a:br>
              <a:rPr lang="en-US" b="1" dirty="0"/>
            </a:br>
            <a:r>
              <a:rPr lang="en-US" b="1" dirty="0"/>
              <a:t>						</a:t>
            </a:r>
            <a:r>
              <a:rPr lang="en-US" sz="2700" b="1" dirty="0" err="1"/>
              <a:t>julie.bataille@gmmb.com</a:t>
            </a:r>
            <a:endParaRPr lang="en-US" b="1" dirty="0"/>
          </a:p>
        </p:txBody>
      </p:sp>
    </p:spTree>
    <p:extLst>
      <p:ext uri="{BB962C8B-B14F-4D97-AF65-F5344CB8AC3E}">
        <p14:creationId xmlns:p14="http://schemas.microsoft.com/office/powerpoint/2010/main" val="1537396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11541</TotalTime>
  <Words>3663</Words>
  <Application>Microsoft Macintosh PowerPoint</Application>
  <PresentationFormat>Widescreen</PresentationFormat>
  <Paragraphs>437</Paragraphs>
  <Slides>25</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Calibri Light</vt:lpstr>
      <vt:lpstr>DIN Alternate</vt:lpstr>
      <vt:lpstr>Georgia</vt:lpstr>
      <vt:lpstr>Halyard Display Book</vt:lpstr>
      <vt:lpstr>Halyard Display Medium</vt:lpstr>
      <vt:lpstr>Helvetica Neue</vt:lpstr>
      <vt:lpstr>Office Theme</vt:lpstr>
      <vt:lpstr>Re-energizing KanCare Expansion February 2022       Julie Bataille, GMMB</vt:lpstr>
      <vt:lpstr>Agenda</vt:lpstr>
      <vt:lpstr>Methodology</vt:lpstr>
      <vt:lpstr>Focus Group Findings</vt:lpstr>
      <vt:lpstr>PowerPoint Presentation</vt:lpstr>
      <vt:lpstr>PowerPoint Presentation</vt:lpstr>
      <vt:lpstr>PowerPoint Presentation</vt:lpstr>
      <vt:lpstr>PowerPoint Presentation</vt:lpstr>
      <vt:lpstr>PowerPoint Presentation</vt:lpstr>
      <vt:lpstr>Survey Findings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Message Recommendations</vt:lpstr>
      <vt:lpstr>Message Frame</vt:lpstr>
      <vt:lpstr>Key Messages</vt:lpstr>
      <vt:lpstr>Key Messages</vt:lpstr>
      <vt:lpstr>Messaging to Drive Accountability &amp; Urgency</vt:lpstr>
      <vt:lpstr>Key Messengers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Ransom, Serrin</dc:creator>
  <cp:lastModifiedBy>McKenzie Perrow (GMMB)</cp:lastModifiedBy>
  <cp:revision>86</cp:revision>
  <dcterms:created xsi:type="dcterms:W3CDTF">2021-01-05T20:04:34Z</dcterms:created>
  <dcterms:modified xsi:type="dcterms:W3CDTF">2022-02-01T15:13:37Z</dcterms:modified>
</cp:coreProperties>
</file>