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2.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handoutMasterIdLst>
    <p:handoutMasterId r:id="rId23"/>
  </p:handoutMasterIdLst>
  <p:sldIdLst>
    <p:sldId id="257" r:id="rId2"/>
    <p:sldId id="273" r:id="rId3"/>
    <p:sldId id="300" r:id="rId4"/>
    <p:sldId id="311" r:id="rId5"/>
    <p:sldId id="266" r:id="rId6"/>
    <p:sldId id="298" r:id="rId7"/>
    <p:sldId id="292" r:id="rId8"/>
    <p:sldId id="288" r:id="rId9"/>
    <p:sldId id="312" r:id="rId10"/>
    <p:sldId id="294" r:id="rId11"/>
    <p:sldId id="317" r:id="rId12"/>
    <p:sldId id="304" r:id="rId13"/>
    <p:sldId id="305" r:id="rId14"/>
    <p:sldId id="279" r:id="rId15"/>
    <p:sldId id="310" r:id="rId16"/>
    <p:sldId id="308" r:id="rId17"/>
    <p:sldId id="313" r:id="rId18"/>
    <p:sldId id="318" r:id="rId19"/>
    <p:sldId id="315" r:id="rId20"/>
    <p:sldId id="290" r:id="rId21"/>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450" autoAdjust="0"/>
    <p:restoredTop sz="70909" autoAdjust="0"/>
  </p:normalViewPr>
  <p:slideViewPr>
    <p:cSldViewPr>
      <p:cViewPr varScale="1">
        <p:scale>
          <a:sx n="67" d="100"/>
          <a:sy n="67" d="100"/>
        </p:scale>
        <p:origin x="1278" y="48"/>
      </p:cViewPr>
      <p:guideLst>
        <p:guide orient="horz" pos="2160"/>
        <p:guide pos="2880"/>
      </p:guideLst>
    </p:cSldViewPr>
  </p:slideViewPr>
  <p:outlineViewPr>
    <p:cViewPr>
      <p:scale>
        <a:sx n="33" d="100"/>
        <a:sy n="33" d="100"/>
      </p:scale>
      <p:origin x="0" y="5069"/>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92" d="100"/>
          <a:sy n="92" d="100"/>
        </p:scale>
        <p:origin x="948"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Column1</c:v>
                </c:pt>
              </c:strCache>
            </c:strRef>
          </c:tx>
          <c:dPt>
            <c:idx val="0"/>
            <c:bubble3D val="0"/>
            <c:spPr>
              <a:solidFill>
                <a:schemeClr val="accent1">
                  <a:alpha val="70000"/>
                </a:schemeClr>
              </a:solidFill>
              <a:ln>
                <a:noFill/>
              </a:ln>
              <a:effectLst/>
            </c:spPr>
            <c:extLst>
              <c:ext xmlns:c16="http://schemas.microsoft.com/office/drawing/2014/chart" uri="{C3380CC4-5D6E-409C-BE32-E72D297353CC}">
                <c16:uniqueId val="{00000001-3C5C-44F3-9A08-67874F558D1B}"/>
              </c:ext>
            </c:extLst>
          </c:dPt>
          <c:dPt>
            <c:idx val="1"/>
            <c:bubble3D val="0"/>
            <c:spPr>
              <a:solidFill>
                <a:schemeClr val="accent2">
                  <a:alpha val="70000"/>
                </a:schemeClr>
              </a:solidFill>
              <a:ln>
                <a:noFill/>
              </a:ln>
              <a:effectLst/>
            </c:spPr>
            <c:extLst>
              <c:ext xmlns:c16="http://schemas.microsoft.com/office/drawing/2014/chart" uri="{C3380CC4-5D6E-409C-BE32-E72D297353CC}">
                <c16:uniqueId val="{00000003-3C5C-44F3-9A08-67874F558D1B}"/>
              </c:ext>
            </c:extLst>
          </c:dPt>
          <c:dPt>
            <c:idx val="2"/>
            <c:bubble3D val="0"/>
            <c:spPr>
              <a:solidFill>
                <a:schemeClr val="accent3">
                  <a:alpha val="70000"/>
                </a:schemeClr>
              </a:solidFill>
              <a:ln>
                <a:noFill/>
              </a:ln>
              <a:effectLst/>
            </c:spPr>
            <c:extLst>
              <c:ext xmlns:c16="http://schemas.microsoft.com/office/drawing/2014/chart" uri="{C3380CC4-5D6E-409C-BE32-E72D297353CC}">
                <c16:uniqueId val="{00000005-3C5C-44F3-9A08-67874F558D1B}"/>
              </c:ext>
            </c:extLst>
          </c:dPt>
          <c:dLbls>
            <c:dLbl>
              <c:idx val="0"/>
              <c:layout>
                <c:manualLayout>
                  <c:x val="-0.2194346921608149"/>
                  <c:y val="-4.3801754697039438E-2"/>
                </c:manualLayout>
              </c:layout>
              <c:tx>
                <c:rich>
                  <a:bodyPr rot="0" spcFirstLastPara="1" vertOverflow="clip" horzOverflow="clip" vert="horz" wrap="square" lIns="38100" tIns="19050" rIns="38100" bIns="19050" anchor="ctr" anchorCtr="1">
                    <a:spAutoFit/>
                  </a:bodyPr>
                  <a:lstStyle/>
                  <a:p>
                    <a:pPr>
                      <a:defRPr sz="1400" b="1" i="0" u="none" strike="noStrike" kern="1200" baseline="0">
                        <a:solidFill>
                          <a:schemeClr val="tx1">
                            <a:lumMod val="75000"/>
                            <a:lumOff val="25000"/>
                          </a:schemeClr>
                        </a:solidFill>
                        <a:effectLst/>
                        <a:latin typeface="Arial" panose="020B0604020202020204" pitchFamily="34" charset="0"/>
                        <a:ea typeface="+mn-ea"/>
                        <a:cs typeface="Arial" panose="020B0604020202020204" pitchFamily="34" charset="0"/>
                      </a:defRPr>
                    </a:pPr>
                    <a:r>
                      <a:rPr lang="en-US" sz="2000" b="1" baseline="0" dirty="0" smtClean="0"/>
                      <a:t>Employed</a:t>
                    </a:r>
                    <a:r>
                      <a:rPr lang="en-US" sz="2000" b="0" baseline="0" dirty="0"/>
                      <a:t>
</a:t>
                    </a:r>
                    <a:r>
                      <a:rPr lang="en-US" sz="2000" b="1" baseline="0" dirty="0" smtClean="0"/>
                      <a:t>54%</a:t>
                    </a:r>
                    <a:endParaRPr lang="en-US" sz="2000" b="1" baseline="0" dirty="0"/>
                  </a:p>
                </c:rich>
              </c:tx>
              <c:spPr>
                <a:solidFill>
                  <a:schemeClr val="lt1">
                    <a:alpha val="90000"/>
                  </a:schemeClr>
                </a:solidFill>
                <a:ln w="12700" cap="flat" cmpd="sng" algn="ctr">
                  <a:solidFill>
                    <a:schemeClr val="accent1"/>
                  </a:solidFill>
                  <a:round/>
                </a:ln>
                <a:effectLst>
                  <a:outerShdw blurRad="50800" dist="38100" dir="2700000" algn="tl" rotWithShape="0">
                    <a:schemeClr val="accent1">
                      <a:lumMod val="75000"/>
                      <a:alpha val="40000"/>
                    </a:schemeClr>
                  </a:outerShdw>
                </a:effectLst>
              </c:spPr>
              <c:txPr>
                <a:bodyPr rot="0" spcFirstLastPara="1" vertOverflow="clip" horzOverflow="clip" vert="horz" wrap="square" lIns="38100" tIns="19050" rIns="38100" bIns="19050" anchor="ctr" anchorCtr="1">
                  <a:spAutoFit/>
                </a:bodyPr>
                <a:lstStyle/>
                <a:p>
                  <a:pPr>
                    <a:defRPr sz="1400" b="1" i="0" u="none" strike="noStrike" kern="1200" baseline="0">
                      <a:solidFill>
                        <a:schemeClr val="tx1">
                          <a:lumMod val="75000"/>
                          <a:lumOff val="25000"/>
                        </a:schemeClr>
                      </a:solidFill>
                      <a:effectLst/>
                      <a:latin typeface="Arial" panose="020B0604020202020204" pitchFamily="34" charset="0"/>
                      <a:ea typeface="+mn-ea"/>
                      <a:cs typeface="Arial" panose="020B0604020202020204" pitchFamily="34" charset="0"/>
                    </a:defRPr>
                  </a:pPr>
                  <a:endParaRPr lang="en-US"/>
                </a:p>
              </c:txPr>
              <c:dLblPos val="bestFit"/>
              <c:showLegendKey val="0"/>
              <c:showVal val="0"/>
              <c:showCatName val="1"/>
              <c:showSerName val="0"/>
              <c:showPercent val="1"/>
              <c:showBubbleSize val="0"/>
              <c:extLst>
                <c:ext xmlns:c15="http://schemas.microsoft.com/office/drawing/2012/chart" uri="{CE6537A1-D6FC-4f65-9D91-7224C49458BB}">
                  <c15:layout/>
                </c:ext>
                <c:ext xmlns:c16="http://schemas.microsoft.com/office/drawing/2014/chart" uri="{C3380CC4-5D6E-409C-BE32-E72D297353CC}">
                  <c16:uniqueId val="{00000001-3C5C-44F3-9A08-67874F558D1B}"/>
                </c:ext>
              </c:extLst>
            </c:dLbl>
            <c:dLbl>
              <c:idx val="1"/>
              <c:layout>
                <c:manualLayout>
                  <c:x val="0.16030344800814139"/>
                  <c:y val="-0.21259766365434454"/>
                </c:manualLayout>
              </c:layout>
              <c:tx>
                <c:rich>
                  <a:bodyPr rot="0" spcFirstLastPara="1" vertOverflow="clip" horzOverflow="clip" vert="horz" wrap="square" lIns="38100" tIns="19050" rIns="38100" bIns="19050" anchor="ctr" anchorCtr="1">
                    <a:spAutoFit/>
                  </a:bodyPr>
                  <a:lstStyle/>
                  <a:p>
                    <a:pPr>
                      <a:defRPr sz="1050" b="1" i="0" u="none" strike="noStrike" kern="1200" baseline="0">
                        <a:solidFill>
                          <a:schemeClr val="tx1">
                            <a:lumMod val="75000"/>
                            <a:lumOff val="25000"/>
                          </a:schemeClr>
                        </a:solidFill>
                        <a:effectLst/>
                        <a:latin typeface="Arial" panose="020B0604020202020204" pitchFamily="34" charset="0"/>
                        <a:ea typeface="+mn-ea"/>
                        <a:cs typeface="Arial" panose="020B0604020202020204" pitchFamily="34" charset="0"/>
                      </a:defRPr>
                    </a:pPr>
                    <a:r>
                      <a:rPr lang="en-US" sz="1600" b="0" baseline="0" dirty="0" smtClean="0"/>
                      <a:t>Unemployed</a:t>
                    </a:r>
                    <a:r>
                      <a:rPr lang="en-US" sz="1600" b="0" baseline="0" dirty="0"/>
                      <a:t>
</a:t>
                    </a:r>
                    <a:r>
                      <a:rPr lang="en-US" sz="1600" b="0" baseline="0" dirty="0" smtClean="0"/>
                      <a:t>18%</a:t>
                    </a:r>
                    <a:endParaRPr lang="en-US" sz="1600" b="0" baseline="0" dirty="0"/>
                  </a:p>
                </c:rich>
              </c:tx>
              <c:spPr>
                <a:solidFill>
                  <a:schemeClr val="lt1">
                    <a:alpha val="90000"/>
                  </a:schemeClr>
                </a:solidFill>
                <a:ln w="12700" cap="flat" cmpd="sng" algn="ctr">
                  <a:solidFill>
                    <a:schemeClr val="accent2"/>
                  </a:solidFill>
                  <a:round/>
                </a:ln>
                <a:effectLst>
                  <a:outerShdw blurRad="50800" dist="38100" dir="2700000" algn="tl" rotWithShape="0">
                    <a:schemeClr val="accent2">
                      <a:lumMod val="75000"/>
                      <a:alpha val="40000"/>
                    </a:schemeClr>
                  </a:outerShdw>
                </a:effectLst>
              </c:spPr>
              <c:txPr>
                <a:bodyPr rot="0" spcFirstLastPara="1" vertOverflow="clip" horzOverflow="clip" vert="horz" wrap="square" lIns="38100" tIns="19050" rIns="38100" bIns="19050" anchor="ctr" anchorCtr="1">
                  <a:spAutoFit/>
                </a:bodyPr>
                <a:lstStyle/>
                <a:p>
                  <a:pPr>
                    <a:defRPr sz="1050" b="1" i="0" u="none" strike="noStrike" kern="1200" baseline="0">
                      <a:solidFill>
                        <a:schemeClr val="tx1">
                          <a:lumMod val="75000"/>
                          <a:lumOff val="25000"/>
                        </a:schemeClr>
                      </a:solidFill>
                      <a:effectLst/>
                      <a:latin typeface="Arial" panose="020B0604020202020204" pitchFamily="34" charset="0"/>
                      <a:ea typeface="+mn-ea"/>
                      <a:cs typeface="Arial" panose="020B0604020202020204" pitchFamily="34" charset="0"/>
                    </a:defRPr>
                  </a:pPr>
                  <a:endParaRPr lang="en-US"/>
                </a:p>
              </c:txPr>
              <c:dLblPos val="bestFit"/>
              <c:showLegendKey val="0"/>
              <c:showVal val="0"/>
              <c:showCatName val="1"/>
              <c:showSerName val="0"/>
              <c:showPercent val="1"/>
              <c:showBubbleSize val="0"/>
              <c:extLst>
                <c:ext xmlns:c15="http://schemas.microsoft.com/office/drawing/2012/chart" uri="{CE6537A1-D6FC-4f65-9D91-7224C49458BB}">
                  <c15:layout/>
                </c:ext>
                <c:ext xmlns:c16="http://schemas.microsoft.com/office/drawing/2014/chart" uri="{C3380CC4-5D6E-409C-BE32-E72D297353CC}">
                  <c16:uniqueId val="{00000003-3C5C-44F3-9A08-67874F558D1B}"/>
                </c:ext>
              </c:extLst>
            </c:dLbl>
            <c:dLbl>
              <c:idx val="2"/>
              <c:layout>
                <c:manualLayout>
                  <c:x val="0.15811371592180637"/>
                  <c:y val="0.27034302502255214"/>
                </c:manualLayout>
              </c:layout>
              <c:tx>
                <c:rich>
                  <a:bodyPr rot="0" spcFirstLastPara="1" vertOverflow="clip" horzOverflow="clip" vert="horz" wrap="square" lIns="38100" tIns="19050" rIns="38100" bIns="19050" anchor="ctr" anchorCtr="1">
                    <a:spAutoFit/>
                  </a:bodyPr>
                  <a:lstStyle/>
                  <a:p>
                    <a:pPr>
                      <a:defRPr sz="1100" b="1" i="0" u="none" strike="noStrike" kern="1200" baseline="0">
                        <a:solidFill>
                          <a:schemeClr val="tx1">
                            <a:lumMod val="75000"/>
                            <a:lumOff val="25000"/>
                          </a:schemeClr>
                        </a:solidFill>
                        <a:effectLst/>
                        <a:latin typeface="Arial" panose="020B0604020202020204" pitchFamily="34" charset="0"/>
                        <a:ea typeface="+mn-ea"/>
                        <a:cs typeface="Arial" panose="020B0604020202020204" pitchFamily="34" charset="0"/>
                      </a:defRPr>
                    </a:pPr>
                    <a:r>
                      <a:rPr lang="en-US" sz="1800" b="0" baseline="0" dirty="0" smtClean="0"/>
                      <a:t>Not in the workforce</a:t>
                    </a:r>
                    <a:r>
                      <a:rPr lang="en-US" sz="1800" b="0" baseline="0" dirty="0"/>
                      <a:t>
</a:t>
                    </a:r>
                    <a:r>
                      <a:rPr lang="en-US" sz="1800" b="0" baseline="0" dirty="0" smtClean="0"/>
                      <a:t>28%</a:t>
                    </a:r>
                    <a:endParaRPr lang="en-US" sz="1800" baseline="0" dirty="0"/>
                  </a:p>
                </c:rich>
              </c:tx>
              <c:spPr>
                <a:solidFill>
                  <a:schemeClr val="lt1">
                    <a:alpha val="90000"/>
                  </a:schemeClr>
                </a:solidFill>
                <a:ln w="12700" cap="flat" cmpd="sng" algn="ctr">
                  <a:solidFill>
                    <a:schemeClr val="accent3"/>
                  </a:solidFill>
                  <a:round/>
                </a:ln>
                <a:effectLst>
                  <a:outerShdw blurRad="50800" dist="38100" dir="2700000" algn="tl" rotWithShape="0">
                    <a:schemeClr val="accent3">
                      <a:lumMod val="75000"/>
                      <a:alpha val="40000"/>
                    </a:schemeClr>
                  </a:outerShdw>
                </a:effectLst>
              </c:spPr>
              <c:txPr>
                <a:bodyPr rot="0" spcFirstLastPara="1" vertOverflow="clip" horzOverflow="clip" vert="horz" wrap="square" lIns="38100" tIns="19050" rIns="38100" bIns="19050" anchor="ctr" anchorCtr="1">
                  <a:spAutoFit/>
                </a:bodyPr>
                <a:lstStyle/>
                <a:p>
                  <a:pPr>
                    <a:defRPr sz="1100" b="1" i="0" u="none" strike="noStrike" kern="1200" baseline="0">
                      <a:solidFill>
                        <a:schemeClr val="tx1">
                          <a:lumMod val="75000"/>
                          <a:lumOff val="25000"/>
                        </a:schemeClr>
                      </a:solidFill>
                      <a:effectLst/>
                      <a:latin typeface="Arial" panose="020B0604020202020204" pitchFamily="34" charset="0"/>
                      <a:ea typeface="+mn-ea"/>
                      <a:cs typeface="Arial" panose="020B0604020202020204" pitchFamily="34" charset="0"/>
                    </a:defRPr>
                  </a:pPr>
                  <a:endParaRPr lang="en-US"/>
                </a:p>
              </c:txPr>
              <c:dLblPos val="bestFit"/>
              <c:showLegendKey val="0"/>
              <c:showVal val="0"/>
              <c:showCatName val="1"/>
              <c:showSerName val="0"/>
              <c:showPercent val="1"/>
              <c:showBubbleSize val="0"/>
              <c:extLst>
                <c:ext xmlns:c15="http://schemas.microsoft.com/office/drawing/2012/chart" uri="{CE6537A1-D6FC-4f65-9D91-7224C49458BB}">
                  <c15:layout/>
                </c:ext>
                <c:ext xmlns:c16="http://schemas.microsoft.com/office/drawing/2014/chart" uri="{C3380CC4-5D6E-409C-BE32-E72D297353CC}">
                  <c16:uniqueId val="{00000005-3C5C-44F3-9A08-67874F558D1B}"/>
                </c:ext>
              </c:extLst>
            </c:dLbl>
            <c:spPr>
              <a:solidFill>
                <a:prstClr val="white">
                  <a:alpha val="90000"/>
                </a:prstClr>
              </a:solidFill>
              <a:ln w="12700" cap="flat" cmpd="sng" algn="ctr">
                <a:solidFill>
                  <a:srgbClr val="4F81BD"/>
                </a:solidFill>
                <a:round/>
              </a:ln>
              <a:effectLst>
                <a:outerShdw blurRad="50800" dist="38100" dir="2700000" algn="tl" rotWithShape="0">
                  <a:srgbClr val="4F81BD">
                    <a:lumMod val="75000"/>
                    <a:alpha val="40000"/>
                  </a:srgbClr>
                </a:outerShdw>
              </a:effectLst>
            </c:spPr>
            <c:txPr>
              <a:bodyPr rot="0" spcFirstLastPara="1" vertOverflow="clip" horzOverflow="clip" vert="horz" wrap="square" lIns="38100" tIns="19050" rIns="38100" bIns="19050" anchor="ctr" anchorCtr="1">
                <a:spAutoFit/>
              </a:bodyPr>
              <a:lstStyle/>
              <a:p>
                <a:pPr>
                  <a:defRPr sz="1330" b="1" i="0" u="none" strike="noStrike" kern="1200" baseline="0">
                    <a:solidFill>
                      <a:schemeClr val="accent1"/>
                    </a:solidFill>
                    <a:effectLst/>
                    <a:latin typeface="Arial" panose="020B0604020202020204" pitchFamily="34" charset="0"/>
                    <a:ea typeface="+mn-ea"/>
                    <a:cs typeface="Arial" panose="020B0604020202020204" pitchFamily="34" charset="0"/>
                  </a:defRPr>
                </a:pPr>
                <a:endParaRPr lang="en-US"/>
              </a:p>
            </c:txPr>
            <c:dLblPos val="inEnd"/>
            <c:showLegendKey val="0"/>
            <c:showVal val="0"/>
            <c:showCatName val="1"/>
            <c:showSerName val="0"/>
            <c:showPercent val="1"/>
            <c:showBubbleSize val="0"/>
            <c:showLeaderLines val="1"/>
            <c:leaderLines>
              <c:spPr>
                <a:ln w="9525">
                  <a:solidFill>
                    <a:schemeClr val="tx1">
                      <a:lumMod val="35000"/>
                      <a:lumOff val="65000"/>
                    </a:schemeClr>
                  </a:solidFill>
                </a:ln>
                <a:effectLst/>
              </c:spPr>
            </c:leaderLines>
            <c:extLst>
              <c:ext xmlns:c15="http://schemas.microsoft.com/office/drawing/2012/chart" uri="{CE6537A1-D6FC-4f65-9D91-7224C49458BB}"/>
            </c:extLst>
          </c:dLbls>
          <c:cat>
            <c:strRef>
              <c:f>Sheet1!$A$2:$A$4</c:f>
              <c:strCache>
                <c:ptCount val="3"/>
                <c:pt idx="0">
                  <c:v>Employed</c:v>
                </c:pt>
                <c:pt idx="1">
                  <c:v>Unemployed</c:v>
                </c:pt>
                <c:pt idx="2">
                  <c:v>Not in Workforce</c:v>
                </c:pt>
              </c:strCache>
            </c:strRef>
          </c:cat>
          <c:val>
            <c:numRef>
              <c:f>Sheet1!$B$2:$B$4</c:f>
              <c:numCache>
                <c:formatCode>General</c:formatCode>
                <c:ptCount val="3"/>
                <c:pt idx="0">
                  <c:v>54.3</c:v>
                </c:pt>
                <c:pt idx="1">
                  <c:v>18.2</c:v>
                </c:pt>
                <c:pt idx="2">
                  <c:v>27.5</c:v>
                </c:pt>
              </c:numCache>
            </c:numRef>
          </c:val>
          <c:extLst>
            <c:ext xmlns:c16="http://schemas.microsoft.com/office/drawing/2014/chart" uri="{C3380CC4-5D6E-409C-BE32-E72D297353CC}">
              <c16:uniqueId val="{00000006-3C5C-44F3-9A08-67874F558D1B}"/>
            </c:ext>
          </c:extLst>
        </c:ser>
        <c:dLbls>
          <c:dLblPos val="inEnd"/>
          <c:showLegendKey val="0"/>
          <c:showVal val="0"/>
          <c:showCatName val="0"/>
          <c:showSerName val="0"/>
          <c:showPercent val="1"/>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600" dirty="0" smtClean="0"/>
              <a:t>In Millions</a:t>
            </a:r>
            <a:endParaRPr lang="en-US" sz="1600" dirty="0"/>
          </a:p>
        </c:rich>
      </c:tx>
      <c:layout>
        <c:manualLayout>
          <c:xMode val="edge"/>
          <c:yMode val="edge"/>
          <c:x val="0.44310088823655169"/>
          <c:y val="2.8480456535398335E-2"/>
        </c:manualLayout>
      </c:layout>
      <c:overlay val="0"/>
      <c:spPr>
        <a:noFill/>
        <a:ln>
          <a:noFill/>
        </a:ln>
        <a:effectLst/>
      </c:spPr>
    </c:title>
    <c:autoTitleDeleted val="0"/>
    <c:plotArea>
      <c:layout>
        <c:manualLayout>
          <c:layoutTarget val="inner"/>
          <c:xMode val="edge"/>
          <c:yMode val="edge"/>
          <c:x val="5.8372085287438501E-2"/>
          <c:y val="0.13872786419438402"/>
          <c:w val="0.92501459505360295"/>
          <c:h val="0.55150869909786093"/>
        </c:manualLayout>
      </c:layout>
      <c:barChart>
        <c:barDir val="col"/>
        <c:grouping val="stacked"/>
        <c:varyColors val="0"/>
        <c:ser>
          <c:idx val="0"/>
          <c:order val="0"/>
          <c:tx>
            <c:strRef>
              <c:f>Sheet1!$B$1</c:f>
              <c:strCache>
                <c:ptCount val="1"/>
                <c:pt idx="0">
                  <c:v>SGF</c:v>
                </c:pt>
              </c:strCache>
            </c:strRef>
          </c:tx>
          <c:spPr>
            <a:solidFill>
              <a:schemeClr val="accent6"/>
            </a:solidFill>
            <a:ln>
              <a:noFill/>
            </a:ln>
            <a:effectLst/>
          </c:spPr>
          <c:invertIfNegative val="0"/>
          <c:cat>
            <c:strRef>
              <c:f>Sheet1!$A$2:$A$5</c:f>
              <c:strCache>
                <c:ptCount val="4"/>
                <c:pt idx="0">
                  <c:v>2017 State Costs</c:v>
                </c:pt>
                <c:pt idx="1">
                  <c:v>2017 Cost Savings/Revenues</c:v>
                </c:pt>
                <c:pt idx="2">
                  <c:v>2020 State Costs</c:v>
                </c:pt>
                <c:pt idx="3">
                  <c:v>2020 Cost Savings/Revenues</c:v>
                </c:pt>
              </c:strCache>
            </c:strRef>
          </c:cat>
          <c:val>
            <c:numRef>
              <c:f>Sheet1!$B$2:$B$5</c:f>
              <c:numCache>
                <c:formatCode>General</c:formatCode>
                <c:ptCount val="4"/>
                <c:pt idx="0" formatCode="&quot;$&quot;#,##0.0">
                  <c:v>57.5</c:v>
                </c:pt>
                <c:pt idx="2" formatCode="&quot;$&quot;#,##0.0">
                  <c:v>114.5</c:v>
                </c:pt>
              </c:numCache>
            </c:numRef>
          </c:val>
          <c:extLst>
            <c:ext xmlns:c16="http://schemas.microsoft.com/office/drawing/2014/chart" uri="{C3380CC4-5D6E-409C-BE32-E72D297353CC}">
              <c16:uniqueId val="{00000000-4E8A-4F7F-BDE7-5A33AD6D3D88}"/>
            </c:ext>
          </c:extLst>
        </c:ser>
        <c:ser>
          <c:idx val="1"/>
          <c:order val="1"/>
          <c:tx>
            <c:strRef>
              <c:f>Sheet1!$C$1</c:f>
              <c:strCache>
                <c:ptCount val="1"/>
                <c:pt idx="0">
                  <c:v>Beneficiary Payments</c:v>
                </c:pt>
              </c:strCache>
            </c:strRef>
          </c:tx>
          <c:spPr>
            <a:solidFill>
              <a:schemeClr val="accent5"/>
            </a:solidFill>
            <a:ln>
              <a:noFill/>
            </a:ln>
            <a:effectLst/>
          </c:spPr>
          <c:invertIfNegative val="0"/>
          <c:cat>
            <c:strRef>
              <c:f>Sheet1!$A$2:$A$5</c:f>
              <c:strCache>
                <c:ptCount val="4"/>
                <c:pt idx="0">
                  <c:v>2017 State Costs</c:v>
                </c:pt>
                <c:pt idx="1">
                  <c:v>2017 Cost Savings/Revenues</c:v>
                </c:pt>
                <c:pt idx="2">
                  <c:v>2020 State Costs</c:v>
                </c:pt>
                <c:pt idx="3">
                  <c:v>2020 Cost Savings/Revenues</c:v>
                </c:pt>
              </c:strCache>
            </c:strRef>
          </c:cat>
          <c:val>
            <c:numRef>
              <c:f>Sheet1!$C$2:$C$5</c:f>
              <c:numCache>
                <c:formatCode>"$"#,##0.0</c:formatCode>
                <c:ptCount val="4"/>
                <c:pt idx="1">
                  <c:v>21.9</c:v>
                </c:pt>
                <c:pt idx="3">
                  <c:v>26.7</c:v>
                </c:pt>
              </c:numCache>
            </c:numRef>
          </c:val>
          <c:extLst>
            <c:ext xmlns:c16="http://schemas.microsoft.com/office/drawing/2014/chart" uri="{C3380CC4-5D6E-409C-BE32-E72D297353CC}">
              <c16:uniqueId val="{00000001-4E8A-4F7F-BDE7-5A33AD6D3D88}"/>
            </c:ext>
          </c:extLst>
        </c:ser>
        <c:ser>
          <c:idx val="2"/>
          <c:order val="2"/>
          <c:tx>
            <c:strRef>
              <c:f>Sheet1!$D$1</c:f>
              <c:strCache>
                <c:ptCount val="1"/>
                <c:pt idx="0">
                  <c:v>Drug Rebate Increases</c:v>
                </c:pt>
              </c:strCache>
            </c:strRef>
          </c:tx>
          <c:spPr>
            <a:solidFill>
              <a:schemeClr val="accent4"/>
            </a:solidFill>
            <a:ln>
              <a:noFill/>
            </a:ln>
            <a:effectLst/>
          </c:spPr>
          <c:invertIfNegative val="0"/>
          <c:cat>
            <c:strRef>
              <c:f>Sheet1!$A$2:$A$5</c:f>
              <c:strCache>
                <c:ptCount val="4"/>
                <c:pt idx="0">
                  <c:v>2017 State Costs</c:v>
                </c:pt>
                <c:pt idx="1">
                  <c:v>2017 Cost Savings/Revenues</c:v>
                </c:pt>
                <c:pt idx="2">
                  <c:v>2020 State Costs</c:v>
                </c:pt>
                <c:pt idx="3">
                  <c:v>2020 Cost Savings/Revenues</c:v>
                </c:pt>
              </c:strCache>
            </c:strRef>
          </c:cat>
          <c:val>
            <c:numRef>
              <c:f>Sheet1!$D$2:$D$5</c:f>
              <c:numCache>
                <c:formatCode>"$"#,##0.0</c:formatCode>
                <c:ptCount val="4"/>
                <c:pt idx="1">
                  <c:v>11.1</c:v>
                </c:pt>
                <c:pt idx="3">
                  <c:v>15.4</c:v>
                </c:pt>
              </c:numCache>
            </c:numRef>
          </c:val>
          <c:extLst>
            <c:ext xmlns:c16="http://schemas.microsoft.com/office/drawing/2014/chart" uri="{C3380CC4-5D6E-409C-BE32-E72D297353CC}">
              <c16:uniqueId val="{00000002-4E8A-4F7F-BDE7-5A33AD6D3D88}"/>
            </c:ext>
          </c:extLst>
        </c:ser>
        <c:ser>
          <c:idx val="3"/>
          <c:order val="3"/>
          <c:tx>
            <c:strRef>
              <c:f>Sheet1!$E$1</c:f>
              <c:strCache>
                <c:ptCount val="1"/>
                <c:pt idx="0">
                  <c:v>Increased Privilege Fee Revenues</c:v>
                </c:pt>
              </c:strCache>
            </c:strRef>
          </c:tx>
          <c:spPr>
            <a:solidFill>
              <a:schemeClr val="accent6">
                <a:lumMod val="60000"/>
              </a:schemeClr>
            </a:solidFill>
            <a:ln>
              <a:noFill/>
            </a:ln>
            <a:effectLst/>
          </c:spPr>
          <c:invertIfNegative val="0"/>
          <c:cat>
            <c:strRef>
              <c:f>Sheet1!$A$2:$A$5</c:f>
              <c:strCache>
                <c:ptCount val="4"/>
                <c:pt idx="0">
                  <c:v>2017 State Costs</c:v>
                </c:pt>
                <c:pt idx="1">
                  <c:v>2017 Cost Savings/Revenues</c:v>
                </c:pt>
                <c:pt idx="2">
                  <c:v>2020 State Costs</c:v>
                </c:pt>
                <c:pt idx="3">
                  <c:v>2020 Cost Savings/Revenues</c:v>
                </c:pt>
              </c:strCache>
            </c:strRef>
          </c:cat>
          <c:val>
            <c:numRef>
              <c:f>Sheet1!$E$2:$E$5</c:f>
              <c:numCache>
                <c:formatCode>"$"#,##0.0</c:formatCode>
                <c:ptCount val="4"/>
                <c:pt idx="1">
                  <c:v>31.2</c:v>
                </c:pt>
                <c:pt idx="3">
                  <c:v>19.8</c:v>
                </c:pt>
              </c:numCache>
            </c:numRef>
          </c:val>
          <c:extLst>
            <c:ext xmlns:c16="http://schemas.microsoft.com/office/drawing/2014/chart" uri="{C3380CC4-5D6E-409C-BE32-E72D297353CC}">
              <c16:uniqueId val="{00000003-4E8A-4F7F-BDE7-5A33AD6D3D88}"/>
            </c:ext>
          </c:extLst>
        </c:ser>
        <c:ser>
          <c:idx val="4"/>
          <c:order val="4"/>
          <c:tx>
            <c:strRef>
              <c:f>Sheet1!$F$1</c:f>
              <c:strCache>
                <c:ptCount val="1"/>
                <c:pt idx="0">
                  <c:v>Medically Needy Spend Down</c:v>
                </c:pt>
              </c:strCache>
            </c:strRef>
          </c:tx>
          <c:spPr>
            <a:solidFill>
              <a:schemeClr val="accent5">
                <a:lumMod val="60000"/>
              </a:schemeClr>
            </a:solidFill>
            <a:ln>
              <a:noFill/>
            </a:ln>
            <a:effectLst/>
          </c:spPr>
          <c:invertIfNegative val="0"/>
          <c:cat>
            <c:strRef>
              <c:f>Sheet1!$A$2:$A$5</c:f>
              <c:strCache>
                <c:ptCount val="4"/>
                <c:pt idx="0">
                  <c:v>2017 State Costs</c:v>
                </c:pt>
                <c:pt idx="1">
                  <c:v>2017 Cost Savings/Revenues</c:v>
                </c:pt>
                <c:pt idx="2">
                  <c:v>2020 State Costs</c:v>
                </c:pt>
                <c:pt idx="3">
                  <c:v>2020 Cost Savings/Revenues</c:v>
                </c:pt>
              </c:strCache>
            </c:strRef>
          </c:cat>
          <c:val>
            <c:numRef>
              <c:f>Sheet1!$F$2:$F$5</c:f>
              <c:numCache>
                <c:formatCode>"$"#,##0.0</c:formatCode>
                <c:ptCount val="4"/>
                <c:pt idx="1">
                  <c:v>39.5</c:v>
                </c:pt>
                <c:pt idx="3">
                  <c:v>39.9</c:v>
                </c:pt>
              </c:numCache>
            </c:numRef>
          </c:val>
          <c:extLst>
            <c:ext xmlns:c16="http://schemas.microsoft.com/office/drawing/2014/chart" uri="{C3380CC4-5D6E-409C-BE32-E72D297353CC}">
              <c16:uniqueId val="{00000004-4E8A-4F7F-BDE7-5A33AD6D3D88}"/>
            </c:ext>
          </c:extLst>
        </c:ser>
        <c:ser>
          <c:idx val="5"/>
          <c:order val="5"/>
          <c:tx>
            <c:strRef>
              <c:f>Sheet1!$G$1</c:f>
              <c:strCache>
                <c:ptCount val="1"/>
                <c:pt idx="0">
                  <c:v>MediKan</c:v>
                </c:pt>
              </c:strCache>
            </c:strRef>
          </c:tx>
          <c:spPr>
            <a:solidFill>
              <a:schemeClr val="accent4">
                <a:lumMod val="60000"/>
              </a:schemeClr>
            </a:solidFill>
            <a:ln>
              <a:noFill/>
            </a:ln>
            <a:effectLst/>
          </c:spPr>
          <c:invertIfNegative val="0"/>
          <c:cat>
            <c:strRef>
              <c:f>Sheet1!$A$2:$A$5</c:f>
              <c:strCache>
                <c:ptCount val="4"/>
                <c:pt idx="0">
                  <c:v>2017 State Costs</c:v>
                </c:pt>
                <c:pt idx="1">
                  <c:v>2017 Cost Savings/Revenues</c:v>
                </c:pt>
                <c:pt idx="2">
                  <c:v>2020 State Costs</c:v>
                </c:pt>
                <c:pt idx="3">
                  <c:v>2020 Cost Savings/Revenues</c:v>
                </c:pt>
              </c:strCache>
            </c:strRef>
          </c:cat>
          <c:val>
            <c:numRef>
              <c:f>Sheet1!$G$2:$G$5</c:f>
              <c:numCache>
                <c:formatCode>"$"#,##0.0</c:formatCode>
                <c:ptCount val="4"/>
                <c:pt idx="1">
                  <c:v>5.2</c:v>
                </c:pt>
                <c:pt idx="3">
                  <c:v>5.7</c:v>
                </c:pt>
              </c:numCache>
            </c:numRef>
          </c:val>
          <c:extLst>
            <c:ext xmlns:c16="http://schemas.microsoft.com/office/drawing/2014/chart" uri="{C3380CC4-5D6E-409C-BE32-E72D297353CC}">
              <c16:uniqueId val="{00000005-4E8A-4F7F-BDE7-5A33AD6D3D88}"/>
            </c:ext>
          </c:extLst>
        </c:ser>
        <c:ser>
          <c:idx val="6"/>
          <c:order val="6"/>
          <c:tx>
            <c:strRef>
              <c:f>Sheet1!$H$1</c:f>
              <c:strCache>
                <c:ptCount val="1"/>
                <c:pt idx="0">
                  <c:v>SSI Disabled</c:v>
                </c:pt>
              </c:strCache>
            </c:strRef>
          </c:tx>
          <c:spPr>
            <a:solidFill>
              <a:schemeClr val="accent6">
                <a:lumMod val="80000"/>
                <a:lumOff val="20000"/>
              </a:schemeClr>
            </a:solidFill>
            <a:ln>
              <a:noFill/>
            </a:ln>
            <a:effectLst/>
          </c:spPr>
          <c:invertIfNegative val="0"/>
          <c:cat>
            <c:strRef>
              <c:f>Sheet1!$A$2:$A$5</c:f>
              <c:strCache>
                <c:ptCount val="4"/>
                <c:pt idx="0">
                  <c:v>2017 State Costs</c:v>
                </c:pt>
                <c:pt idx="1">
                  <c:v>2017 Cost Savings/Revenues</c:v>
                </c:pt>
                <c:pt idx="2">
                  <c:v>2020 State Costs</c:v>
                </c:pt>
                <c:pt idx="3">
                  <c:v>2020 Cost Savings/Revenues</c:v>
                </c:pt>
              </c:strCache>
            </c:strRef>
          </c:cat>
          <c:val>
            <c:numRef>
              <c:f>Sheet1!$H$2:$H$5</c:f>
              <c:numCache>
                <c:formatCode>"$"#,##0.0</c:formatCode>
                <c:ptCount val="4"/>
                <c:pt idx="1">
                  <c:v>5.6</c:v>
                </c:pt>
                <c:pt idx="3">
                  <c:v>21.9</c:v>
                </c:pt>
              </c:numCache>
            </c:numRef>
          </c:val>
          <c:extLst>
            <c:ext xmlns:c16="http://schemas.microsoft.com/office/drawing/2014/chart" uri="{C3380CC4-5D6E-409C-BE32-E72D297353CC}">
              <c16:uniqueId val="{00000006-4E8A-4F7F-BDE7-5A33AD6D3D88}"/>
            </c:ext>
          </c:extLst>
        </c:ser>
        <c:ser>
          <c:idx val="7"/>
          <c:order val="7"/>
          <c:tx>
            <c:strRef>
              <c:f>Sheet1!$I$1</c:f>
              <c:strCache>
                <c:ptCount val="1"/>
                <c:pt idx="0">
                  <c:v>Mental Health/Substance Abuse</c:v>
                </c:pt>
              </c:strCache>
            </c:strRef>
          </c:tx>
          <c:spPr>
            <a:solidFill>
              <a:schemeClr val="accent5">
                <a:lumMod val="80000"/>
                <a:lumOff val="20000"/>
              </a:schemeClr>
            </a:solidFill>
            <a:ln>
              <a:noFill/>
            </a:ln>
            <a:effectLst/>
          </c:spPr>
          <c:invertIfNegative val="0"/>
          <c:cat>
            <c:strRef>
              <c:f>Sheet1!$A$2:$A$5</c:f>
              <c:strCache>
                <c:ptCount val="4"/>
                <c:pt idx="0">
                  <c:v>2017 State Costs</c:v>
                </c:pt>
                <c:pt idx="1">
                  <c:v>2017 Cost Savings/Revenues</c:v>
                </c:pt>
                <c:pt idx="2">
                  <c:v>2020 State Costs</c:v>
                </c:pt>
                <c:pt idx="3">
                  <c:v>2020 Cost Savings/Revenues</c:v>
                </c:pt>
              </c:strCache>
            </c:strRef>
          </c:cat>
          <c:val>
            <c:numRef>
              <c:f>Sheet1!$I$2:$I$5</c:f>
              <c:numCache>
                <c:formatCode>"$"#,##0.0</c:formatCode>
                <c:ptCount val="4"/>
                <c:pt idx="1">
                  <c:v>10.7</c:v>
                </c:pt>
                <c:pt idx="3">
                  <c:v>10.7</c:v>
                </c:pt>
              </c:numCache>
            </c:numRef>
          </c:val>
          <c:extLst>
            <c:ext xmlns:c16="http://schemas.microsoft.com/office/drawing/2014/chart" uri="{C3380CC4-5D6E-409C-BE32-E72D297353CC}">
              <c16:uniqueId val="{00000007-4E8A-4F7F-BDE7-5A33AD6D3D88}"/>
            </c:ext>
          </c:extLst>
        </c:ser>
        <c:ser>
          <c:idx val="8"/>
          <c:order val="8"/>
          <c:tx>
            <c:strRef>
              <c:f>Sheet1!$J$1</c:f>
              <c:strCache>
                <c:ptCount val="1"/>
                <c:pt idx="0">
                  <c:v>Prisoner Hospitalization</c:v>
                </c:pt>
              </c:strCache>
            </c:strRef>
          </c:tx>
          <c:spPr>
            <a:solidFill>
              <a:schemeClr val="accent4">
                <a:lumMod val="80000"/>
                <a:lumOff val="20000"/>
              </a:schemeClr>
            </a:solidFill>
            <a:ln>
              <a:noFill/>
            </a:ln>
            <a:effectLst/>
          </c:spPr>
          <c:invertIfNegative val="0"/>
          <c:cat>
            <c:strRef>
              <c:f>Sheet1!$A$2:$A$5</c:f>
              <c:strCache>
                <c:ptCount val="4"/>
                <c:pt idx="0">
                  <c:v>2017 State Costs</c:v>
                </c:pt>
                <c:pt idx="1">
                  <c:v>2017 Cost Savings/Revenues</c:v>
                </c:pt>
                <c:pt idx="2">
                  <c:v>2020 State Costs</c:v>
                </c:pt>
                <c:pt idx="3">
                  <c:v>2020 Cost Savings/Revenues</c:v>
                </c:pt>
              </c:strCache>
            </c:strRef>
          </c:cat>
          <c:val>
            <c:numRef>
              <c:f>Sheet1!$J$2:$J$5</c:f>
              <c:numCache>
                <c:formatCode>"$"#,##0.0</c:formatCode>
                <c:ptCount val="4"/>
                <c:pt idx="1">
                  <c:v>1</c:v>
                </c:pt>
                <c:pt idx="3">
                  <c:v>1.1000000000000001</c:v>
                </c:pt>
              </c:numCache>
            </c:numRef>
          </c:val>
          <c:extLst>
            <c:ext xmlns:c16="http://schemas.microsoft.com/office/drawing/2014/chart" uri="{C3380CC4-5D6E-409C-BE32-E72D297353CC}">
              <c16:uniqueId val="{00000008-4E8A-4F7F-BDE7-5A33AD6D3D88}"/>
            </c:ext>
          </c:extLst>
        </c:ser>
        <c:ser>
          <c:idx val="9"/>
          <c:order val="9"/>
          <c:tx>
            <c:strRef>
              <c:f>Sheet1!$K$1</c:f>
              <c:strCache>
                <c:ptCount val="1"/>
                <c:pt idx="0">
                  <c:v>Pregnant Women</c:v>
                </c:pt>
              </c:strCache>
            </c:strRef>
          </c:tx>
          <c:spPr>
            <a:solidFill>
              <a:schemeClr val="accent6">
                <a:lumMod val="80000"/>
              </a:schemeClr>
            </a:solidFill>
            <a:ln>
              <a:noFill/>
            </a:ln>
            <a:effectLst/>
          </c:spPr>
          <c:invertIfNegative val="0"/>
          <c:cat>
            <c:strRef>
              <c:f>Sheet1!$A$2:$A$5</c:f>
              <c:strCache>
                <c:ptCount val="4"/>
                <c:pt idx="0">
                  <c:v>2017 State Costs</c:v>
                </c:pt>
                <c:pt idx="1">
                  <c:v>2017 Cost Savings/Revenues</c:v>
                </c:pt>
                <c:pt idx="2">
                  <c:v>2020 State Costs</c:v>
                </c:pt>
                <c:pt idx="3">
                  <c:v>2020 Cost Savings/Revenues</c:v>
                </c:pt>
              </c:strCache>
            </c:strRef>
          </c:cat>
          <c:val>
            <c:numRef>
              <c:f>Sheet1!$K$2:$K$5</c:f>
              <c:numCache>
                <c:formatCode>"$"#,##0.0</c:formatCode>
                <c:ptCount val="4"/>
                <c:pt idx="1">
                  <c:v>9.1</c:v>
                </c:pt>
                <c:pt idx="3">
                  <c:v>9</c:v>
                </c:pt>
              </c:numCache>
            </c:numRef>
          </c:val>
          <c:extLst>
            <c:ext xmlns:c16="http://schemas.microsoft.com/office/drawing/2014/chart" uri="{C3380CC4-5D6E-409C-BE32-E72D297353CC}">
              <c16:uniqueId val="{00000009-4E8A-4F7F-BDE7-5A33AD6D3D88}"/>
            </c:ext>
          </c:extLst>
        </c:ser>
        <c:ser>
          <c:idx val="10"/>
          <c:order val="10"/>
          <c:tx>
            <c:strRef>
              <c:f>Sheet1!$L$1</c:f>
              <c:strCache>
                <c:ptCount val="1"/>
                <c:pt idx="0">
                  <c:v>State Revenues from Economic Growth</c:v>
                </c:pt>
              </c:strCache>
            </c:strRef>
          </c:tx>
          <c:spPr>
            <a:solidFill>
              <a:schemeClr val="accent5">
                <a:lumMod val="80000"/>
              </a:schemeClr>
            </a:solidFill>
            <a:ln>
              <a:noFill/>
            </a:ln>
            <a:effectLst/>
          </c:spPr>
          <c:invertIfNegative val="0"/>
          <c:cat>
            <c:strRef>
              <c:f>Sheet1!$A$2:$A$5</c:f>
              <c:strCache>
                <c:ptCount val="4"/>
                <c:pt idx="0">
                  <c:v>2017 State Costs</c:v>
                </c:pt>
                <c:pt idx="1">
                  <c:v>2017 Cost Savings/Revenues</c:v>
                </c:pt>
                <c:pt idx="2">
                  <c:v>2020 State Costs</c:v>
                </c:pt>
                <c:pt idx="3">
                  <c:v>2020 Cost Savings/Revenues</c:v>
                </c:pt>
              </c:strCache>
            </c:strRef>
          </c:cat>
          <c:val>
            <c:numRef>
              <c:f>Sheet1!$L$2:$L$5</c:f>
              <c:numCache>
                <c:formatCode>"$"#,##0.0</c:formatCode>
                <c:ptCount val="4"/>
                <c:pt idx="1">
                  <c:v>24.1</c:v>
                </c:pt>
                <c:pt idx="3">
                  <c:v>27.4</c:v>
                </c:pt>
              </c:numCache>
            </c:numRef>
          </c:val>
          <c:extLst>
            <c:ext xmlns:c16="http://schemas.microsoft.com/office/drawing/2014/chart" uri="{C3380CC4-5D6E-409C-BE32-E72D297353CC}">
              <c16:uniqueId val="{0000000A-4E8A-4F7F-BDE7-5A33AD6D3D88}"/>
            </c:ext>
          </c:extLst>
        </c:ser>
        <c:dLbls>
          <c:showLegendKey val="0"/>
          <c:showVal val="0"/>
          <c:showCatName val="0"/>
          <c:showSerName val="0"/>
          <c:showPercent val="0"/>
          <c:showBubbleSize val="0"/>
        </c:dLbls>
        <c:gapWidth val="150"/>
        <c:overlap val="100"/>
        <c:axId val="167258432"/>
        <c:axId val="167258824"/>
      </c:barChart>
      <c:catAx>
        <c:axId val="1672584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endParaRPr lang="en-US"/>
          </a:p>
        </c:txPr>
        <c:crossAx val="167258824"/>
        <c:crosses val="autoZero"/>
        <c:auto val="1"/>
        <c:lblAlgn val="ctr"/>
        <c:lblOffset val="100"/>
        <c:noMultiLvlLbl val="0"/>
      </c:catAx>
      <c:valAx>
        <c:axId val="167258824"/>
        <c:scaling>
          <c:orientation val="minMax"/>
        </c:scaling>
        <c:delete val="0"/>
        <c:axPos val="l"/>
        <c:majorGridlines>
          <c:spPr>
            <a:ln w="9525" cap="flat" cmpd="sng" algn="ctr">
              <a:solidFill>
                <a:schemeClr val="tx1">
                  <a:lumMod val="15000"/>
                  <a:lumOff val="85000"/>
                </a:schemeClr>
              </a:solidFill>
              <a:round/>
            </a:ln>
            <a:effectLst/>
          </c:spPr>
        </c:majorGridlines>
        <c:numFmt formatCode="&quot;$&quot;#,##0.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67258432"/>
        <c:crosses val="autoZero"/>
        <c:crossBetween val="between"/>
      </c:valAx>
      <c:spPr>
        <a:noFill/>
        <a:ln>
          <a:noFill/>
        </a:ln>
        <a:effectLst/>
      </c:spPr>
    </c:plotArea>
    <c:legend>
      <c:legendPos val="b"/>
      <c:layout>
        <c:manualLayout>
          <c:xMode val="edge"/>
          <c:yMode val="edge"/>
          <c:x val="0.10188040731019733"/>
          <c:y val="0.79464566929133862"/>
          <c:w val="0.87806832503352572"/>
          <c:h val="0.2053543268604533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3">
  <cs:axisTitle>
    <cs:lnRef idx="0"/>
    <cs:fillRef idx="0"/>
    <cs:effectRef idx="0"/>
    <cs:fontRef idx="minor">
      <a:schemeClr val="tx1">
        <a:lumMod val="50000"/>
        <a:lumOff val="50000"/>
      </a:schemeClr>
    </cs:fontRef>
    <cs:defRPr sz="1197" kern="1200"/>
  </cs:axisTitle>
  <cs:categoryAxis>
    <cs:lnRef idx="0"/>
    <cs:fillRef idx="0"/>
    <cs:effectRef idx="0"/>
    <cs:fontRef idx="minor">
      <a:schemeClr val="tx1">
        <a:lumMod val="65000"/>
        <a:lumOff val="35000"/>
      </a:schemeClr>
    </cs:fontRef>
    <cs:spPr>
      <a:ln w="15875"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styleClr val="auto"/>
    </cs:lnRef>
    <cs:fillRef idx="0"/>
    <cs:effectRef idx="0">
      <cs:styleClr val="auto"/>
    </cs:effectRef>
    <cs:fontRef idx="minor">
      <cs:styleClr val="auto"/>
    </cs:fontRef>
    <cs:spPr>
      <a:solidFill>
        <a:schemeClr val="lt1">
          <a:alpha val="90000"/>
        </a:schemeClr>
      </a:solidFill>
      <a:ln w="12700" cap="flat" cmpd="sng" algn="ctr">
        <a:solidFill>
          <a:schemeClr val="phClr"/>
        </a:solidFill>
        <a:round/>
      </a:ln>
      <a:effectLst>
        <a:outerShdw blurRad="50800" dist="38100" dir="2700000" algn="tl" rotWithShape="0">
          <a:schemeClr val="phClr">
            <a:lumMod val="75000"/>
            <a:alpha val="40000"/>
          </a:schemeClr>
        </a:outerShdw>
      </a:effectLst>
    </cs:spPr>
    <cs:defRPr sz="1330" b="0" i="0" u="none" strike="noStrike" kern="1200" baseline="0">
      <a:effectLst/>
    </cs:defRPr>
    <cs:bodyPr rot="0" spcFirstLastPara="1" vertOverflow="clip" horzOverflow="clip" vert="horz" wrap="square" lIns="38100" tIns="19050" rIns="38100" bIns="19050" anchor="ctr" anchorCtr="1">
      <a:spAutoFit/>
    </cs:bodyPr>
  </cs:dataLabel>
  <cs:dataLabelCallout>
    <cs:lnRef idx="0">
      <cs:styleClr val="auto"/>
    </cs:lnRef>
    <cs:fillRef idx="0"/>
    <cs:effectRef idx="0">
      <cs:styleClr val="auto"/>
    </cs:effectRef>
    <cs:fontRef idx="minor">
      <cs:styleClr val="auto"/>
    </cs:fontRef>
    <cs:spPr>
      <a:solidFill>
        <a:schemeClr val="lt1">
          <a:alpha val="90000"/>
        </a:schemeClr>
      </a:solidFill>
      <a:ln w="12700" cap="flat" cmpd="sng" algn="ctr">
        <a:solidFill>
          <a:schemeClr val="phClr"/>
        </a:solidFill>
        <a:round/>
      </a:ln>
      <a:effectLst>
        <a:outerShdw blurRad="50800" dist="38100" dir="2700000" algn="tl" rotWithShape="0">
          <a:schemeClr val="phClr">
            <a:lumMod val="75000"/>
            <a:alpha val="40000"/>
          </a:schemeClr>
        </a:outerShdw>
      </a:effectLst>
    </cs:spPr>
    <cs:defRPr sz="1330" b="0" i="0" u="none" strike="noStrike" kern="1200" baseline="0">
      <a:effectLst/>
    </cs:defRPr>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alpha val="70000"/>
        </a:schemeClr>
      </a:solidFill>
    </cs:spPr>
  </cs:dataPoint>
  <cs:dataPoint3D>
    <cs:lnRef idx="0">
      <cs:styleClr val="auto"/>
    </cs:lnRef>
    <cs:fillRef idx="0">
      <cs:styleClr val="auto"/>
    </cs:fillRef>
    <cs:effectRef idx="0">
      <cs:styleClr val="auto"/>
    </cs:effectRef>
    <cs:fontRef idx="minor">
      <a:schemeClr val="tx1"/>
    </cs:fontRef>
    <cs:spPr>
      <a:solidFill>
        <a:schemeClr val="phClr">
          <a:alpha val="90000"/>
        </a:schemeClr>
      </a:solidFill>
      <a:ln w="19050">
        <a:solidFill>
          <a:schemeClr val="phClr">
            <a:lumMod val="75000"/>
          </a:schemeClr>
        </a:solidFill>
      </a:ln>
      <a:effectLst>
        <a:innerShdw blurRad="114300">
          <a:schemeClr val="phClr">
            <a:lumMod val="75000"/>
          </a:schemeClr>
        </a:innerShdw>
      </a:effectLst>
      <a:scene3d>
        <a:camera prst="orthographicFront"/>
        <a:lightRig rig="threePt" dir="t"/>
      </a:scene3d>
      <a:sp3d contourW="19050" prstMaterial="flat">
        <a:contourClr>
          <a:schemeClr val="accent4">
            <a:lumMod val="75000"/>
          </a:schemeClr>
        </a:contourClr>
      </a:sp3d>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5000"/>
            <a:lumOff val="9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baseline="0"/>
  </cs:title>
  <cs:trendline>
    <cs:lnRef idx="0">
      <cs:styleClr val="auto"/>
    </cs:lnRef>
    <cs:fillRef idx="0"/>
    <cs:effectRef idx="0"/>
    <cs:fontRef idx="minor">
      <a:schemeClr val="dk1"/>
    </cs:fontRef>
    <cs:spPr>
      <a:ln w="1587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spc="20" baseline="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D255CB-2D1F-45BF-B4F6-72C69CE93088}" type="doc">
      <dgm:prSet loTypeId="urn:microsoft.com/office/officeart/2009/3/layout/StepUpProcess" loCatId="process" qsTypeId="urn:microsoft.com/office/officeart/2005/8/quickstyle/simple1#1" qsCatId="simple" csTypeId="urn:microsoft.com/office/officeart/2005/8/colors/accent1_2#1" csCatId="accent1" phldr="1"/>
      <dgm:spPr/>
      <dgm:t>
        <a:bodyPr/>
        <a:lstStyle/>
        <a:p>
          <a:endParaRPr lang="en-US"/>
        </a:p>
      </dgm:t>
    </dgm:pt>
    <dgm:pt modelId="{4EC7567E-1E0C-4D24-BF4F-58E8A9BFB2BE}">
      <dgm:prSet phldrT="[Text]" custT="1"/>
      <dgm:spPr/>
      <dgm:t>
        <a:bodyPr/>
        <a:lstStyle/>
        <a:p>
          <a:pPr>
            <a:lnSpc>
              <a:spcPct val="90000"/>
            </a:lnSpc>
          </a:pPr>
          <a:r>
            <a:rPr lang="en-US" sz="2700" b="0" u="sng" dirty="0" smtClean="0"/>
            <a:t>No Insurance</a:t>
          </a:r>
        </a:p>
        <a:p>
          <a:pPr>
            <a:lnSpc>
              <a:spcPct val="100000"/>
            </a:lnSpc>
          </a:pPr>
          <a:r>
            <a:rPr lang="en-US" sz="1800" dirty="0" smtClean="0"/>
            <a:t>- No accountability or responsibility</a:t>
          </a:r>
        </a:p>
        <a:p>
          <a:pPr>
            <a:lnSpc>
              <a:spcPct val="90000"/>
            </a:lnSpc>
          </a:pPr>
          <a:r>
            <a:rPr lang="en-US" sz="1800" dirty="0" smtClean="0"/>
            <a:t>- Endless access to ER</a:t>
          </a:r>
        </a:p>
        <a:p>
          <a:pPr>
            <a:lnSpc>
              <a:spcPct val="90000"/>
            </a:lnSpc>
          </a:pPr>
          <a:r>
            <a:rPr lang="en-US" sz="1800" dirty="0" smtClean="0"/>
            <a:t>- No management of chronic conditions</a:t>
          </a:r>
        </a:p>
        <a:p>
          <a:pPr>
            <a:lnSpc>
              <a:spcPct val="90000"/>
            </a:lnSpc>
          </a:pPr>
          <a:r>
            <a:rPr lang="en-US" sz="1800" dirty="0" smtClean="0"/>
            <a:t>- Cost of care shifted to Private Insurance</a:t>
          </a:r>
          <a:endParaRPr lang="en-US" sz="1800" dirty="0"/>
        </a:p>
      </dgm:t>
    </dgm:pt>
    <dgm:pt modelId="{053ACC01-8E07-43E0-9DF0-D529EB0209AE}" type="parTrans" cxnId="{9DEECE8A-1883-4C6B-BE31-326EE6E1AD1F}">
      <dgm:prSet/>
      <dgm:spPr/>
      <dgm:t>
        <a:bodyPr/>
        <a:lstStyle/>
        <a:p>
          <a:endParaRPr lang="en-US"/>
        </a:p>
      </dgm:t>
    </dgm:pt>
    <dgm:pt modelId="{7E0BC0A1-B4D2-4215-A28D-3B11575286C4}" type="sibTrans" cxnId="{9DEECE8A-1883-4C6B-BE31-326EE6E1AD1F}">
      <dgm:prSet/>
      <dgm:spPr/>
      <dgm:t>
        <a:bodyPr/>
        <a:lstStyle/>
        <a:p>
          <a:endParaRPr lang="en-US"/>
        </a:p>
      </dgm:t>
    </dgm:pt>
    <dgm:pt modelId="{0CEAA4EE-54D8-43C9-BBF4-037385BA7D26}">
      <dgm:prSet phldrT="[Text]" custT="1"/>
      <dgm:spPr/>
      <dgm:t>
        <a:bodyPr/>
        <a:lstStyle/>
        <a:p>
          <a:pPr algn="ctr">
            <a:lnSpc>
              <a:spcPct val="90000"/>
            </a:lnSpc>
          </a:pPr>
          <a:r>
            <a:rPr lang="en-US" sz="2700" b="0" u="sng" dirty="0" smtClean="0"/>
            <a:t>KanCare</a:t>
          </a:r>
        </a:p>
        <a:p>
          <a:pPr algn="l">
            <a:lnSpc>
              <a:spcPct val="90000"/>
            </a:lnSpc>
          </a:pPr>
          <a:r>
            <a:rPr lang="en-US" sz="1800" dirty="0" smtClean="0"/>
            <a:t>-“Skin in the Game” Component to create more responsible consumers</a:t>
          </a:r>
        </a:p>
        <a:p>
          <a:pPr algn="l">
            <a:lnSpc>
              <a:spcPct val="90000"/>
            </a:lnSpc>
          </a:pPr>
          <a:r>
            <a:rPr lang="en-US" sz="1800" dirty="0" smtClean="0"/>
            <a:t>- Access to primary care and management of  chronic conditions</a:t>
          </a:r>
        </a:p>
        <a:p>
          <a:pPr algn="l">
            <a:lnSpc>
              <a:spcPct val="90000"/>
            </a:lnSpc>
          </a:pPr>
          <a:r>
            <a:rPr lang="en-US" sz="1800" dirty="0" smtClean="0"/>
            <a:t>- Co-pays and premiums to help cover cost</a:t>
          </a:r>
          <a:endParaRPr lang="en-US" sz="1800" dirty="0"/>
        </a:p>
      </dgm:t>
    </dgm:pt>
    <dgm:pt modelId="{2F2A80D0-06F0-44E9-9EE6-745E74C23FEA}" type="parTrans" cxnId="{7212B50C-A19F-426B-A74B-C0C082F935AD}">
      <dgm:prSet/>
      <dgm:spPr/>
      <dgm:t>
        <a:bodyPr/>
        <a:lstStyle/>
        <a:p>
          <a:endParaRPr lang="en-US"/>
        </a:p>
      </dgm:t>
    </dgm:pt>
    <dgm:pt modelId="{88BFB4D3-3C1D-46C5-922B-0F44B78FBF41}" type="sibTrans" cxnId="{7212B50C-A19F-426B-A74B-C0C082F935AD}">
      <dgm:prSet/>
      <dgm:spPr/>
      <dgm:t>
        <a:bodyPr/>
        <a:lstStyle/>
        <a:p>
          <a:endParaRPr lang="en-US"/>
        </a:p>
      </dgm:t>
    </dgm:pt>
    <dgm:pt modelId="{6B71617C-9C99-4409-A3F5-7B15D9631C41}">
      <dgm:prSet phldrT="[Text]" custT="1"/>
      <dgm:spPr/>
      <dgm:t>
        <a:bodyPr/>
        <a:lstStyle/>
        <a:p>
          <a:pPr algn="ctr"/>
          <a:r>
            <a:rPr lang="en-US" sz="2700" dirty="0" smtClean="0"/>
            <a:t>Private </a:t>
          </a:r>
          <a:r>
            <a:rPr lang="en-US" sz="2700" u="sng" dirty="0" smtClean="0"/>
            <a:t>Insurance</a:t>
          </a:r>
        </a:p>
        <a:p>
          <a:pPr algn="l"/>
          <a:r>
            <a:rPr lang="en-US" sz="1800" u="none" dirty="0" smtClean="0"/>
            <a:t>- Responsible for selecting and purchasing private health care services</a:t>
          </a:r>
        </a:p>
        <a:p>
          <a:pPr algn="l"/>
          <a:r>
            <a:rPr lang="en-US" sz="1800" u="none" dirty="0" smtClean="0"/>
            <a:t>- Able to access right care at the right time</a:t>
          </a:r>
        </a:p>
        <a:p>
          <a:pPr algn="l"/>
          <a:r>
            <a:rPr lang="en-US" sz="1800" u="none" dirty="0" smtClean="0"/>
            <a:t>- Cost of care borne by the beneficiary</a:t>
          </a:r>
          <a:endParaRPr lang="en-US" sz="1800" u="none" dirty="0"/>
        </a:p>
      </dgm:t>
    </dgm:pt>
    <dgm:pt modelId="{7666C4F8-F377-4BAD-8436-C14B2145A04E}" type="parTrans" cxnId="{CA5994D9-A67C-4B39-89FD-3753A700F19E}">
      <dgm:prSet/>
      <dgm:spPr/>
      <dgm:t>
        <a:bodyPr/>
        <a:lstStyle/>
        <a:p>
          <a:endParaRPr lang="en-US"/>
        </a:p>
      </dgm:t>
    </dgm:pt>
    <dgm:pt modelId="{88F0E91B-2DCE-4A7D-B59B-A360242AEBB3}" type="sibTrans" cxnId="{CA5994D9-A67C-4B39-89FD-3753A700F19E}">
      <dgm:prSet/>
      <dgm:spPr/>
      <dgm:t>
        <a:bodyPr/>
        <a:lstStyle/>
        <a:p>
          <a:endParaRPr lang="en-US"/>
        </a:p>
      </dgm:t>
    </dgm:pt>
    <dgm:pt modelId="{49C075B2-321F-4A11-9444-73BBE5207AA4}" type="pres">
      <dgm:prSet presAssocID="{36D255CB-2D1F-45BF-B4F6-72C69CE93088}" presName="rootnode" presStyleCnt="0">
        <dgm:presLayoutVars>
          <dgm:chMax/>
          <dgm:chPref/>
          <dgm:dir/>
          <dgm:animLvl val="lvl"/>
        </dgm:presLayoutVars>
      </dgm:prSet>
      <dgm:spPr/>
      <dgm:t>
        <a:bodyPr/>
        <a:lstStyle/>
        <a:p>
          <a:endParaRPr lang="en-US"/>
        </a:p>
      </dgm:t>
    </dgm:pt>
    <dgm:pt modelId="{2896AEC6-5A68-49D2-8669-78D418762902}" type="pres">
      <dgm:prSet presAssocID="{4EC7567E-1E0C-4D24-BF4F-58E8A9BFB2BE}" presName="composite" presStyleCnt="0"/>
      <dgm:spPr/>
    </dgm:pt>
    <dgm:pt modelId="{2C49A222-BC1B-4783-887D-F9C18F6D60F4}" type="pres">
      <dgm:prSet presAssocID="{4EC7567E-1E0C-4D24-BF4F-58E8A9BFB2BE}" presName="LShape" presStyleLbl="alignNode1" presStyleIdx="0" presStyleCnt="5"/>
      <dgm:spPr/>
    </dgm:pt>
    <dgm:pt modelId="{E4D624C8-0149-402A-93CE-7DFBB1B93FE5}" type="pres">
      <dgm:prSet presAssocID="{4EC7567E-1E0C-4D24-BF4F-58E8A9BFB2BE}" presName="ParentText" presStyleLbl="revTx" presStyleIdx="0" presStyleCnt="3">
        <dgm:presLayoutVars>
          <dgm:chMax val="0"/>
          <dgm:chPref val="0"/>
          <dgm:bulletEnabled val="1"/>
        </dgm:presLayoutVars>
      </dgm:prSet>
      <dgm:spPr/>
      <dgm:t>
        <a:bodyPr/>
        <a:lstStyle/>
        <a:p>
          <a:endParaRPr lang="en-US"/>
        </a:p>
      </dgm:t>
    </dgm:pt>
    <dgm:pt modelId="{BFB5628B-4FA7-4A74-8512-080FA15E8BC5}" type="pres">
      <dgm:prSet presAssocID="{4EC7567E-1E0C-4D24-BF4F-58E8A9BFB2BE}" presName="Triangle" presStyleLbl="alignNode1" presStyleIdx="1" presStyleCnt="5"/>
      <dgm:spPr/>
    </dgm:pt>
    <dgm:pt modelId="{50DDABA9-0F70-4F33-AD14-D9583A49AD62}" type="pres">
      <dgm:prSet presAssocID="{7E0BC0A1-B4D2-4215-A28D-3B11575286C4}" presName="sibTrans" presStyleCnt="0"/>
      <dgm:spPr/>
    </dgm:pt>
    <dgm:pt modelId="{1355FA0C-361E-437D-83C7-C6B907BF513F}" type="pres">
      <dgm:prSet presAssocID="{7E0BC0A1-B4D2-4215-A28D-3B11575286C4}" presName="space" presStyleCnt="0"/>
      <dgm:spPr/>
    </dgm:pt>
    <dgm:pt modelId="{CE5E778B-C53A-46B1-AF8C-479520871B31}" type="pres">
      <dgm:prSet presAssocID="{0CEAA4EE-54D8-43C9-BBF4-037385BA7D26}" presName="composite" presStyleCnt="0"/>
      <dgm:spPr/>
    </dgm:pt>
    <dgm:pt modelId="{26415C18-E6FC-4A90-A828-B2627103A539}" type="pres">
      <dgm:prSet presAssocID="{0CEAA4EE-54D8-43C9-BBF4-037385BA7D26}" presName="LShape" presStyleLbl="alignNode1" presStyleIdx="2" presStyleCnt="5"/>
      <dgm:spPr/>
    </dgm:pt>
    <dgm:pt modelId="{F9412C1A-783C-4A63-933A-DABE6EF2C4FB}" type="pres">
      <dgm:prSet presAssocID="{0CEAA4EE-54D8-43C9-BBF4-037385BA7D26}" presName="ParentText" presStyleLbl="revTx" presStyleIdx="1" presStyleCnt="3">
        <dgm:presLayoutVars>
          <dgm:chMax val="0"/>
          <dgm:chPref val="0"/>
          <dgm:bulletEnabled val="1"/>
        </dgm:presLayoutVars>
      </dgm:prSet>
      <dgm:spPr/>
      <dgm:t>
        <a:bodyPr/>
        <a:lstStyle/>
        <a:p>
          <a:endParaRPr lang="en-US"/>
        </a:p>
      </dgm:t>
    </dgm:pt>
    <dgm:pt modelId="{91CCED8F-0885-4E39-B10B-8208A61ED65B}" type="pres">
      <dgm:prSet presAssocID="{0CEAA4EE-54D8-43C9-BBF4-037385BA7D26}" presName="Triangle" presStyleLbl="alignNode1" presStyleIdx="3" presStyleCnt="5"/>
      <dgm:spPr/>
    </dgm:pt>
    <dgm:pt modelId="{E509F38A-745B-4C67-B6E9-FF100A2CBA42}" type="pres">
      <dgm:prSet presAssocID="{88BFB4D3-3C1D-46C5-922B-0F44B78FBF41}" presName="sibTrans" presStyleCnt="0"/>
      <dgm:spPr/>
    </dgm:pt>
    <dgm:pt modelId="{19780026-7F71-4CD5-8F91-0D81A8D203FC}" type="pres">
      <dgm:prSet presAssocID="{88BFB4D3-3C1D-46C5-922B-0F44B78FBF41}" presName="space" presStyleCnt="0"/>
      <dgm:spPr/>
    </dgm:pt>
    <dgm:pt modelId="{9A0DE6E3-0030-4D3B-9F25-82745A1F3EE4}" type="pres">
      <dgm:prSet presAssocID="{6B71617C-9C99-4409-A3F5-7B15D9631C41}" presName="composite" presStyleCnt="0"/>
      <dgm:spPr/>
    </dgm:pt>
    <dgm:pt modelId="{C17184B4-2791-401E-991D-EDB0252A4B96}" type="pres">
      <dgm:prSet presAssocID="{6B71617C-9C99-4409-A3F5-7B15D9631C41}" presName="LShape" presStyleLbl="alignNode1" presStyleIdx="4" presStyleCnt="5"/>
      <dgm:spPr/>
    </dgm:pt>
    <dgm:pt modelId="{20654536-4DD4-46F5-944D-AA4839A672D1}" type="pres">
      <dgm:prSet presAssocID="{6B71617C-9C99-4409-A3F5-7B15D9631C41}" presName="ParentText" presStyleLbl="revTx" presStyleIdx="2" presStyleCnt="3">
        <dgm:presLayoutVars>
          <dgm:chMax val="0"/>
          <dgm:chPref val="0"/>
          <dgm:bulletEnabled val="1"/>
        </dgm:presLayoutVars>
      </dgm:prSet>
      <dgm:spPr/>
      <dgm:t>
        <a:bodyPr/>
        <a:lstStyle/>
        <a:p>
          <a:endParaRPr lang="en-US"/>
        </a:p>
      </dgm:t>
    </dgm:pt>
  </dgm:ptLst>
  <dgm:cxnLst>
    <dgm:cxn modelId="{9AC66D6B-2C79-4113-9FF0-39D5231A880F}" type="presOf" srcId="{4EC7567E-1E0C-4D24-BF4F-58E8A9BFB2BE}" destId="{E4D624C8-0149-402A-93CE-7DFBB1B93FE5}" srcOrd="0" destOrd="0" presId="urn:microsoft.com/office/officeart/2009/3/layout/StepUpProcess"/>
    <dgm:cxn modelId="{7212B50C-A19F-426B-A74B-C0C082F935AD}" srcId="{36D255CB-2D1F-45BF-B4F6-72C69CE93088}" destId="{0CEAA4EE-54D8-43C9-BBF4-037385BA7D26}" srcOrd="1" destOrd="0" parTransId="{2F2A80D0-06F0-44E9-9EE6-745E74C23FEA}" sibTransId="{88BFB4D3-3C1D-46C5-922B-0F44B78FBF41}"/>
    <dgm:cxn modelId="{9DEECE8A-1883-4C6B-BE31-326EE6E1AD1F}" srcId="{36D255CB-2D1F-45BF-B4F6-72C69CE93088}" destId="{4EC7567E-1E0C-4D24-BF4F-58E8A9BFB2BE}" srcOrd="0" destOrd="0" parTransId="{053ACC01-8E07-43E0-9DF0-D529EB0209AE}" sibTransId="{7E0BC0A1-B4D2-4215-A28D-3B11575286C4}"/>
    <dgm:cxn modelId="{55D75BF3-1A3C-437D-A6DA-FE39BA0A5D84}" type="presOf" srcId="{36D255CB-2D1F-45BF-B4F6-72C69CE93088}" destId="{49C075B2-321F-4A11-9444-73BBE5207AA4}" srcOrd="0" destOrd="0" presId="urn:microsoft.com/office/officeart/2009/3/layout/StepUpProcess"/>
    <dgm:cxn modelId="{A9ED89EA-B825-4F2D-BE09-50CCD4041A3E}" type="presOf" srcId="{0CEAA4EE-54D8-43C9-BBF4-037385BA7D26}" destId="{F9412C1A-783C-4A63-933A-DABE6EF2C4FB}" srcOrd="0" destOrd="0" presId="urn:microsoft.com/office/officeart/2009/3/layout/StepUpProcess"/>
    <dgm:cxn modelId="{F42548D7-97E8-4710-8810-E7871826C513}" type="presOf" srcId="{6B71617C-9C99-4409-A3F5-7B15D9631C41}" destId="{20654536-4DD4-46F5-944D-AA4839A672D1}" srcOrd="0" destOrd="0" presId="urn:microsoft.com/office/officeart/2009/3/layout/StepUpProcess"/>
    <dgm:cxn modelId="{CA5994D9-A67C-4B39-89FD-3753A700F19E}" srcId="{36D255CB-2D1F-45BF-B4F6-72C69CE93088}" destId="{6B71617C-9C99-4409-A3F5-7B15D9631C41}" srcOrd="2" destOrd="0" parTransId="{7666C4F8-F377-4BAD-8436-C14B2145A04E}" sibTransId="{88F0E91B-2DCE-4A7D-B59B-A360242AEBB3}"/>
    <dgm:cxn modelId="{24B9047F-8095-4F40-A69D-FD163C9572A8}" type="presParOf" srcId="{49C075B2-321F-4A11-9444-73BBE5207AA4}" destId="{2896AEC6-5A68-49D2-8669-78D418762902}" srcOrd="0" destOrd="0" presId="urn:microsoft.com/office/officeart/2009/3/layout/StepUpProcess"/>
    <dgm:cxn modelId="{18824D0B-F42A-4485-B4F7-0A6D7A6C215F}" type="presParOf" srcId="{2896AEC6-5A68-49D2-8669-78D418762902}" destId="{2C49A222-BC1B-4783-887D-F9C18F6D60F4}" srcOrd="0" destOrd="0" presId="urn:microsoft.com/office/officeart/2009/3/layout/StepUpProcess"/>
    <dgm:cxn modelId="{54E2E8A4-A3E8-41CB-A002-7BD160E017B2}" type="presParOf" srcId="{2896AEC6-5A68-49D2-8669-78D418762902}" destId="{E4D624C8-0149-402A-93CE-7DFBB1B93FE5}" srcOrd="1" destOrd="0" presId="urn:microsoft.com/office/officeart/2009/3/layout/StepUpProcess"/>
    <dgm:cxn modelId="{C94D2BDA-741B-4833-85C1-C7F2D65CB0D0}" type="presParOf" srcId="{2896AEC6-5A68-49D2-8669-78D418762902}" destId="{BFB5628B-4FA7-4A74-8512-080FA15E8BC5}" srcOrd="2" destOrd="0" presId="urn:microsoft.com/office/officeart/2009/3/layout/StepUpProcess"/>
    <dgm:cxn modelId="{0A4E781E-FE9C-4884-8EC1-CA22D7DDAFD1}" type="presParOf" srcId="{49C075B2-321F-4A11-9444-73BBE5207AA4}" destId="{50DDABA9-0F70-4F33-AD14-D9583A49AD62}" srcOrd="1" destOrd="0" presId="urn:microsoft.com/office/officeart/2009/3/layout/StepUpProcess"/>
    <dgm:cxn modelId="{3A5C0567-8010-4347-AABF-37D2F0A9F1E6}" type="presParOf" srcId="{50DDABA9-0F70-4F33-AD14-D9583A49AD62}" destId="{1355FA0C-361E-437D-83C7-C6B907BF513F}" srcOrd="0" destOrd="0" presId="urn:microsoft.com/office/officeart/2009/3/layout/StepUpProcess"/>
    <dgm:cxn modelId="{6D9879CB-18F0-4946-A24A-3439B811FE76}" type="presParOf" srcId="{49C075B2-321F-4A11-9444-73BBE5207AA4}" destId="{CE5E778B-C53A-46B1-AF8C-479520871B31}" srcOrd="2" destOrd="0" presId="urn:microsoft.com/office/officeart/2009/3/layout/StepUpProcess"/>
    <dgm:cxn modelId="{63858F95-3F55-4F72-81EB-C8B461F9DBCD}" type="presParOf" srcId="{CE5E778B-C53A-46B1-AF8C-479520871B31}" destId="{26415C18-E6FC-4A90-A828-B2627103A539}" srcOrd="0" destOrd="0" presId="urn:microsoft.com/office/officeart/2009/3/layout/StepUpProcess"/>
    <dgm:cxn modelId="{16098B7C-3DDF-493D-847C-B7641423B65C}" type="presParOf" srcId="{CE5E778B-C53A-46B1-AF8C-479520871B31}" destId="{F9412C1A-783C-4A63-933A-DABE6EF2C4FB}" srcOrd="1" destOrd="0" presId="urn:microsoft.com/office/officeart/2009/3/layout/StepUpProcess"/>
    <dgm:cxn modelId="{740C50FB-5C0C-4989-A7CE-7F8C73F20C3D}" type="presParOf" srcId="{CE5E778B-C53A-46B1-AF8C-479520871B31}" destId="{91CCED8F-0885-4E39-B10B-8208A61ED65B}" srcOrd="2" destOrd="0" presId="urn:microsoft.com/office/officeart/2009/3/layout/StepUpProcess"/>
    <dgm:cxn modelId="{142C41A1-D4A0-414B-A93D-79485D87F349}" type="presParOf" srcId="{49C075B2-321F-4A11-9444-73BBE5207AA4}" destId="{E509F38A-745B-4C67-B6E9-FF100A2CBA42}" srcOrd="3" destOrd="0" presId="urn:microsoft.com/office/officeart/2009/3/layout/StepUpProcess"/>
    <dgm:cxn modelId="{6BED9DD9-1B65-4886-AD86-8E260006D7E2}" type="presParOf" srcId="{E509F38A-745B-4C67-B6E9-FF100A2CBA42}" destId="{19780026-7F71-4CD5-8F91-0D81A8D203FC}" srcOrd="0" destOrd="0" presId="urn:microsoft.com/office/officeart/2009/3/layout/StepUpProcess"/>
    <dgm:cxn modelId="{4CE176CA-4269-4622-8ADB-48EB62212BD4}" type="presParOf" srcId="{49C075B2-321F-4A11-9444-73BBE5207AA4}" destId="{9A0DE6E3-0030-4D3B-9F25-82745A1F3EE4}" srcOrd="4" destOrd="0" presId="urn:microsoft.com/office/officeart/2009/3/layout/StepUpProcess"/>
    <dgm:cxn modelId="{224A76F6-610B-4197-A76F-BF16054B4A20}" type="presParOf" srcId="{9A0DE6E3-0030-4D3B-9F25-82745A1F3EE4}" destId="{C17184B4-2791-401E-991D-EDB0252A4B96}" srcOrd="0" destOrd="0" presId="urn:microsoft.com/office/officeart/2009/3/layout/StepUpProcess"/>
    <dgm:cxn modelId="{EE125046-2502-40C3-8F0F-A5FE80BFAAAE}" type="presParOf" srcId="{9A0DE6E3-0030-4D3B-9F25-82745A1F3EE4}" destId="{20654536-4DD4-46F5-944D-AA4839A672D1}"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49A222-BC1B-4783-887D-F9C18F6D60F4}">
      <dsp:nvSpPr>
        <dsp:cNvPr id="0" name=""/>
        <dsp:cNvSpPr/>
      </dsp:nvSpPr>
      <dsp:spPr>
        <a:xfrm rot="5400000">
          <a:off x="455184" y="1399432"/>
          <a:ext cx="1363525" cy="2268875"/>
        </a:xfrm>
        <a:prstGeom prst="corner">
          <a:avLst>
            <a:gd name="adj1" fmla="val 16120"/>
            <a:gd name="adj2" fmla="val 1611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4D624C8-0149-402A-93CE-7DFBB1B93FE5}">
      <dsp:nvSpPr>
        <dsp:cNvPr id="0" name=""/>
        <dsp:cNvSpPr/>
      </dsp:nvSpPr>
      <dsp:spPr>
        <a:xfrm>
          <a:off x="227577" y="2077337"/>
          <a:ext cx="2048353" cy="17955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lvl="0" algn="l" defTabSz="1200150">
            <a:lnSpc>
              <a:spcPct val="90000"/>
            </a:lnSpc>
            <a:spcBef>
              <a:spcPct val="0"/>
            </a:spcBef>
            <a:spcAft>
              <a:spcPct val="35000"/>
            </a:spcAft>
          </a:pPr>
          <a:r>
            <a:rPr lang="en-US" sz="2700" b="0" u="sng" kern="1200" dirty="0" smtClean="0"/>
            <a:t>No Insurance</a:t>
          </a:r>
        </a:p>
        <a:p>
          <a:pPr lvl="0" algn="l" defTabSz="1200150">
            <a:lnSpc>
              <a:spcPct val="100000"/>
            </a:lnSpc>
            <a:spcBef>
              <a:spcPct val="0"/>
            </a:spcBef>
            <a:spcAft>
              <a:spcPct val="35000"/>
            </a:spcAft>
          </a:pPr>
          <a:r>
            <a:rPr lang="en-US" sz="1800" kern="1200" dirty="0" smtClean="0"/>
            <a:t>- No accountability or responsibility</a:t>
          </a:r>
        </a:p>
        <a:p>
          <a:pPr lvl="0" algn="l" defTabSz="1200150">
            <a:lnSpc>
              <a:spcPct val="90000"/>
            </a:lnSpc>
            <a:spcBef>
              <a:spcPct val="0"/>
            </a:spcBef>
            <a:spcAft>
              <a:spcPct val="35000"/>
            </a:spcAft>
          </a:pPr>
          <a:r>
            <a:rPr lang="en-US" sz="1800" kern="1200" dirty="0" smtClean="0"/>
            <a:t>- Endless access to ER</a:t>
          </a:r>
        </a:p>
        <a:p>
          <a:pPr lvl="0" algn="l" defTabSz="1200150">
            <a:lnSpc>
              <a:spcPct val="90000"/>
            </a:lnSpc>
            <a:spcBef>
              <a:spcPct val="0"/>
            </a:spcBef>
            <a:spcAft>
              <a:spcPct val="35000"/>
            </a:spcAft>
          </a:pPr>
          <a:r>
            <a:rPr lang="en-US" sz="1800" kern="1200" dirty="0" smtClean="0"/>
            <a:t>- No management of chronic conditions</a:t>
          </a:r>
        </a:p>
        <a:p>
          <a:pPr lvl="0" algn="l" defTabSz="1200150">
            <a:lnSpc>
              <a:spcPct val="90000"/>
            </a:lnSpc>
            <a:spcBef>
              <a:spcPct val="0"/>
            </a:spcBef>
            <a:spcAft>
              <a:spcPct val="35000"/>
            </a:spcAft>
          </a:pPr>
          <a:r>
            <a:rPr lang="en-US" sz="1800" kern="1200" dirty="0" smtClean="0"/>
            <a:t>- Cost of care shifted to Private Insurance</a:t>
          </a:r>
          <a:endParaRPr lang="en-US" sz="1800" kern="1200" dirty="0"/>
        </a:p>
      </dsp:txBody>
      <dsp:txXfrm>
        <a:off x="227577" y="2077337"/>
        <a:ext cx="2048353" cy="1795501"/>
      </dsp:txXfrm>
    </dsp:sp>
    <dsp:sp modelId="{BFB5628B-4FA7-4A74-8512-080FA15E8BC5}">
      <dsp:nvSpPr>
        <dsp:cNvPr id="0" name=""/>
        <dsp:cNvSpPr/>
      </dsp:nvSpPr>
      <dsp:spPr>
        <a:xfrm>
          <a:off x="1889449" y="1232395"/>
          <a:ext cx="386481" cy="386481"/>
        </a:xfrm>
        <a:prstGeom prst="triangle">
          <a:avLst>
            <a:gd name="adj" fmla="val 10000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6415C18-E6FC-4A90-A828-B2627103A539}">
      <dsp:nvSpPr>
        <dsp:cNvPr id="0" name=""/>
        <dsp:cNvSpPr/>
      </dsp:nvSpPr>
      <dsp:spPr>
        <a:xfrm rot="5400000">
          <a:off x="2962768" y="778928"/>
          <a:ext cx="1363525" cy="2268875"/>
        </a:xfrm>
        <a:prstGeom prst="corner">
          <a:avLst>
            <a:gd name="adj1" fmla="val 16120"/>
            <a:gd name="adj2" fmla="val 1611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9412C1A-783C-4A63-933A-DABE6EF2C4FB}">
      <dsp:nvSpPr>
        <dsp:cNvPr id="0" name=""/>
        <dsp:cNvSpPr/>
      </dsp:nvSpPr>
      <dsp:spPr>
        <a:xfrm>
          <a:off x="2735162" y="1456832"/>
          <a:ext cx="2048353" cy="17955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lvl="0" algn="ctr" defTabSz="1200150">
            <a:lnSpc>
              <a:spcPct val="90000"/>
            </a:lnSpc>
            <a:spcBef>
              <a:spcPct val="0"/>
            </a:spcBef>
            <a:spcAft>
              <a:spcPct val="35000"/>
            </a:spcAft>
          </a:pPr>
          <a:r>
            <a:rPr lang="en-US" sz="2700" b="0" u="sng" kern="1200" dirty="0" smtClean="0"/>
            <a:t>KanCare</a:t>
          </a:r>
        </a:p>
        <a:p>
          <a:pPr lvl="0" algn="l" defTabSz="1200150">
            <a:lnSpc>
              <a:spcPct val="90000"/>
            </a:lnSpc>
            <a:spcBef>
              <a:spcPct val="0"/>
            </a:spcBef>
            <a:spcAft>
              <a:spcPct val="35000"/>
            </a:spcAft>
          </a:pPr>
          <a:r>
            <a:rPr lang="en-US" sz="1800" kern="1200" dirty="0" smtClean="0"/>
            <a:t>-“Skin in the Game” Component to create more responsible consumers</a:t>
          </a:r>
        </a:p>
        <a:p>
          <a:pPr lvl="0" algn="l" defTabSz="1200150">
            <a:lnSpc>
              <a:spcPct val="90000"/>
            </a:lnSpc>
            <a:spcBef>
              <a:spcPct val="0"/>
            </a:spcBef>
            <a:spcAft>
              <a:spcPct val="35000"/>
            </a:spcAft>
          </a:pPr>
          <a:r>
            <a:rPr lang="en-US" sz="1800" kern="1200" dirty="0" smtClean="0"/>
            <a:t>- Access to primary care and management of  chronic conditions</a:t>
          </a:r>
        </a:p>
        <a:p>
          <a:pPr lvl="0" algn="l" defTabSz="1200150">
            <a:lnSpc>
              <a:spcPct val="90000"/>
            </a:lnSpc>
            <a:spcBef>
              <a:spcPct val="0"/>
            </a:spcBef>
            <a:spcAft>
              <a:spcPct val="35000"/>
            </a:spcAft>
          </a:pPr>
          <a:r>
            <a:rPr lang="en-US" sz="1800" kern="1200" dirty="0" smtClean="0"/>
            <a:t>- Co-pays and premiums to help cover cost</a:t>
          </a:r>
          <a:endParaRPr lang="en-US" sz="1800" kern="1200" dirty="0"/>
        </a:p>
      </dsp:txBody>
      <dsp:txXfrm>
        <a:off x="2735162" y="1456832"/>
        <a:ext cx="2048353" cy="1795501"/>
      </dsp:txXfrm>
    </dsp:sp>
    <dsp:sp modelId="{91CCED8F-0885-4E39-B10B-8208A61ED65B}">
      <dsp:nvSpPr>
        <dsp:cNvPr id="0" name=""/>
        <dsp:cNvSpPr/>
      </dsp:nvSpPr>
      <dsp:spPr>
        <a:xfrm>
          <a:off x="4397034" y="611890"/>
          <a:ext cx="386481" cy="386481"/>
        </a:xfrm>
        <a:prstGeom prst="triangle">
          <a:avLst>
            <a:gd name="adj" fmla="val 10000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17184B4-2791-401E-991D-EDB0252A4B96}">
      <dsp:nvSpPr>
        <dsp:cNvPr id="0" name=""/>
        <dsp:cNvSpPr/>
      </dsp:nvSpPr>
      <dsp:spPr>
        <a:xfrm rot="5400000">
          <a:off x="5470353" y="158423"/>
          <a:ext cx="1363525" cy="2268875"/>
        </a:xfrm>
        <a:prstGeom prst="corner">
          <a:avLst>
            <a:gd name="adj1" fmla="val 16120"/>
            <a:gd name="adj2" fmla="val 1611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654536-4DD4-46F5-944D-AA4839A672D1}">
      <dsp:nvSpPr>
        <dsp:cNvPr id="0" name=""/>
        <dsp:cNvSpPr/>
      </dsp:nvSpPr>
      <dsp:spPr>
        <a:xfrm>
          <a:off x="5242747" y="836328"/>
          <a:ext cx="2048353" cy="17955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lvl="0" algn="ctr" defTabSz="1200150">
            <a:lnSpc>
              <a:spcPct val="90000"/>
            </a:lnSpc>
            <a:spcBef>
              <a:spcPct val="0"/>
            </a:spcBef>
            <a:spcAft>
              <a:spcPct val="35000"/>
            </a:spcAft>
          </a:pPr>
          <a:r>
            <a:rPr lang="en-US" sz="2700" kern="1200" dirty="0" smtClean="0"/>
            <a:t>Private </a:t>
          </a:r>
          <a:r>
            <a:rPr lang="en-US" sz="2700" u="sng" kern="1200" dirty="0" smtClean="0"/>
            <a:t>Insurance</a:t>
          </a:r>
        </a:p>
        <a:p>
          <a:pPr lvl="0" algn="l" defTabSz="1200150">
            <a:lnSpc>
              <a:spcPct val="90000"/>
            </a:lnSpc>
            <a:spcBef>
              <a:spcPct val="0"/>
            </a:spcBef>
            <a:spcAft>
              <a:spcPct val="35000"/>
            </a:spcAft>
          </a:pPr>
          <a:r>
            <a:rPr lang="en-US" sz="1800" u="none" kern="1200" dirty="0" smtClean="0"/>
            <a:t>- Responsible for selecting and purchasing private health care services</a:t>
          </a:r>
        </a:p>
        <a:p>
          <a:pPr lvl="0" algn="l" defTabSz="1200150">
            <a:lnSpc>
              <a:spcPct val="90000"/>
            </a:lnSpc>
            <a:spcBef>
              <a:spcPct val="0"/>
            </a:spcBef>
            <a:spcAft>
              <a:spcPct val="35000"/>
            </a:spcAft>
          </a:pPr>
          <a:r>
            <a:rPr lang="en-US" sz="1800" u="none" kern="1200" dirty="0" smtClean="0"/>
            <a:t>- Able to access right care at the right time</a:t>
          </a:r>
        </a:p>
        <a:p>
          <a:pPr lvl="0" algn="l" defTabSz="1200150">
            <a:lnSpc>
              <a:spcPct val="90000"/>
            </a:lnSpc>
            <a:spcBef>
              <a:spcPct val="0"/>
            </a:spcBef>
            <a:spcAft>
              <a:spcPct val="35000"/>
            </a:spcAft>
          </a:pPr>
          <a:r>
            <a:rPr lang="en-US" sz="1800" u="none" kern="1200" dirty="0" smtClean="0"/>
            <a:t>- Cost of care borne by the beneficiary</a:t>
          </a:r>
          <a:endParaRPr lang="en-US" sz="1800" u="none" kern="1200" dirty="0"/>
        </a:p>
      </dsp:txBody>
      <dsp:txXfrm>
        <a:off x="5242747" y="836328"/>
        <a:ext cx="2048353" cy="1795501"/>
      </dsp:txXfrm>
    </dsp:sp>
  </dsp:spTree>
</dsp:drawing>
</file>

<file path=ppt/diagrams/layout1.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B85AE564-E14D-4B63-BE0E-F53DCBB55BC4}" type="datetimeFigureOut">
              <a:rPr lang="en-US" smtClean="0"/>
              <a:t>4/21/2016</a:t>
            </a:fld>
            <a:endParaRPr lang="en-US"/>
          </a:p>
        </p:txBody>
      </p:sp>
      <p:sp>
        <p:nvSpPr>
          <p:cNvPr id="4" name="Footer Placeholder 3"/>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5" name="Slide Number Placeholder 4"/>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55ADF13C-B25F-4007-BCC8-A6870851DF3B}" type="slidenum">
              <a:rPr lang="en-US" smtClean="0"/>
              <a:t>‹#›</a:t>
            </a:fld>
            <a:endParaRPr lang="en-US"/>
          </a:p>
        </p:txBody>
      </p:sp>
    </p:spTree>
    <p:extLst>
      <p:ext uri="{BB962C8B-B14F-4D97-AF65-F5344CB8AC3E}">
        <p14:creationId xmlns:p14="http://schemas.microsoft.com/office/powerpoint/2010/main" val="18646780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US" dirty="0"/>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05AF8F81-8BF9-4AD9-AE4C-7291C4CECD07}" type="datetimeFigureOut">
              <a:rPr lang="en-US" smtClean="0"/>
              <a:t>4/21/2016</a:t>
            </a:fld>
            <a:endParaRPr lang="en-US" dirty="0"/>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n-US" dirty="0"/>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en-US" dirty="0"/>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DF8D12AC-9B6D-44AD-B740-9FB2A73D3224}" type="slidenum">
              <a:rPr lang="en-US" smtClean="0"/>
              <a:t>‹#›</a:t>
            </a:fld>
            <a:endParaRPr lang="en-US" dirty="0"/>
          </a:p>
        </p:txBody>
      </p:sp>
    </p:spTree>
    <p:extLst>
      <p:ext uri="{BB962C8B-B14F-4D97-AF65-F5344CB8AC3E}">
        <p14:creationId xmlns:p14="http://schemas.microsoft.com/office/powerpoint/2010/main" val="1639853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www.kha-net.org/"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7"/>
          <p:cNvSpPr>
            <a:spLocks noGrp="1" noChangeArrowheads="1"/>
          </p:cNvSpPr>
          <p:nvPr>
            <p:ph type="sldNum" sz="quarter" idx="5"/>
          </p:nvPr>
        </p:nvSpPr>
        <p:spPr>
          <a:noFill/>
        </p:spPr>
        <p:txBody>
          <a:bodyPr/>
          <a:lstStyle/>
          <a:p>
            <a:pPr defTabSz="970985"/>
            <a:fld id="{D082FBFE-CB18-4BB5-BD5F-5AEC253C2FAC}" type="slidenum">
              <a:rPr lang="en-US" smtClean="0">
                <a:cs typeface="Arial" charset="0"/>
              </a:rPr>
              <a:pPr defTabSz="970985"/>
              <a:t>1</a:t>
            </a:fld>
            <a:endParaRPr lang="en-US" dirty="0" smtClean="0">
              <a:cs typeface="Arial" charset="0"/>
            </a:endParaRPr>
          </a:p>
        </p:txBody>
      </p:sp>
      <p:sp>
        <p:nvSpPr>
          <p:cNvPr id="32770" name="Rectangle 2"/>
          <p:cNvSpPr>
            <a:spLocks noGrp="1" noRot="1" noChangeAspect="1" noChangeArrowheads="1" noTextEdit="1"/>
          </p:cNvSpPr>
          <p:nvPr>
            <p:ph type="sldImg"/>
          </p:nvPr>
        </p:nvSpPr>
        <p:spPr>
          <a:xfrm>
            <a:off x="1258888" y="723900"/>
            <a:ext cx="4797425" cy="3598863"/>
          </a:xfrm>
          <a:ln/>
        </p:spPr>
      </p:sp>
      <p:sp>
        <p:nvSpPr>
          <p:cNvPr id="32771" name="Rectangle 3"/>
          <p:cNvSpPr>
            <a:spLocks noGrp="1" noChangeArrowheads="1"/>
          </p:cNvSpPr>
          <p:nvPr>
            <p:ph type="body" idx="1"/>
          </p:nvPr>
        </p:nvSpPr>
        <p:spPr>
          <a:xfrm>
            <a:off x="975693" y="4561313"/>
            <a:ext cx="5363818" cy="4318726"/>
          </a:xfrm>
          <a:noFill/>
          <a:ln/>
        </p:spPr>
        <p:txBody>
          <a:bodyPr/>
          <a:lstStyle/>
          <a:p>
            <a:r>
              <a:rPr lang="en-US" dirty="0" smtClean="0"/>
              <a:t>To insert your hospital</a:t>
            </a:r>
            <a:r>
              <a:rPr lang="en-US" baseline="0" dirty="0" smtClean="0"/>
              <a:t> logo or remove this logo place holder, click on View, click on Slide Master, and add logo or delete placeholder.  Then click Close Master View.</a:t>
            </a:r>
            <a:endParaRPr lang="en-US" dirty="0" smtClean="0"/>
          </a:p>
        </p:txBody>
      </p:sp>
    </p:spTree>
    <p:extLst>
      <p:ext uri="{BB962C8B-B14F-4D97-AF65-F5344CB8AC3E}">
        <p14:creationId xmlns:p14="http://schemas.microsoft.com/office/powerpoint/2010/main" val="3860807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8D12AC-9B6D-44AD-B740-9FB2A73D3224}" type="slidenum">
              <a:rPr lang="en-US" smtClean="0"/>
              <a:t>2</a:t>
            </a:fld>
            <a:endParaRPr lang="en-US" dirty="0"/>
          </a:p>
        </p:txBody>
      </p:sp>
    </p:spTree>
    <p:extLst>
      <p:ext uri="{BB962C8B-B14F-4D97-AF65-F5344CB8AC3E}">
        <p14:creationId xmlns:p14="http://schemas.microsoft.com/office/powerpoint/2010/main" val="3634913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F8D12AC-9B6D-44AD-B740-9FB2A73D3224}" type="slidenum">
              <a:rPr lang="en-US" smtClean="0"/>
              <a:t>3</a:t>
            </a:fld>
            <a:endParaRPr lang="en-US" dirty="0"/>
          </a:p>
        </p:txBody>
      </p:sp>
    </p:spTree>
    <p:extLst>
      <p:ext uri="{BB962C8B-B14F-4D97-AF65-F5344CB8AC3E}">
        <p14:creationId xmlns:p14="http://schemas.microsoft.com/office/powerpoint/2010/main" val="1088704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8D12AC-9B6D-44AD-B740-9FB2A73D3224}" type="slidenum">
              <a:rPr lang="en-US" smtClean="0"/>
              <a:t>4</a:t>
            </a:fld>
            <a:endParaRPr lang="en-US" dirty="0"/>
          </a:p>
        </p:txBody>
      </p:sp>
    </p:spTree>
    <p:extLst>
      <p:ext uri="{BB962C8B-B14F-4D97-AF65-F5344CB8AC3E}">
        <p14:creationId xmlns:p14="http://schemas.microsoft.com/office/powerpoint/2010/main" val="11148153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r>
              <a:rPr lang="en-US" sz="1300" dirty="0" err="1">
                <a:latin typeface="Arial" pitchFamily="34" charset="0"/>
                <a:cs typeface="Arial" pitchFamily="34" charset="0"/>
              </a:rPr>
              <a:t>KanCare</a:t>
            </a:r>
            <a:r>
              <a:rPr lang="en-US" sz="1300" dirty="0">
                <a:latin typeface="Arial" pitchFamily="34" charset="0"/>
                <a:cs typeface="Arial" pitchFamily="34" charset="0"/>
              </a:rPr>
              <a:t> went into effect Jan. 1, 2013, and was originally estimated to save $1.0 billion over five years.</a:t>
            </a:r>
          </a:p>
          <a:p>
            <a:endParaRPr lang="en-US" dirty="0"/>
          </a:p>
        </p:txBody>
      </p:sp>
      <p:sp>
        <p:nvSpPr>
          <p:cNvPr id="4" name="Slide Number Placeholder 3"/>
          <p:cNvSpPr>
            <a:spLocks noGrp="1"/>
          </p:cNvSpPr>
          <p:nvPr>
            <p:ph type="sldNum" sz="quarter" idx="10"/>
          </p:nvPr>
        </p:nvSpPr>
        <p:spPr/>
        <p:txBody>
          <a:bodyPr/>
          <a:lstStyle/>
          <a:p>
            <a:fld id="{DF8D12AC-9B6D-44AD-B740-9FB2A73D3224}" type="slidenum">
              <a:rPr lang="en-US" smtClean="0"/>
              <a:t>5</a:t>
            </a:fld>
            <a:endParaRPr lang="en-US" dirty="0"/>
          </a:p>
        </p:txBody>
      </p:sp>
    </p:spTree>
    <p:extLst>
      <p:ext uri="{BB962C8B-B14F-4D97-AF65-F5344CB8AC3E}">
        <p14:creationId xmlns:p14="http://schemas.microsoft.com/office/powerpoint/2010/main" val="15880712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DA2B7BC-5BF5-4E89-96C0-E49553553329}" type="slidenum">
              <a:rPr lang="en-US" smtClean="0"/>
              <a:t>6</a:t>
            </a:fld>
            <a:endParaRPr lang="en-US"/>
          </a:p>
        </p:txBody>
      </p:sp>
    </p:spTree>
    <p:extLst>
      <p:ext uri="{BB962C8B-B14F-4D97-AF65-F5344CB8AC3E}">
        <p14:creationId xmlns:p14="http://schemas.microsoft.com/office/powerpoint/2010/main" val="20511140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300" dirty="0"/>
              <a:t>The chart represents three things – current Medicaid and CHIP eligibility, as well as expansion eligibility and health insurance subsidies.</a:t>
            </a:r>
          </a:p>
          <a:p>
            <a:pPr lvl="0"/>
            <a:endParaRPr lang="en-US" sz="1300" dirty="0"/>
          </a:p>
          <a:p>
            <a:pPr lvl="0"/>
            <a:r>
              <a:rPr lang="en-US" sz="1300" dirty="0"/>
              <a:t>The red and blue columns on the chart represent current eligibility for both Medicaid and CHIP – the categories are listed along the bottom. The green bars represent the Medicaid expansion population.</a:t>
            </a:r>
          </a:p>
          <a:p>
            <a:pPr lvl="0"/>
            <a:endParaRPr lang="en-US" sz="1300" dirty="0"/>
          </a:p>
          <a:p>
            <a:pPr lvl="0"/>
            <a:r>
              <a:rPr lang="en-US" sz="1300" dirty="0"/>
              <a:t>The gray area represents the incomes that are eligible for subsidies – 100% to 400% of the federal poverty level.</a:t>
            </a:r>
          </a:p>
          <a:p>
            <a:pPr lvl="0"/>
            <a:endParaRPr lang="en-US" sz="1300" dirty="0"/>
          </a:p>
          <a:p>
            <a:pPr lvl="0"/>
            <a:r>
              <a:rPr lang="en-US" sz="1300" dirty="0"/>
              <a:t>The orange line represents the Medicaid expansion level to 138% of poverty (if you add in the income set aside) – so, parents between 30 and 138 percent of poverty and single, non-disabled adults up to 138% of poverty would be the newly eligible group.</a:t>
            </a:r>
          </a:p>
          <a:p>
            <a:pPr lvl="0"/>
            <a:endParaRPr lang="en-US" sz="1300" dirty="0"/>
          </a:p>
          <a:p>
            <a:pPr lvl="0"/>
            <a:r>
              <a:rPr lang="en-US" sz="1300" dirty="0"/>
              <a:t>The black box is there to identify the group who will have no coverage and no subsidies if Medicaid is not expanded.</a:t>
            </a:r>
          </a:p>
        </p:txBody>
      </p:sp>
      <p:sp>
        <p:nvSpPr>
          <p:cNvPr id="4" name="Slide Number Placeholder 3"/>
          <p:cNvSpPr>
            <a:spLocks noGrp="1"/>
          </p:cNvSpPr>
          <p:nvPr>
            <p:ph type="sldNum" sz="quarter" idx="10"/>
          </p:nvPr>
        </p:nvSpPr>
        <p:spPr/>
        <p:txBody>
          <a:bodyPr/>
          <a:lstStyle/>
          <a:p>
            <a:fld id="{DF8D12AC-9B6D-44AD-B740-9FB2A73D3224}" type="slidenum">
              <a:rPr lang="en-US" smtClean="0"/>
              <a:t>7</a:t>
            </a:fld>
            <a:endParaRPr lang="en-US" dirty="0"/>
          </a:p>
        </p:txBody>
      </p:sp>
    </p:spTree>
    <p:extLst>
      <p:ext uri="{BB962C8B-B14F-4D97-AF65-F5344CB8AC3E}">
        <p14:creationId xmlns:p14="http://schemas.microsoft.com/office/powerpoint/2010/main" val="20268807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r>
              <a:rPr lang="en-US" sz="1300" dirty="0">
                <a:latin typeface="Arial" pitchFamily="34" charset="0"/>
                <a:cs typeface="Arial" pitchFamily="34" charset="0"/>
              </a:rPr>
              <a:t>Illegal immigrants are NOT eligible if Medicaid is expanded in Kansas. </a:t>
            </a:r>
          </a:p>
          <a:p>
            <a:endParaRPr lang="en-US" dirty="0"/>
          </a:p>
        </p:txBody>
      </p:sp>
      <p:sp>
        <p:nvSpPr>
          <p:cNvPr id="4" name="Slide Number Placeholder 3"/>
          <p:cNvSpPr>
            <a:spLocks noGrp="1"/>
          </p:cNvSpPr>
          <p:nvPr>
            <p:ph type="sldNum" sz="quarter" idx="10"/>
          </p:nvPr>
        </p:nvSpPr>
        <p:spPr/>
        <p:txBody>
          <a:bodyPr/>
          <a:lstStyle/>
          <a:p>
            <a:fld id="{DF8D12AC-9B6D-44AD-B740-9FB2A73D3224}" type="slidenum">
              <a:rPr lang="en-US" smtClean="0"/>
              <a:t>8</a:t>
            </a:fld>
            <a:endParaRPr lang="en-US" dirty="0"/>
          </a:p>
        </p:txBody>
      </p:sp>
    </p:spTree>
    <p:extLst>
      <p:ext uri="{BB962C8B-B14F-4D97-AF65-F5344CB8AC3E}">
        <p14:creationId xmlns:p14="http://schemas.microsoft.com/office/powerpoint/2010/main" val="39339801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31520" y="4609148"/>
            <a:ext cx="5852160" cy="3780472"/>
          </a:xfrm>
        </p:spPr>
        <p:txBody>
          <a:bodyPr/>
          <a:lstStyle/>
          <a:p>
            <a:r>
              <a:rPr lang="en-US" dirty="0" smtClean="0"/>
              <a:t>Employed Group Statistics:</a:t>
            </a:r>
          </a:p>
          <a:p>
            <a:pPr marL="181232" indent="-181232">
              <a:buFont typeface="Arial" panose="020B0604020202020204" pitchFamily="34" charset="0"/>
              <a:buChar char="•"/>
            </a:pPr>
            <a:r>
              <a:rPr lang="en-US" dirty="0" smtClean="0"/>
              <a:t>46.8% worked 50-52 weeks in the last 12 months</a:t>
            </a:r>
          </a:p>
          <a:p>
            <a:pPr marL="181232" indent="-181232">
              <a:buFont typeface="Arial" panose="020B0604020202020204" pitchFamily="34" charset="0"/>
              <a:buChar char="•"/>
            </a:pPr>
            <a:r>
              <a:rPr lang="en-US" dirty="0" smtClean="0"/>
              <a:t>Where do they work</a:t>
            </a:r>
          </a:p>
          <a:p>
            <a:pPr marL="664517" lvl="1" indent="-181232">
              <a:buFont typeface="Arial" panose="020B0604020202020204" pitchFamily="34" charset="0"/>
              <a:buChar char="•"/>
            </a:pPr>
            <a:r>
              <a:rPr lang="en-US" dirty="0" smtClean="0"/>
              <a:t>Cooks</a:t>
            </a:r>
          </a:p>
          <a:p>
            <a:pPr marL="664517" lvl="1" indent="-181232">
              <a:buFont typeface="Arial" panose="020B0604020202020204" pitchFamily="34" charset="0"/>
              <a:buChar char="•"/>
            </a:pPr>
            <a:r>
              <a:rPr lang="en-US" dirty="0" smtClean="0"/>
              <a:t>Cashiers</a:t>
            </a:r>
          </a:p>
          <a:p>
            <a:pPr marL="664517" lvl="1" indent="-181232">
              <a:buFont typeface="Arial" panose="020B0604020202020204" pitchFamily="34" charset="0"/>
              <a:buChar char="•"/>
            </a:pPr>
            <a:r>
              <a:rPr lang="en-US" dirty="0" smtClean="0"/>
              <a:t>Sales workers/truck drivers</a:t>
            </a:r>
          </a:p>
          <a:p>
            <a:pPr marL="664517" lvl="1" indent="-181232">
              <a:buFont typeface="Arial" panose="020B0604020202020204" pitchFamily="34" charset="0"/>
              <a:buChar char="•"/>
            </a:pPr>
            <a:r>
              <a:rPr lang="en-US" dirty="0" smtClean="0"/>
              <a:t>Waiters and Waitresses</a:t>
            </a:r>
          </a:p>
          <a:p>
            <a:pPr marL="664517" lvl="1" indent="-181232">
              <a:buFont typeface="Arial" panose="020B0604020202020204" pitchFamily="34" charset="0"/>
              <a:buChar char="•"/>
            </a:pPr>
            <a:r>
              <a:rPr lang="en-US" dirty="0" smtClean="0"/>
              <a:t>Nursing, </a:t>
            </a:r>
            <a:r>
              <a:rPr lang="en-US" dirty="0" err="1" smtClean="0"/>
              <a:t>Psychiatic</a:t>
            </a:r>
            <a:r>
              <a:rPr lang="en-US" dirty="0" smtClean="0"/>
              <a:t> and Home Health Aids</a:t>
            </a:r>
          </a:p>
          <a:p>
            <a:pPr marL="664517" lvl="1" indent="-181232">
              <a:buFont typeface="Arial" panose="020B0604020202020204" pitchFamily="34" charset="0"/>
              <a:buChar char="•"/>
            </a:pPr>
            <a:r>
              <a:rPr lang="en-US" dirty="0" smtClean="0"/>
              <a:t>Construction</a:t>
            </a:r>
          </a:p>
          <a:p>
            <a:pPr marL="664517" lvl="1" indent="-181232">
              <a:buFont typeface="Arial" panose="020B0604020202020204" pitchFamily="34" charset="0"/>
              <a:buChar char="•"/>
            </a:pPr>
            <a:r>
              <a:rPr lang="en-US" dirty="0" smtClean="0"/>
              <a:t>Janitors</a:t>
            </a:r>
          </a:p>
          <a:p>
            <a:pPr marL="664517" lvl="1" indent="-181232">
              <a:buFont typeface="Arial" panose="020B0604020202020204" pitchFamily="34" charset="0"/>
              <a:buChar char="•"/>
            </a:pPr>
            <a:r>
              <a:rPr lang="en-US" dirty="0" smtClean="0"/>
              <a:t>Retail Sales</a:t>
            </a:r>
          </a:p>
          <a:p>
            <a:pPr marL="664517" lvl="1" indent="-181232">
              <a:buFont typeface="Arial" panose="020B0604020202020204" pitchFamily="34" charset="0"/>
              <a:buChar char="•"/>
            </a:pPr>
            <a:r>
              <a:rPr lang="en-US" dirty="0" smtClean="0"/>
              <a:t>Maids and Housekeeping</a:t>
            </a:r>
          </a:p>
          <a:p>
            <a:pPr marL="664517" lvl="1" indent="-181232">
              <a:buFont typeface="Arial" panose="020B0604020202020204" pitchFamily="34" charset="0"/>
              <a:buChar char="•"/>
            </a:pPr>
            <a:r>
              <a:rPr lang="en-US" dirty="0" smtClean="0"/>
              <a:t>Freight, Stock and Material Movers</a:t>
            </a:r>
          </a:p>
          <a:p>
            <a:pPr marL="181232" indent="-181232">
              <a:buFont typeface="Arial" panose="020B0604020202020204" pitchFamily="34" charset="0"/>
              <a:buChar char="•"/>
            </a:pPr>
            <a:endParaRPr lang="en-US" dirty="0"/>
          </a:p>
          <a:p>
            <a:r>
              <a:rPr lang="en-US" dirty="0" smtClean="0"/>
              <a:t>Unemployed Group Statistics:</a:t>
            </a:r>
          </a:p>
          <a:p>
            <a:pPr marL="181232" indent="-181232">
              <a:buFont typeface="Arial" panose="020B0604020202020204" pitchFamily="34" charset="0"/>
              <a:buChar char="•"/>
            </a:pPr>
            <a:r>
              <a:rPr lang="en-US" dirty="0" smtClean="0"/>
              <a:t>26.4% had less than a high school diploma/GED</a:t>
            </a:r>
          </a:p>
          <a:p>
            <a:pPr marL="181232" indent="-181232">
              <a:buFont typeface="Arial" panose="020B0604020202020204" pitchFamily="34" charset="0"/>
              <a:buChar char="•"/>
            </a:pPr>
            <a:r>
              <a:rPr lang="en-US" dirty="0" smtClean="0"/>
              <a:t>18.8% are women with children</a:t>
            </a:r>
          </a:p>
          <a:p>
            <a:pPr marL="181232" indent="-181232">
              <a:buFont typeface="Arial" panose="020B0604020202020204" pitchFamily="34" charset="0"/>
              <a:buChar char="•"/>
            </a:pPr>
            <a:r>
              <a:rPr lang="en-US" dirty="0" smtClean="0"/>
              <a:t>15.0% have a disability</a:t>
            </a:r>
          </a:p>
          <a:p>
            <a:pPr marL="181232" indent="-181232">
              <a:buFont typeface="Arial" panose="020B0604020202020204" pitchFamily="34" charset="0"/>
              <a:buChar char="•"/>
            </a:pPr>
            <a:endParaRPr lang="en-US" dirty="0"/>
          </a:p>
          <a:p>
            <a:r>
              <a:rPr lang="en-US" dirty="0" smtClean="0"/>
              <a:t>Not in the Labor Force Group Statistics:</a:t>
            </a:r>
          </a:p>
          <a:p>
            <a:pPr marL="181232" indent="-181232">
              <a:buFont typeface="Arial" panose="020B0604020202020204" pitchFamily="34" charset="0"/>
              <a:buChar char="•"/>
            </a:pPr>
            <a:r>
              <a:rPr lang="en-US" dirty="0" smtClean="0"/>
              <a:t>14.8% Enrolled in School</a:t>
            </a:r>
          </a:p>
          <a:p>
            <a:pPr marL="181232" indent="-181232">
              <a:buFont typeface="Arial" panose="020B0604020202020204" pitchFamily="34" charset="0"/>
              <a:buChar char="•"/>
            </a:pPr>
            <a:r>
              <a:rPr lang="en-US" dirty="0" smtClean="0"/>
              <a:t>31.8% have less than a high school diploma/GED</a:t>
            </a:r>
          </a:p>
          <a:p>
            <a:pPr marL="181232" indent="-181232">
              <a:buFont typeface="Arial" panose="020B0604020202020204" pitchFamily="34" charset="0"/>
              <a:buChar char="•"/>
            </a:pPr>
            <a:r>
              <a:rPr lang="en-US" dirty="0" smtClean="0"/>
              <a:t>30.5% are women with children</a:t>
            </a:r>
          </a:p>
          <a:p>
            <a:pPr marL="181232" indent="-181232">
              <a:buFont typeface="Arial" panose="020B0604020202020204" pitchFamily="34" charset="0"/>
              <a:buChar char="•"/>
            </a:pPr>
            <a:r>
              <a:rPr lang="en-US" dirty="0" smtClean="0"/>
              <a:t>18.6% have a disability</a:t>
            </a:r>
          </a:p>
        </p:txBody>
      </p:sp>
      <p:sp>
        <p:nvSpPr>
          <p:cNvPr id="4" name="Slide Number Placeholder 3"/>
          <p:cNvSpPr>
            <a:spLocks noGrp="1"/>
          </p:cNvSpPr>
          <p:nvPr>
            <p:ph type="sldNum" sz="quarter" idx="10"/>
          </p:nvPr>
        </p:nvSpPr>
        <p:spPr/>
        <p:txBody>
          <a:bodyPr/>
          <a:lstStyle/>
          <a:p>
            <a:fld id="{AFC4160A-99B2-434D-BFBC-A3A4A2F1F446}"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41252488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F8D12AC-9B6D-44AD-B740-9FB2A73D3224}" type="slidenum">
              <a:rPr lang="en-US" smtClean="0"/>
              <a:t>10</a:t>
            </a:fld>
            <a:endParaRPr lang="en-US" dirty="0"/>
          </a:p>
        </p:txBody>
      </p:sp>
    </p:spTree>
    <p:extLst>
      <p:ext uri="{BB962C8B-B14F-4D97-AF65-F5344CB8AC3E}">
        <p14:creationId xmlns:p14="http://schemas.microsoft.com/office/powerpoint/2010/main" val="33905606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43050" y="1220788"/>
            <a:ext cx="4392613" cy="3294062"/>
          </a:xfrm>
          <a:solidFill>
            <a:schemeClr val="accent1">
              <a:lumMod val="75000"/>
            </a:schemeClr>
          </a:solidFill>
        </p:spPr>
      </p:sp>
      <p:sp>
        <p:nvSpPr>
          <p:cNvPr id="3" name="Notes Placeholder 2"/>
          <p:cNvSpPr>
            <a:spLocks noGrp="1"/>
          </p:cNvSpPr>
          <p:nvPr>
            <p:ph type="body" idx="1"/>
          </p:nvPr>
        </p:nvSpPr>
        <p:spPr/>
        <p:txBody>
          <a:bodyPr/>
          <a:lstStyle/>
          <a:p>
            <a:pPr algn="l"/>
            <a:r>
              <a:rPr lang="en-US" sz="1200" b="0" dirty="0" smtClean="0">
                <a:solidFill>
                  <a:srgbClr val="002060"/>
                </a:solidFill>
                <a:latin typeface="+mn-lt"/>
              </a:rPr>
              <a:t>Key findings from a statewide survey of 500 likely voters in Kansas,</a:t>
            </a:r>
            <a:r>
              <a:rPr lang="en-US" sz="1200" b="0" baseline="0" dirty="0" smtClean="0">
                <a:solidFill>
                  <a:srgbClr val="002060"/>
                </a:solidFill>
                <a:latin typeface="+mn-lt"/>
              </a:rPr>
              <a:t> </a:t>
            </a:r>
            <a:r>
              <a:rPr lang="en-US" sz="1200" b="0" dirty="0" smtClean="0">
                <a:solidFill>
                  <a:srgbClr val="002060"/>
                </a:solidFill>
                <a:latin typeface="+mn-lt"/>
              </a:rPr>
              <a:t>conducted February 18-21, 2016</a:t>
            </a:r>
            <a:r>
              <a:rPr lang="en-US" sz="1200" b="0" baseline="0" dirty="0" smtClean="0">
                <a:solidFill>
                  <a:srgbClr val="002060"/>
                </a:solidFill>
                <a:latin typeface="+mn-lt"/>
              </a:rPr>
              <a:t> by </a:t>
            </a:r>
            <a:r>
              <a:rPr lang="en-US" sz="1200" b="0" dirty="0" smtClean="0">
                <a:solidFill>
                  <a:srgbClr val="002060"/>
                </a:solidFill>
                <a:latin typeface="+mn-lt"/>
              </a:rPr>
              <a:t>Public Opinion Strategies.</a:t>
            </a:r>
            <a:r>
              <a:rPr lang="en-US" sz="1200" b="0" baseline="0" dirty="0" smtClean="0">
                <a:solidFill>
                  <a:srgbClr val="002060"/>
                </a:solidFill>
                <a:latin typeface="+mn-lt"/>
              </a:rPr>
              <a:t> M</a:t>
            </a:r>
            <a:r>
              <a:rPr lang="en-US" sz="1200" b="0" dirty="0" smtClean="0">
                <a:solidFill>
                  <a:srgbClr val="002060"/>
                </a:solidFill>
                <a:latin typeface="+mn-lt"/>
              </a:rPr>
              <a:t>argin of error of +4.38%.</a:t>
            </a:r>
          </a:p>
          <a:p>
            <a:pPr algn="l"/>
            <a:endParaRPr lang="en-US" sz="1200" b="0" dirty="0" smtClean="0">
              <a:solidFill>
                <a:srgbClr val="002060"/>
              </a:solidFill>
              <a:latin typeface="+mn-lt"/>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0" i="1" dirty="0" smtClean="0">
                <a:solidFill>
                  <a:srgbClr val="000000"/>
                </a:solidFill>
                <a:latin typeface="+mn-lt"/>
                <a:cs typeface="Times New Roman" pitchFamily="18" charset="0"/>
              </a:rPr>
              <a:t>“In January 2016, the Kansas Legislature was presented with new legislation that proposes a new, budget-neutral program – a bridge within the current </a:t>
            </a:r>
            <a:r>
              <a:rPr lang="en-US" sz="1200" b="0" i="1" dirty="0" err="1" smtClean="0">
                <a:solidFill>
                  <a:srgbClr val="000000"/>
                </a:solidFill>
                <a:latin typeface="+mn-lt"/>
                <a:cs typeface="Times New Roman" pitchFamily="18" charset="0"/>
              </a:rPr>
              <a:t>KanCare</a:t>
            </a:r>
            <a:r>
              <a:rPr lang="en-US" sz="1200" b="0" i="1" dirty="0" smtClean="0">
                <a:solidFill>
                  <a:srgbClr val="000000"/>
                </a:solidFill>
                <a:latin typeface="+mn-lt"/>
                <a:cs typeface="Times New Roman" pitchFamily="18" charset="0"/>
              </a:rPr>
              <a:t> program that would make health care coverage accessible for approximately one hundred fifty thousand Kansans who do not earn enough to afford private insurance today. This program has eligibility requirements. Participants must be legal residents or U.S. citizens and full-time residents of the state of Kansas. Participants must work twenty or more hours per week; those who do not work at least twenty hours a week must be involved in work training, or they must be a student or stay-at-home parent to be eligible. Participants must demonstrate personal responsibility by paying a portion of the cost of their health care. Knowing this, do you support or oppose this program that expands </a:t>
            </a:r>
            <a:r>
              <a:rPr lang="en-US" sz="1200" b="0" i="1" dirty="0" err="1" smtClean="0">
                <a:solidFill>
                  <a:srgbClr val="000000"/>
                </a:solidFill>
                <a:latin typeface="+mn-lt"/>
                <a:cs typeface="Times New Roman" pitchFamily="18" charset="0"/>
              </a:rPr>
              <a:t>KanCare</a:t>
            </a:r>
            <a:r>
              <a:rPr lang="en-US" sz="1200" b="0" i="1" dirty="0" smtClean="0">
                <a:solidFill>
                  <a:srgbClr val="000000"/>
                </a:solidFill>
                <a:latin typeface="+mn-lt"/>
                <a:cs typeface="Times New Roman" pitchFamily="18" charset="0"/>
              </a:rPr>
              <a:t>?”</a:t>
            </a:r>
          </a:p>
          <a:p>
            <a:endParaRPr lang="en-US" b="0" dirty="0">
              <a:latin typeface="+mn-lt"/>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787CA7-EF9E-43D0-842B-7D997959EDF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8944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More than</a:t>
            </a:r>
            <a:r>
              <a:rPr lang="en-US" baseline="0" dirty="0" smtClean="0"/>
              <a:t> </a:t>
            </a:r>
            <a:r>
              <a:rPr lang="en-US" dirty="0" smtClean="0"/>
              <a:t>a billion dollars (hit</a:t>
            </a:r>
            <a:r>
              <a:rPr lang="en-US" baseline="0" dirty="0" smtClean="0"/>
              <a:t> a billion on February 21, 2016) </a:t>
            </a:r>
            <a:r>
              <a:rPr lang="en-US" dirty="0" smtClean="0"/>
              <a:t>in federal reimbursement cuts, additional fees and taxes intended to support the Affordable Care Act has left Kansas is going to the federal government to be spent in other states – states expanding their Medicaid programs. </a:t>
            </a:r>
          </a:p>
          <a:p>
            <a:endParaRPr lang="en-US" dirty="0" smtClean="0"/>
          </a:p>
        </p:txBody>
      </p:sp>
      <p:sp>
        <p:nvSpPr>
          <p:cNvPr id="4" name="Slide Number Placeholder 3"/>
          <p:cNvSpPr>
            <a:spLocks noGrp="1"/>
          </p:cNvSpPr>
          <p:nvPr>
            <p:ph type="sldNum" sz="quarter" idx="10"/>
          </p:nvPr>
        </p:nvSpPr>
        <p:spPr/>
        <p:txBody>
          <a:bodyPr/>
          <a:lstStyle/>
          <a:p>
            <a:fld id="{DF8D12AC-9B6D-44AD-B740-9FB2A73D3224}" type="slidenum">
              <a:rPr lang="en-US" smtClean="0"/>
              <a:t>12</a:t>
            </a:fld>
            <a:endParaRPr lang="en-US" dirty="0"/>
          </a:p>
        </p:txBody>
      </p:sp>
    </p:spTree>
    <p:extLst>
      <p:ext uri="{BB962C8B-B14F-4D97-AF65-F5344CB8AC3E}">
        <p14:creationId xmlns:p14="http://schemas.microsoft.com/office/powerpoint/2010/main" val="11422748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The Kansas Hospital Association maintains a live ticker of this growing number that demonstrates what inaction on </a:t>
            </a:r>
            <a:r>
              <a:rPr lang="en-US" dirty="0" err="1" smtClean="0"/>
              <a:t>KanCare</a:t>
            </a:r>
            <a:r>
              <a:rPr lang="en-US" dirty="0" smtClean="0"/>
              <a:t> has cost Kansas (</a:t>
            </a:r>
            <a:r>
              <a:rPr lang="en-US" sz="1200" dirty="0" smtClean="0"/>
              <a:t>go to: </a:t>
            </a:r>
            <a:r>
              <a:rPr lang="en-US" sz="1200" u="sng" dirty="0" smtClean="0">
                <a:hlinkClick r:id="rId3"/>
              </a:rPr>
              <a:t>www.kha-net.org</a:t>
            </a:r>
            <a:r>
              <a:rPr lang="en-US" sz="1200" dirty="0" smtClean="0"/>
              <a:t>. </a:t>
            </a:r>
            <a:r>
              <a:rPr lang="en-US" dirty="0" smtClean="0"/>
              <a:t>). That money should not go to other states.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r>
              <a:rPr lang="en-US" dirty="0" smtClean="0"/>
              <a:t>Bring Kansas money back to Kansans by Expanding </a:t>
            </a:r>
            <a:r>
              <a:rPr lang="en-US" dirty="0" err="1" smtClean="0"/>
              <a:t>KanCare</a:t>
            </a:r>
            <a:r>
              <a:rPr lang="en-US" dirty="0" smtClean="0"/>
              <a:t>.</a:t>
            </a:r>
            <a:endParaRPr lang="en-US" dirty="0"/>
          </a:p>
        </p:txBody>
      </p:sp>
      <p:sp>
        <p:nvSpPr>
          <p:cNvPr id="4" name="Slide Number Placeholder 3"/>
          <p:cNvSpPr>
            <a:spLocks noGrp="1"/>
          </p:cNvSpPr>
          <p:nvPr>
            <p:ph type="sldNum" sz="quarter" idx="10"/>
          </p:nvPr>
        </p:nvSpPr>
        <p:spPr/>
        <p:txBody>
          <a:bodyPr/>
          <a:lstStyle/>
          <a:p>
            <a:fld id="{DF8D12AC-9B6D-44AD-B740-9FB2A73D3224}" type="slidenum">
              <a:rPr lang="en-US" smtClean="0"/>
              <a:t>13</a:t>
            </a:fld>
            <a:endParaRPr lang="en-US" dirty="0"/>
          </a:p>
        </p:txBody>
      </p:sp>
    </p:spTree>
    <p:extLst>
      <p:ext uri="{BB962C8B-B14F-4D97-AF65-F5344CB8AC3E}">
        <p14:creationId xmlns:p14="http://schemas.microsoft.com/office/powerpoint/2010/main" val="24306857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Kansas Department of Health and Environment estimates that if </a:t>
            </a:r>
            <a:r>
              <a:rPr lang="en-US" dirty="0" err="1" smtClean="0"/>
              <a:t>KanCare</a:t>
            </a:r>
            <a:r>
              <a:rPr lang="en-US" dirty="0" smtClean="0"/>
              <a:t> were expanded in 2016, expansion will bring $2.4 billion in federal dollars to Kansas over the next three years (2016-2018) to care for the most vulnerable Kansans.</a:t>
            </a:r>
            <a:endParaRPr lang="en-US" dirty="0"/>
          </a:p>
        </p:txBody>
      </p:sp>
      <p:sp>
        <p:nvSpPr>
          <p:cNvPr id="4" name="Slide Number Placeholder 3"/>
          <p:cNvSpPr>
            <a:spLocks noGrp="1"/>
          </p:cNvSpPr>
          <p:nvPr>
            <p:ph type="sldNum" sz="quarter" idx="10"/>
          </p:nvPr>
        </p:nvSpPr>
        <p:spPr/>
        <p:txBody>
          <a:bodyPr/>
          <a:lstStyle/>
          <a:p>
            <a:fld id="{DF8D12AC-9B6D-44AD-B740-9FB2A73D3224}" type="slidenum">
              <a:rPr lang="en-US" smtClean="0"/>
              <a:t>14</a:t>
            </a:fld>
            <a:endParaRPr lang="en-US" dirty="0"/>
          </a:p>
        </p:txBody>
      </p:sp>
    </p:spTree>
    <p:extLst>
      <p:ext uri="{BB962C8B-B14F-4D97-AF65-F5344CB8AC3E}">
        <p14:creationId xmlns:p14="http://schemas.microsoft.com/office/powerpoint/2010/main" val="26670203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1"/>
            <a:r>
              <a:rPr lang="en-US" sz="1200" kern="1200" baseline="0" dirty="0" smtClean="0">
                <a:solidFill>
                  <a:schemeClr val="tx1"/>
                </a:solidFill>
                <a:effectLst/>
                <a:latin typeface="+mn-lt"/>
                <a:ea typeface="+mn-ea"/>
                <a:cs typeface="+mn-cs"/>
              </a:rPr>
              <a:t>Cash flow is a large concern for rural hospitals</a:t>
            </a:r>
            <a:endParaRPr lang="en-US" sz="1200" kern="1200" dirty="0" smtClean="0">
              <a:solidFill>
                <a:schemeClr val="tx1"/>
              </a:solidFill>
              <a:effectLst/>
              <a:latin typeface="+mn-lt"/>
              <a:ea typeface="+mn-ea"/>
              <a:cs typeface="+mn-cs"/>
            </a:endParaRPr>
          </a:p>
          <a:p>
            <a:pPr marL="0" lvl="1"/>
            <a:endParaRPr lang="en-US" sz="1200" kern="1200" dirty="0" smtClean="0">
              <a:solidFill>
                <a:schemeClr val="tx1"/>
              </a:solidFill>
              <a:effectLst/>
              <a:latin typeface="+mn-lt"/>
              <a:ea typeface="+mn-ea"/>
              <a:cs typeface="+mn-cs"/>
            </a:endParaRPr>
          </a:p>
          <a:p>
            <a:pPr marL="0" lvl="1"/>
            <a:r>
              <a:rPr lang="en-US" sz="1200" kern="1200" dirty="0" smtClean="0">
                <a:solidFill>
                  <a:schemeClr val="tx1"/>
                </a:solidFill>
                <a:effectLst/>
                <a:latin typeface="+mn-lt"/>
                <a:ea typeface="+mn-ea"/>
                <a:cs typeface="+mn-cs"/>
              </a:rPr>
              <a:t>The proportion of Medicaid expansion funding closely resembles the state’s population and service areas. </a:t>
            </a:r>
          </a:p>
          <a:p>
            <a:pPr marL="0" lvl="1"/>
            <a:endParaRPr lang="en-US" sz="1200" kern="1200" dirty="0" smtClean="0">
              <a:solidFill>
                <a:schemeClr val="tx1"/>
              </a:solidFill>
              <a:effectLst/>
              <a:latin typeface="+mn-lt"/>
              <a:ea typeface="+mn-ea"/>
              <a:cs typeface="+mn-cs"/>
            </a:endParaRPr>
          </a:p>
          <a:p>
            <a:pPr marL="0" lvl="1"/>
            <a:r>
              <a:rPr lang="en-US" sz="1200" kern="1200" dirty="0" smtClean="0">
                <a:solidFill>
                  <a:schemeClr val="tx1"/>
                </a:solidFill>
                <a:effectLst/>
                <a:latin typeface="+mn-lt"/>
                <a:ea typeface="+mn-ea"/>
                <a:cs typeface="+mn-cs"/>
              </a:rPr>
              <a:t>What should be cogitated is the effect the increased funding has on rural hospitals. It should be noted that, on average, the annual 10-year average impact of expansion for a Critical Access Hospital is $370,255. This is a significant amount of money relative to the size of those CAHs. </a:t>
            </a:r>
          </a:p>
          <a:p>
            <a:pPr marL="0" lvl="1"/>
            <a:endParaRPr lang="en-US" sz="1200" kern="1200" dirty="0" smtClean="0">
              <a:solidFill>
                <a:schemeClr val="tx1"/>
              </a:solidFill>
              <a:effectLst/>
              <a:latin typeface="+mn-lt"/>
              <a:ea typeface="+mn-ea"/>
              <a:cs typeface="+mn-cs"/>
            </a:endParaRPr>
          </a:p>
          <a:p>
            <a:pPr marL="0" lvl="1"/>
            <a:r>
              <a:rPr lang="en-US" sz="1200" kern="1200" dirty="0" smtClean="0">
                <a:solidFill>
                  <a:schemeClr val="tx1"/>
                </a:solidFill>
                <a:effectLst/>
                <a:latin typeface="+mn-lt"/>
                <a:ea typeface="+mn-ea"/>
                <a:cs typeface="+mn-cs"/>
              </a:rPr>
              <a:t>Further</a:t>
            </a:r>
            <a:r>
              <a:rPr lang="en-US" sz="1200" kern="1200" baseline="0" dirty="0" smtClean="0">
                <a:solidFill>
                  <a:schemeClr val="tx1"/>
                </a:solidFill>
                <a:effectLst/>
                <a:latin typeface="+mn-lt"/>
                <a:ea typeface="+mn-ea"/>
                <a:cs typeface="+mn-cs"/>
              </a:rPr>
              <a:t> – studies have indicated that hospitals in expansion states have seen uncompensated care decrease by nearly 1/3</a:t>
            </a:r>
            <a:r>
              <a:rPr lang="en-US" sz="1200" kern="1200" baseline="30000" dirty="0" smtClean="0">
                <a:solidFill>
                  <a:schemeClr val="tx1"/>
                </a:solidFill>
                <a:effectLst/>
                <a:latin typeface="+mn-lt"/>
                <a:ea typeface="+mn-ea"/>
                <a:cs typeface="+mn-cs"/>
              </a:rPr>
              <a:t>rd</a:t>
            </a:r>
            <a:r>
              <a:rPr lang="en-US" sz="1200" kern="1200" baseline="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pPr marL="0" lvl="1"/>
            <a:endParaRPr lang="en-US" sz="1200" kern="1200" dirty="0" smtClean="0">
              <a:solidFill>
                <a:schemeClr val="tx1"/>
              </a:solidFill>
              <a:effectLst/>
              <a:latin typeface="+mn-lt"/>
              <a:ea typeface="+mn-ea"/>
              <a:cs typeface="+mn-cs"/>
            </a:endParaRPr>
          </a:p>
          <a:p>
            <a:pPr marL="0" lvl="1"/>
            <a:r>
              <a:rPr lang="en-US" sz="1200" kern="1200" dirty="0" smtClean="0">
                <a:solidFill>
                  <a:schemeClr val="tx1"/>
                </a:solidFill>
                <a:effectLst/>
                <a:latin typeface="+mn-lt"/>
                <a:ea typeface="+mn-ea"/>
                <a:cs typeface="+mn-cs"/>
              </a:rPr>
              <a:t>If you take</a:t>
            </a:r>
            <a:r>
              <a:rPr lang="en-US" sz="1200" kern="1200" baseline="0" dirty="0" smtClean="0">
                <a:solidFill>
                  <a:schemeClr val="tx1"/>
                </a:solidFill>
                <a:effectLst/>
                <a:latin typeface="+mn-lt"/>
                <a:ea typeface="+mn-ea"/>
                <a:cs typeface="+mn-cs"/>
              </a:rPr>
              <a:t> KDHEs data that highlights the benefit of expansion and divide it by the population:</a:t>
            </a:r>
          </a:p>
          <a:p>
            <a:pPr marL="0" lvl="1" indent="-171450">
              <a:buFontTx/>
              <a:buChar char="-"/>
            </a:pPr>
            <a:r>
              <a:rPr lang="en-US" sz="1200" kern="1200" baseline="0" dirty="0" smtClean="0">
                <a:solidFill>
                  <a:schemeClr val="tx1"/>
                </a:solidFill>
                <a:effectLst/>
                <a:latin typeface="+mn-lt"/>
                <a:ea typeface="+mn-ea"/>
                <a:cs typeface="+mn-cs"/>
              </a:rPr>
              <a:t>Wichita - $110 per person</a:t>
            </a:r>
          </a:p>
          <a:p>
            <a:pPr marL="0" lvl="1" indent="-171450">
              <a:buFontTx/>
              <a:buChar char="-"/>
            </a:pPr>
            <a:r>
              <a:rPr lang="en-US" sz="1200" kern="1200" baseline="0" dirty="0" smtClean="0">
                <a:solidFill>
                  <a:schemeClr val="tx1"/>
                </a:solidFill>
                <a:effectLst/>
                <a:latin typeface="+mn-lt"/>
                <a:ea typeface="+mn-ea"/>
                <a:cs typeface="+mn-cs"/>
              </a:rPr>
              <a:t>Hays - $153 per person</a:t>
            </a:r>
          </a:p>
          <a:p>
            <a:pPr marL="0" lvl="1" indent="-171450">
              <a:buFontTx/>
              <a:buChar char="-"/>
            </a:pPr>
            <a:r>
              <a:rPr lang="en-US" sz="1200" kern="1200" baseline="0" dirty="0" smtClean="0">
                <a:solidFill>
                  <a:schemeClr val="tx1"/>
                </a:solidFill>
                <a:effectLst/>
                <a:latin typeface="+mn-lt"/>
                <a:ea typeface="+mn-ea"/>
                <a:cs typeface="+mn-cs"/>
              </a:rPr>
              <a:t>Chanute - $196 per person</a:t>
            </a:r>
          </a:p>
          <a:p>
            <a:pPr marL="0" lvl="1" indent="-171450">
              <a:buFontTx/>
              <a:buChar char="-"/>
            </a:pPr>
            <a:r>
              <a:rPr lang="en-US" sz="1200" kern="1200" baseline="0" dirty="0" smtClean="0">
                <a:solidFill>
                  <a:schemeClr val="tx1"/>
                </a:solidFill>
                <a:effectLst/>
                <a:latin typeface="+mn-lt"/>
                <a:ea typeface="+mn-ea"/>
                <a:cs typeface="+mn-cs"/>
              </a:rPr>
              <a:t>Ulysses - $108 per person</a:t>
            </a:r>
          </a:p>
          <a:p>
            <a:pPr marL="0" lvl="1" indent="-171450">
              <a:buFontTx/>
              <a:buChar char="-"/>
            </a:pPr>
            <a:r>
              <a:rPr lang="en-US" sz="1200" kern="1200" baseline="0" dirty="0" smtClean="0">
                <a:solidFill>
                  <a:schemeClr val="tx1"/>
                </a:solidFill>
                <a:effectLst/>
                <a:latin typeface="+mn-lt"/>
                <a:ea typeface="+mn-ea"/>
                <a:cs typeface="+mn-cs"/>
              </a:rPr>
              <a:t>Abilene - $74 per person </a:t>
            </a:r>
          </a:p>
          <a:p>
            <a:pPr marL="0" lvl="1" indent="-171450">
              <a:buFontTx/>
              <a:buChar char="-"/>
            </a:pPr>
            <a:r>
              <a:rPr lang="en-US" sz="1200" kern="1200" baseline="0" dirty="0" smtClean="0">
                <a:solidFill>
                  <a:schemeClr val="tx1"/>
                </a:solidFill>
                <a:effectLst/>
                <a:latin typeface="+mn-lt"/>
                <a:ea typeface="+mn-ea"/>
                <a:cs typeface="+mn-cs"/>
              </a:rPr>
              <a:t>Kingman - $89 per person (pop. 3200)</a:t>
            </a:r>
            <a:endParaRPr lang="en-US" sz="1200" kern="1200" dirty="0" smtClean="0">
              <a:solidFill>
                <a:schemeClr val="tx1"/>
              </a:solidFill>
              <a:effectLst/>
              <a:latin typeface="+mn-lt"/>
              <a:ea typeface="+mn-ea"/>
              <a:cs typeface="+mn-cs"/>
            </a:endParaRPr>
          </a:p>
          <a:p>
            <a:pPr marL="0" lvl="1"/>
            <a:endParaRPr lang="en-US" sz="1200" kern="1200" dirty="0" smtClean="0">
              <a:solidFill>
                <a:schemeClr val="tx1"/>
              </a:solidFill>
              <a:effectLst/>
              <a:latin typeface="+mn-lt"/>
              <a:ea typeface="+mn-ea"/>
              <a:cs typeface="+mn-cs"/>
            </a:endParaRPr>
          </a:p>
          <a:p>
            <a:pPr marL="0" lvl="1"/>
            <a:r>
              <a:rPr lang="en-US" sz="1200" kern="1200" dirty="0" smtClean="0">
                <a:solidFill>
                  <a:schemeClr val="tx1"/>
                </a:solidFill>
                <a:effectLst/>
                <a:latin typeface="+mn-lt"/>
                <a:ea typeface="+mn-ea"/>
                <a:cs typeface="+mn-cs"/>
              </a:rPr>
              <a:t>On the contrary…</a:t>
            </a:r>
          </a:p>
          <a:p>
            <a:pPr marL="0" lvl="1"/>
            <a:r>
              <a:rPr lang="en-US" sz="1200" i="1" kern="1200" dirty="0" smtClean="0">
                <a:solidFill>
                  <a:schemeClr val="tx1"/>
                </a:solidFill>
                <a:effectLst/>
                <a:latin typeface="+mn-lt"/>
                <a:ea typeface="+mn-ea"/>
                <a:cs typeface="+mn-cs"/>
              </a:rPr>
              <a:t>ALL </a:t>
            </a:r>
            <a:r>
              <a:rPr lang="en-US" sz="1200" kern="1200" dirty="0" smtClean="0">
                <a:solidFill>
                  <a:schemeClr val="tx1"/>
                </a:solidFill>
                <a:effectLst/>
                <a:latin typeface="+mn-lt"/>
                <a:ea typeface="+mn-ea"/>
                <a:cs typeface="+mn-cs"/>
              </a:rPr>
              <a:t>hospitals, from the smallest Critical Access Hospital to the largest tertiary care center, help to form the safety net that protects vulnerable Kansas citizens. </a:t>
            </a:r>
          </a:p>
          <a:p>
            <a:pPr marL="0" lvl="1"/>
            <a:r>
              <a:rPr lang="en-US" sz="1200" i="1" kern="1200" dirty="0" smtClean="0">
                <a:solidFill>
                  <a:schemeClr val="tx1"/>
                </a:solidFill>
                <a:effectLst/>
                <a:latin typeface="+mn-lt"/>
                <a:ea typeface="+mn-ea"/>
                <a:cs typeface="+mn-cs"/>
              </a:rPr>
              <a:t>ALL </a:t>
            </a:r>
            <a:r>
              <a:rPr lang="en-US" sz="1200" kern="1200" dirty="0" smtClean="0">
                <a:solidFill>
                  <a:schemeClr val="tx1"/>
                </a:solidFill>
                <a:effectLst/>
                <a:latin typeface="+mn-lt"/>
                <a:ea typeface="+mn-ea"/>
                <a:cs typeface="+mn-cs"/>
              </a:rPr>
              <a:t>hospitals, no matter what size, serve as economic anchors for their communities, providing excellent employment opportunities and improving the quality of life. </a:t>
            </a:r>
          </a:p>
          <a:p>
            <a:pPr marL="0" lvl="1"/>
            <a:r>
              <a:rPr lang="en-US" sz="1200" i="1" kern="1200" dirty="0" smtClean="0">
                <a:solidFill>
                  <a:schemeClr val="tx1"/>
                </a:solidFill>
                <a:effectLst/>
                <a:latin typeface="+mn-lt"/>
                <a:ea typeface="+mn-ea"/>
                <a:cs typeface="+mn-cs"/>
              </a:rPr>
              <a:t>ALL </a:t>
            </a:r>
            <a:r>
              <a:rPr lang="en-US" sz="1200" kern="1200" dirty="0" smtClean="0">
                <a:solidFill>
                  <a:schemeClr val="tx1"/>
                </a:solidFill>
                <a:effectLst/>
                <a:latin typeface="+mn-lt"/>
                <a:ea typeface="+mn-ea"/>
                <a:cs typeface="+mn-cs"/>
              </a:rPr>
              <a:t>hospitals, regardless of the number of beds, serve as a valuable community resource. So to propose that one group of hospitals gets left out of the benefits of expansion is not only wrong, it suggests a lack of understanding regarding the strong interdependencies among Kansas hospitals.</a:t>
            </a:r>
            <a:endParaRPr lang="en-US" sz="1100" kern="1200" dirty="0" smtClean="0">
              <a:solidFill>
                <a:schemeClr val="tx1"/>
              </a:solidFill>
              <a:effectLst/>
              <a:latin typeface="+mn-lt"/>
              <a:ea typeface="+mn-ea"/>
              <a:cs typeface="+mn-cs"/>
            </a:endParaRPr>
          </a:p>
          <a:p>
            <a:pPr marL="0"/>
            <a:endParaRPr lang="en-US" dirty="0"/>
          </a:p>
        </p:txBody>
      </p:sp>
      <p:sp>
        <p:nvSpPr>
          <p:cNvPr id="4" name="Slide Number Placeholder 3"/>
          <p:cNvSpPr>
            <a:spLocks noGrp="1"/>
          </p:cNvSpPr>
          <p:nvPr>
            <p:ph type="sldNum" sz="quarter" idx="10"/>
          </p:nvPr>
        </p:nvSpPr>
        <p:spPr/>
        <p:txBody>
          <a:bodyPr/>
          <a:lstStyle/>
          <a:p>
            <a:fld id="{AA787CA7-EF9E-43D0-842B-7D997959EDF7}" type="slidenum">
              <a:rPr lang="en-US" smtClean="0"/>
              <a:t>15</a:t>
            </a:fld>
            <a:endParaRPr lang="en-US"/>
          </a:p>
        </p:txBody>
      </p:sp>
    </p:spTree>
    <p:extLst>
      <p:ext uri="{BB962C8B-B14F-4D97-AF65-F5344CB8AC3E}">
        <p14:creationId xmlns:p14="http://schemas.microsoft.com/office/powerpoint/2010/main" val="3408603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DA2B7BC-5BF5-4E89-96C0-E49553553329}" type="slidenum">
              <a:rPr lang="en-US" smtClean="0"/>
              <a:t>16</a:t>
            </a:fld>
            <a:endParaRPr lang="en-US"/>
          </a:p>
        </p:txBody>
      </p:sp>
    </p:spTree>
    <p:extLst>
      <p:ext uri="{BB962C8B-B14F-4D97-AF65-F5344CB8AC3E}">
        <p14:creationId xmlns:p14="http://schemas.microsoft.com/office/powerpoint/2010/main" val="38137419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8D12AC-9B6D-44AD-B740-9FB2A73D3224}" type="slidenum">
              <a:rPr lang="en-US" smtClean="0"/>
              <a:t>17</a:t>
            </a:fld>
            <a:endParaRPr lang="en-US" dirty="0"/>
          </a:p>
        </p:txBody>
      </p:sp>
    </p:spTree>
    <p:extLst>
      <p:ext uri="{BB962C8B-B14F-4D97-AF65-F5344CB8AC3E}">
        <p14:creationId xmlns:p14="http://schemas.microsoft.com/office/powerpoint/2010/main" val="21625352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7013" y="1200150"/>
            <a:ext cx="43211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787CA7-EF9E-43D0-842B-7D997959EDF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812467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2E61587-50B6-4E9B-9D6F-6E8E61EF5E9E}" type="slidenum">
              <a:rPr lang="en-US" altLang="en-US" smtClean="0">
                <a:solidFill>
                  <a:srgbClr val="000000"/>
                </a:solidFill>
              </a:rPr>
              <a:pPr>
                <a:defRPr/>
              </a:pPr>
              <a:t>19</a:t>
            </a:fld>
            <a:endParaRPr lang="en-US" altLang="en-US" dirty="0">
              <a:solidFill>
                <a:srgbClr val="000000"/>
              </a:solidFill>
            </a:endParaRPr>
          </a:p>
        </p:txBody>
      </p:sp>
    </p:spTree>
    <p:extLst>
      <p:ext uri="{BB962C8B-B14F-4D97-AF65-F5344CB8AC3E}">
        <p14:creationId xmlns:p14="http://schemas.microsoft.com/office/powerpoint/2010/main" val="3513157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8D12AC-9B6D-44AD-B740-9FB2A73D3224}" type="slidenum">
              <a:rPr lang="en-US" smtClean="0"/>
              <a:t>20</a:t>
            </a:fld>
            <a:endParaRPr lang="en-US" dirty="0"/>
          </a:p>
        </p:txBody>
      </p:sp>
    </p:spTree>
    <p:extLst>
      <p:ext uri="{BB962C8B-B14F-4D97-AF65-F5344CB8AC3E}">
        <p14:creationId xmlns:p14="http://schemas.microsoft.com/office/powerpoint/2010/main" val="5172785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133600"/>
            <a:ext cx="76200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524000" y="3828327"/>
            <a:ext cx="761421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a:xfrm>
            <a:off x="1524000" y="6324600"/>
            <a:ext cx="7620000" cy="365125"/>
          </a:xfrm>
          <a:prstGeom prst="rect">
            <a:avLst/>
          </a:prstGeom>
        </p:spPr>
        <p:txBody>
          <a:bodyPr/>
          <a:lstStyle>
            <a:lvl1pPr algn="ctr">
              <a:defRPr/>
            </a:lvl1pPr>
          </a:lstStyle>
          <a:p>
            <a:fld id="{843099B8-BDBB-497C-8A14-0F0BF167EE9E}" type="datetime1">
              <a:rPr lang="en-US" smtClean="0"/>
              <a:pPr/>
              <a:t>4/21/2016</a:t>
            </a:fld>
            <a:endParaRPr lang="en-US" dirty="0"/>
          </a:p>
        </p:txBody>
      </p:sp>
      <p:sp>
        <p:nvSpPr>
          <p:cNvPr id="6" name="Slide Number Placeholder 5"/>
          <p:cNvSpPr>
            <a:spLocks noGrp="1"/>
          </p:cNvSpPr>
          <p:nvPr>
            <p:ph type="sldNum" sz="quarter" idx="12"/>
          </p:nvPr>
        </p:nvSpPr>
        <p:spPr>
          <a:xfrm>
            <a:off x="8458200" y="6324600"/>
            <a:ext cx="609600" cy="365125"/>
          </a:xfrm>
        </p:spPr>
        <p:txBody>
          <a:bodyPr/>
          <a:lstStyle/>
          <a:p>
            <a:fld id="{C1747766-C3E0-4218-B9A8-098DAC9D588E}" type="slidenum">
              <a:rPr lang="en-US" smtClean="0"/>
              <a:t>‹#›</a:t>
            </a:fld>
            <a:endParaRPr lang="en-US" dirty="0"/>
          </a:p>
        </p:txBody>
      </p:sp>
    </p:spTree>
    <p:extLst>
      <p:ext uri="{BB962C8B-B14F-4D97-AF65-F5344CB8AC3E}">
        <p14:creationId xmlns:p14="http://schemas.microsoft.com/office/powerpoint/2010/main" val="331522982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1554481" y="274638"/>
            <a:ext cx="7589519" cy="1143000"/>
          </a:xfrm>
        </p:spPr>
        <p:txBody>
          <a:bodyPr/>
          <a:lstStyle/>
          <a:p>
            <a:r>
              <a:rPr lang="en-US" dirty="0" smtClean="0"/>
              <a:t>Click to edit Master title style</a:t>
            </a:r>
            <a:endParaRPr lang="en-US" dirty="0"/>
          </a:p>
        </p:txBody>
      </p:sp>
      <p:sp>
        <p:nvSpPr>
          <p:cNvPr id="3" name="Date Placeholder 2"/>
          <p:cNvSpPr>
            <a:spLocks noGrp="1"/>
          </p:cNvSpPr>
          <p:nvPr>
            <p:ph type="dt" sz="half" idx="10"/>
          </p:nvPr>
        </p:nvSpPr>
        <p:spPr>
          <a:xfrm>
            <a:off x="1524000" y="6340475"/>
            <a:ext cx="7620000" cy="365125"/>
          </a:xfrm>
          <a:prstGeom prst="rect">
            <a:avLst/>
          </a:prstGeom>
        </p:spPr>
        <p:txBody>
          <a:bodyPr/>
          <a:lstStyle>
            <a:lvl1pPr algn="ctr">
              <a:defRPr/>
            </a:lvl1pPr>
          </a:lstStyle>
          <a:p>
            <a:fld id="{D049BE93-D823-4D0C-9BB0-6B18F9418BB1}" type="datetime1">
              <a:rPr lang="en-US" smtClean="0"/>
              <a:pPr/>
              <a:t>4/21/2016</a:t>
            </a:fld>
            <a:endParaRPr lang="en-US" dirty="0"/>
          </a:p>
        </p:txBody>
      </p:sp>
      <p:sp>
        <p:nvSpPr>
          <p:cNvPr id="5" name="Slide Number Placeholder 4"/>
          <p:cNvSpPr>
            <a:spLocks noGrp="1"/>
          </p:cNvSpPr>
          <p:nvPr>
            <p:ph type="sldNum" sz="quarter" idx="12"/>
          </p:nvPr>
        </p:nvSpPr>
        <p:spPr/>
        <p:txBody>
          <a:bodyPr/>
          <a:lstStyle/>
          <a:p>
            <a:fld id="{C1747766-C3E0-4218-B9A8-098DAC9D588E}" type="slidenum">
              <a:rPr lang="en-US" smtClean="0"/>
              <a:t>‹#›</a:t>
            </a:fld>
            <a:endParaRPr lang="en-US" dirty="0"/>
          </a:p>
        </p:txBody>
      </p:sp>
    </p:spTree>
    <p:extLst>
      <p:ext uri="{BB962C8B-B14F-4D97-AF65-F5344CB8AC3E}">
        <p14:creationId xmlns:p14="http://schemas.microsoft.com/office/powerpoint/2010/main" val="102145202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554481" y="274638"/>
            <a:ext cx="7589519" cy="1143000"/>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524000" y="6324600"/>
            <a:ext cx="7620000" cy="365125"/>
          </a:xfrm>
          <a:prstGeom prst="rect">
            <a:avLst/>
          </a:prstGeom>
        </p:spPr>
        <p:txBody>
          <a:bodyPr/>
          <a:lstStyle>
            <a:lvl1pPr algn="ctr">
              <a:defRPr/>
            </a:lvl1pPr>
          </a:lstStyle>
          <a:p>
            <a:fld id="{1365021A-9E1B-4540-8E99-653437B0F440}" type="datetime1">
              <a:rPr lang="en-US" smtClean="0"/>
              <a:pPr/>
              <a:t>4/21/2016</a:t>
            </a:fld>
            <a:endParaRPr lang="en-US" dirty="0"/>
          </a:p>
        </p:txBody>
      </p:sp>
      <p:sp>
        <p:nvSpPr>
          <p:cNvPr id="6" name="Slide Number Placeholder 5"/>
          <p:cNvSpPr>
            <a:spLocks noGrp="1"/>
          </p:cNvSpPr>
          <p:nvPr>
            <p:ph type="sldNum" sz="quarter" idx="12"/>
          </p:nvPr>
        </p:nvSpPr>
        <p:spPr/>
        <p:txBody>
          <a:bodyPr/>
          <a:lstStyle/>
          <a:p>
            <a:fld id="{C1747766-C3E0-4218-B9A8-098DAC9D588E}" type="slidenum">
              <a:rPr lang="en-US" smtClean="0"/>
              <a:t>‹#›</a:t>
            </a:fld>
            <a:endParaRPr lang="en-US" dirty="0"/>
          </a:p>
        </p:txBody>
      </p:sp>
    </p:spTree>
    <p:extLst>
      <p:ext uri="{BB962C8B-B14F-4D97-AF65-F5344CB8AC3E}">
        <p14:creationId xmlns:p14="http://schemas.microsoft.com/office/powerpoint/2010/main" val="335397751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54481" y="274638"/>
            <a:ext cx="7589519" cy="1143000"/>
          </a:xfr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1676400" y="1600200"/>
            <a:ext cx="3505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10200" y="1600200"/>
            <a:ext cx="3505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1524000" y="6324600"/>
            <a:ext cx="7620000" cy="365125"/>
          </a:xfrm>
          <a:prstGeom prst="rect">
            <a:avLst/>
          </a:prstGeom>
        </p:spPr>
        <p:txBody>
          <a:bodyPr/>
          <a:lstStyle>
            <a:lvl1pPr algn="ctr">
              <a:defRPr/>
            </a:lvl1pPr>
          </a:lstStyle>
          <a:p>
            <a:fld id="{B90C9358-3D28-41FC-9935-32AFF1BD713E}" type="datetime1">
              <a:rPr lang="en-US" smtClean="0"/>
              <a:pPr/>
              <a:t>4/21/2016</a:t>
            </a:fld>
            <a:endParaRPr lang="en-US" dirty="0"/>
          </a:p>
        </p:txBody>
      </p:sp>
      <p:sp>
        <p:nvSpPr>
          <p:cNvPr id="7" name="Slide Number Placeholder 6"/>
          <p:cNvSpPr>
            <a:spLocks noGrp="1"/>
          </p:cNvSpPr>
          <p:nvPr>
            <p:ph type="sldNum" sz="quarter" idx="12"/>
          </p:nvPr>
        </p:nvSpPr>
        <p:spPr/>
        <p:txBody>
          <a:bodyPr/>
          <a:lstStyle/>
          <a:p>
            <a:fld id="{C1747766-C3E0-4218-B9A8-098DAC9D588E}" type="slidenum">
              <a:rPr lang="en-US" smtClean="0"/>
              <a:t>‹#›</a:t>
            </a:fld>
            <a:endParaRPr lang="en-US" dirty="0"/>
          </a:p>
        </p:txBody>
      </p:sp>
    </p:spTree>
    <p:extLst>
      <p:ext uri="{BB962C8B-B14F-4D97-AF65-F5344CB8AC3E}">
        <p14:creationId xmlns:p14="http://schemas.microsoft.com/office/powerpoint/2010/main" val="203761062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24000" y="6340475"/>
            <a:ext cx="7620000" cy="365125"/>
          </a:xfrm>
          <a:prstGeom prst="rect">
            <a:avLst/>
          </a:prstGeom>
        </p:spPr>
        <p:txBody>
          <a:bodyPr/>
          <a:lstStyle>
            <a:lvl1pPr algn="ctr">
              <a:defRPr/>
            </a:lvl1pPr>
          </a:lstStyle>
          <a:p>
            <a:fld id="{6B24A366-0C0F-4A15-A817-1B0D1649E10D}" type="datetime1">
              <a:rPr lang="en-US" smtClean="0"/>
              <a:pPr/>
              <a:t>4/21/2016</a:t>
            </a:fld>
            <a:endParaRPr lang="en-US" dirty="0"/>
          </a:p>
        </p:txBody>
      </p:sp>
      <p:sp>
        <p:nvSpPr>
          <p:cNvPr id="4" name="Slide Number Placeholder 3"/>
          <p:cNvSpPr>
            <a:spLocks noGrp="1"/>
          </p:cNvSpPr>
          <p:nvPr>
            <p:ph type="sldNum" sz="quarter" idx="12"/>
          </p:nvPr>
        </p:nvSpPr>
        <p:spPr/>
        <p:txBody>
          <a:bodyPr/>
          <a:lstStyle/>
          <a:p>
            <a:fld id="{C1747766-C3E0-4218-B9A8-098DAC9D588E}" type="slidenum">
              <a:rPr lang="en-US" smtClean="0"/>
              <a:t>‹#›</a:t>
            </a:fld>
            <a:endParaRPr lang="en-US" dirty="0"/>
          </a:p>
        </p:txBody>
      </p:sp>
    </p:spTree>
    <p:extLst>
      <p:ext uri="{BB962C8B-B14F-4D97-AF65-F5344CB8AC3E}">
        <p14:creationId xmlns:p14="http://schemas.microsoft.com/office/powerpoint/2010/main" val="956424947"/>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7123112"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7123112"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7123112"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1524000" y="6356350"/>
            <a:ext cx="7620000" cy="365125"/>
          </a:xfrm>
          <a:prstGeom prst="rect">
            <a:avLst/>
          </a:prstGeom>
        </p:spPr>
        <p:txBody>
          <a:bodyPr/>
          <a:lstStyle>
            <a:lvl1pPr algn="ctr">
              <a:defRPr/>
            </a:lvl1pPr>
          </a:lstStyle>
          <a:p>
            <a:fld id="{2446111E-516B-4738-BCD2-7C83F3B41BD0}" type="datetime1">
              <a:rPr lang="en-US" smtClean="0"/>
              <a:pPr/>
              <a:t>4/21/2016</a:t>
            </a:fld>
            <a:endParaRPr lang="en-US" dirty="0"/>
          </a:p>
        </p:txBody>
      </p:sp>
      <p:sp>
        <p:nvSpPr>
          <p:cNvPr id="7" name="Slide Number Placeholder 6"/>
          <p:cNvSpPr>
            <a:spLocks noGrp="1"/>
          </p:cNvSpPr>
          <p:nvPr>
            <p:ph type="sldNum" sz="quarter" idx="12"/>
          </p:nvPr>
        </p:nvSpPr>
        <p:spPr/>
        <p:txBody>
          <a:bodyPr/>
          <a:lstStyle/>
          <a:p>
            <a:fld id="{C1747766-C3E0-4218-B9A8-098DAC9D588E}" type="slidenum">
              <a:rPr lang="en-US" smtClean="0"/>
              <a:t>‹#›</a:t>
            </a:fld>
            <a:endParaRPr lang="en-US" dirty="0"/>
          </a:p>
        </p:txBody>
      </p:sp>
    </p:spTree>
    <p:extLst>
      <p:ext uri="{BB962C8B-B14F-4D97-AF65-F5344CB8AC3E}">
        <p14:creationId xmlns:p14="http://schemas.microsoft.com/office/powerpoint/2010/main" val="208339807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7199705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54481" y="274638"/>
            <a:ext cx="7589519"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554480" y="1600200"/>
            <a:ext cx="758952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4"/>
          </p:nvPr>
        </p:nvSpPr>
        <p:spPr>
          <a:xfrm>
            <a:off x="7772400" y="6324600"/>
            <a:ext cx="1219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747766-C3E0-4218-B9A8-098DAC9D588E}" type="slidenum">
              <a:rPr lang="en-US" smtClean="0"/>
              <a:t>‹#›</a:t>
            </a:fld>
            <a:endParaRPr lang="en-US" dirty="0"/>
          </a:p>
        </p:txBody>
      </p:sp>
      <p:pic>
        <p:nvPicPr>
          <p:cNvPr id="10" name="Picture 9"/>
          <p:cNvPicPr>
            <a:picLocks noChangeAspect="1"/>
          </p:cNvPicPr>
          <p:nvPr userDrawn="1"/>
        </p:nvPicPr>
        <p:blipFill rotWithShape="1">
          <a:blip r:embed="rId9">
            <a:extLst>
              <a:ext uri="{28A0092B-C50C-407E-A947-70E740481C1C}">
                <a14:useLocalDpi xmlns:a14="http://schemas.microsoft.com/office/drawing/2010/main" val="0"/>
              </a:ext>
            </a:extLst>
          </a:blip>
          <a:srcRect l="8628" r="3373"/>
          <a:stretch/>
        </p:blipFill>
        <p:spPr>
          <a:xfrm>
            <a:off x="1" y="0"/>
            <a:ext cx="1554480" cy="6858000"/>
          </a:xfrm>
          <a:prstGeom prst="rect">
            <a:avLst/>
          </a:prstGeom>
        </p:spPr>
      </p:pic>
      <p:sp>
        <p:nvSpPr>
          <p:cNvPr id="8" name="Rectangle 7"/>
          <p:cNvSpPr/>
          <p:nvPr userDrawn="1"/>
        </p:nvSpPr>
        <p:spPr>
          <a:xfrm>
            <a:off x="187044" y="5628180"/>
            <a:ext cx="1177630" cy="1015663"/>
          </a:xfrm>
          <a:prstGeom prst="rect">
            <a:avLst/>
          </a:prstGeom>
          <a:noFill/>
        </p:spPr>
        <p:txBody>
          <a:bodyPr wrap="none" lIns="91440" tIns="45720" rIns="91440" bIns="45720">
            <a:spAutoFit/>
          </a:bodyPr>
          <a:lstStyle/>
          <a:p>
            <a:pPr algn="ctr"/>
            <a:r>
              <a:rPr lang="en-US" sz="20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Insert </a:t>
            </a:r>
          </a:p>
          <a:p>
            <a:pPr algn="ctr"/>
            <a:r>
              <a:rPr lang="en-US" sz="20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Hospital </a:t>
            </a:r>
          </a:p>
          <a:p>
            <a:pPr algn="ctr"/>
            <a:r>
              <a:rPr lang="en-US" sz="20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Logo</a:t>
            </a:r>
            <a:endParaRPr lang="en-US" sz="20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Tree>
    <p:extLst>
      <p:ext uri="{BB962C8B-B14F-4D97-AF65-F5344CB8AC3E}">
        <p14:creationId xmlns:p14="http://schemas.microsoft.com/office/powerpoint/2010/main" val="94294821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2" r:id="rId4"/>
    <p:sldLayoutId id="2147483655" r:id="rId5"/>
    <p:sldLayoutId id="2147483657" r:id="rId6"/>
    <p:sldLayoutId id="2147483661" r:id="rId7"/>
  </p:sldLayoutIdLst>
  <p:timing>
    <p:tnLst>
      <p:par>
        <p:cTn id="1" dur="indefinite" restart="never" nodeType="tmRoot"/>
      </p:par>
    </p:tnLst>
  </p:timing>
  <p:hf hdr="0" ftr="0" dt="0"/>
  <p:txStyles>
    <p:titleStyle>
      <a:lvl1pPr algn="ctr" defTabSz="914400" rtl="0" eaLnBrk="1" latinLnBrk="0" hangingPunct="1">
        <a:spcBef>
          <a:spcPct val="0"/>
        </a:spcBef>
        <a:buNone/>
        <a:defRPr sz="4400" kern="1200" baseline="0">
          <a:solidFill>
            <a:schemeClr val="tx1"/>
          </a:solidFill>
          <a:latin typeface="Arial"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3.png"/><Relationship Id="rId4" Type="http://schemas.openxmlformats.org/officeDocument/2006/relationships/oleObject" Target="../embeddings/oleObject1.bin"/></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4"/>
          <p:cNvSpPr>
            <a:spLocks noGrp="1" noChangeArrowheads="1"/>
          </p:cNvSpPr>
          <p:nvPr>
            <p:ph type="ctrTitle"/>
          </p:nvPr>
        </p:nvSpPr>
        <p:spPr/>
        <p:txBody>
          <a:bodyPr/>
          <a:lstStyle/>
          <a:p>
            <a:r>
              <a:rPr lang="en-US" sz="4400" dirty="0" smtClean="0">
                <a:cs typeface="Arial" charset="0"/>
              </a:rPr>
              <a:t> </a:t>
            </a:r>
            <a:endParaRPr lang="en-US" sz="2400" dirty="0" smtClean="0">
              <a:cs typeface="Arial" charset="0"/>
            </a:endParaRPr>
          </a:p>
        </p:txBody>
      </p:sp>
      <p:sp>
        <p:nvSpPr>
          <p:cNvPr id="31748" name="AutoShape 2" descr="data:image/jpeg;base64,/9j/4AAQSkZJRgABAQAAAQABAAD/2wCEAAkGBhQSEBQUEhQUFRUWGBgaFxgWFxUXGBgVFhgZFhYYGBYXHCYeFxwjGRcXHy8gIycpLCwsFh4xNTAqNSYsLCkBCQoKDgwOGg8PGikkHSQsKSwsKSwsLCwsLCwsKSwsLCwsKSwsKSwsLCkpKSwsLCwsLCwsLCkpKSwsLCwsLCwsKf/AABEIAMIBBAMBIgACEQEDEQH/xAAcAAABBQEBAQAAAAAAAAAAAAAEAAIDBQYBBwj/xABFEAACAQIEAwQIBAQDBgYDAAABAhEAAwQSITEFQVETImFxBjJCgZGhscEjUtHwB2Jy4RQz8RVzgpKywkODhKOz0iQlU//EABoBAAMBAQEBAAAAAAAAAAAAAAECAwAEBQb/xAAlEQACAgICAgIDAQEBAAAAAAAAAQIRAzESIQRBUXETImEFMhT/2gAMAwEAAhEDEQA/ANyq10ikKRNe+eOxppjU5jTCaZCDDTWFPNMY06FI2WomqR2qJzToFkZNNNdNNLU4DhpprpNMJogsRNNJrpNRX76opZiFUbk1m0lbNsiVIuMO9EBhJG7SDpyGnyNTE1m7XFLIxzFbt11cZAziEJkRlG4E6DzrRGo+PNTjaKZVxYjTTSJrhroJ2cmhuI25tMInSY6xry8qIrhrNWMnQBwW8WsJmEEDKR/SY+gFGmq3hJyvdt9GBHke7/2z76sqEdDS2cpVylNMZCpprtcrBOUqVcrBs7Srk0prDIRFRutSGmkVh0wZrdKpSKVGgWb2uEU+mtXnCMZFRtT2NRMadCMaxqNjTiajaqoQYxqNjTzUZp0AYaYTTzTDTAG00mu000QHDVP6RYlQi2yrOznuogLM0eA33q2ZtDqB1J0UeZ5cviOoqHiGGt2lFy4S2YEEgewsd0BZOruo6xPu4vKzxUXBbOrDidqT0eaX8CTeLIty3bLDutIYLpI89491elWLysisuqkAjy5VXYrB2HtStqJdNCpV4YFRI9bUgaHQ0uG8Us9lCkAIQDBJADHRtSSNTB8xXP4mWMG1L2UzwclaLM000prhr1zhOE0jXKRohKlgUxgOmW4hG3tDXfyT51a1WcaOUJc/I4J8tz8gR76sqSPTaKN2kxVya6wjeobmJUPkLANpoT1rOcVtmUW9IkpVylTmFXKGv8TtJ61xB7xPwGtA3fSmyPVzOf5VP3ipSzY47kikYSekW1KaoX9Irjf5dg+bmPlUDcRvtvct25BMKMxgedcs/wDQwx92Xj42R+jSzXDVDguOMkC73lO1wf8AcP2fOrxXBAIIIOxGoNdGHPDMrixZwlB0xGlSrtdBM3pFRtUhqNq8xAZE1Rsae9RMasibGtUbU8mo2qiFGGmGnmmGmAMNMNSEUxhTAIzTHUnQEAnQHfXwUasYnTnUpoW1xE27jwwErE+sVEkQBtmJB38N65/Ky/jh1tlcMOci0wmHMLDC21oRLW1ZlYrnJHeyBu+oLEHaRFZnjOP7wRbkjs2m4GRSXe6HJ7sKTprpXWvvcLMEDZmmWU3CNANJhV26Heq/ilhg34h7PT+RdztJXbSvDUkenwkVuMvlQ3fzZnQxmViQpOsjegHfs0bKYDKZBA15idtiB5VbNgA6yGzjeZU6joQvnQGI4S+UjNp4j7j9Kosi9iPHL0H+j3HI7l1hlZu4eQk+r4DpWmNebYvBm2AG+UkH38j4GvQOE3zdsI/hB/qEg/MGvU8PNyXF+ji8jHTslusdIjfmK4GMiQPMH7Gnvhs0dVM/KKHxrFACASQQSBzGu3hodfCujJmWO2xYY+fSGcVs5rNxeeUxHUa/aKZwnFdpYttzKgH+od0/MGmHiQe1cZCFZQD3xprOpjlpQvAJt2sraksxtgQcwY+yB4zpvrUv/Vju76oosE6qvZeXcWENvMYByAkQ0agTrz8KyHpHju1vRasMuQFGLQMxDsc3wIG/L3VZcVuI72jdudxTqEErmDE5c3MiBqNNNCdy27ixcJIUMsxIg8vCvDz+RzlZ6mLDxjRVLj8SFAa6iDae6T5bUPiCCW7S9ccoJIkxRjWbLKcyRBnSRrtNdbh6z3HALCdQDPvqMvInLrkOsMY+gJLaaZbUysy2uvIa1Lauv3ZKIADIEb8tKI/2a0anMPA6fKnBQukAe6ovkyi4oHtWZAlnaARMQJbcyfOnjDQNEG0etJjw5UUD4fGpEU+FK4MZSABbygRLLMEHx5EU7B3nty1rVZ1tnr1U/v30Y9qdRo3736igb1noIeZ8D5fpT4sk8UrizShHIqZcWeP2WElwh5qxgg/elVFeZSxzos++u16y/wBWVaRxPw1ez2omo2NSNUTV2o8xkbVE1StUTVVCMYaY1PNMYVRCkZppFS5aWWjYCA0w1M6VGRTIBBdPxJgeZ0qTgeFt28V2eIVZCG4zuwySWhAB7TEaknwptzDhtDyBPuAM0Hw3BoULXWygGAWJAMztGpiDXh+dO8lPSPV8SFY79shbCW0xVu6XBRFtnIvaE9oF75gkLM89aXpTbXGF37NlUAbsdILNvA3LH5Vd46xh8NYF0kMGHdywJ/4j+lctY6xieH3XRSrDTKSZkMmsdIYbjcVx8ro6qMTgyLVrswsjWDOoJkySN9+nIVU4bhbpiHuZpVixygnQsZ2261cWrOmm8t9TTbGMRyVDBiN9qe2hCuxt89rkKEow9eDAOuhnQjT51pfR2wxtPbAHdII1AmQxI+P1obCWWhgqyS6gbGSQ3WisFxNFvFLKC4AyqzgCSWVlY2ydlAG3taz62lMeR45prYs4KcaZYYtWtm5mA2JAJiVDAFidwoOhI1mQPDN2PSAlrpW2Lq5GHaGfXjKCMvqgAiFjQKNqsvT7jyhHw9s53OXtHGyBY7ij2iYEzyga71iLfE71tdPVQzljLGY7HLEk86TN5H5H2Ux4eC6LzhOLRi6KlzPAOXcgZgJmCqxJJOsAEkiKbxLjIKC1YOZEzhr+xcMxJVGOyxCluYB2BINfjeIuyAd1JBGRZ3GXUkydZO557RFCYTCvcJllypq7vJRB/NzYmICDUx5xzt2WiqLBihwq52Cr2jRl9ZxlHdTSAJOrHSNegL8KC1vLolsGUVdAo126zrLHU+7SDH3RcACqYU+s3rmREsB3UGghBt4klmdgb75iYkERJ0J8hsB4fsJ1fQzug57BiO63mPhqKhbDwQcrAj8pkfrUiXwDrp50Wr6a1JwDyKtUIBCvBmde6fHepzibgY5llcvTnRbqp3+Y/Wmf4VfZJHkf2K1SWg2gdcUpyyILfL41IpHssIBjXrTmw5/laOog/EUPcwYiMrDWe7rr9a3NrZuKegplPMe+o3IIhh7/AN7VA6sM2VxJiAdPrSbFMs50kBRr1POnU09m4tDXw7ToFbxYSaVdbiFtYGu07jn50qNRD+x7C1RNU7CoWr6SJ86yFqjapWqNhVUIyM0004immnFOU004000TDTTDTzUdxwBJ0FG6FJ8Da7l525W3y+EA/esx6S4Mxh7eaAy5tJ9oO0Ec9QNv9dLf4xaCMo3NsqZ7urZM0SegI91VnEeLYUsruwBtpbVFFzeAQcwQSfKRvzr5p25Nv5PeTiopIb6RYFUwWEWGIOXRids6RoxIXerbAIq8JuDRQzhRqYJHZ823MKfhVJjPTJXRVt2j3BC90ZVgggqzS0jKNd6znpDx+9cXMzCRtGpHXU+HIUEmBzXoOW0QBI/NWb9EbM3WJExbMSBuTb6HxPxo7hWKuG2WkMuUwCxGoYKdyI0nnRWHxy21Z7Sqj9nzGq6qCRPSBB8ulO5JbNFctFnj7pCtZsSbjFVePZzBu4CdQd82ojUcjT+Ktb4ZYVVCnGXBP+5WCFYg7tBOUHX2jyFD8PxIwFnt2Ga7cANlT1AIzuDrlGc8tWWNhNUmAwLYu6927dhFOe9euAwCece2x2RBvHQVzybbs6IpJAuD4Tcvq7KpC2xmZ3Ogkz/xO2sLvAJ5TU122OzyjYbak7a8tZMVZ3eKZ3W1aRrdhBcyKSJMo03HJHfuNEnTQAAaCs+2EMgwwE6RDc9dV69eVKq6GYQhshB2jN3VP+XAKswELqMoJgye8QSCeYoG9xBSAB3UU/h20BIBPMk+u50liPgAAJLYADCQO+ZmG3DgQgiOfreJorDcBS2BdxcohH4dpdL14dT/APxt9WOp1gU7QiGYSz+Ez5W7MMqs+6hjJAnQFtK5dxMrCyPONSDG+21EYrijX+73bdtVIS2gi2kQYVfaOmrnUmg8HhleYkBRvPxM86nasenQ65i2TUNHeG/MRt4DWn/7fA2yt9a7xvBfg5gVOo+fTrWfe1pufdSvYDS4PiWYMWOWNv70bZxQJ1iQBOuonrpWf4cpIkac+f0qPiGKdLkQNQOp06zv8aZ3QDUXLwUb6fGnW8TPT6fWshhsQS2pOhEVetjIGY+HrDlPnQCW7LO4+NQHCidJXyP22oUcZUeI6gzTV4sLjALsRuR0pUkx+0S3MGSd1PmgJrtJcTInT4j7mu03BG5M9dYVCwolhULivoos+fYOwqJhRDComFWTJshIphFSkVGRVUKMNcIp5FcIogIyKpvSHEjs3SAWyzG+2omrpqyvELwt2Hd5LSNdyWOvh8PDwrk8vLwhXyX8fE8k+jLvh0OWATpuZHjMTFTYfIp7iSeROvy/Q023xGxpqR/UCAJ6kiKPu8YwiaG+p00Cktr45QB0rxXNI9dePJ+0gXEu/MRrz6weutctcLa4RJDKIzSY3BMdeVQ43ia4hbdvDZi7vOgKhUX1i0HvdRJ0Ck+1pfcGQogLrn9WND3nVGJLTuuonrIGkzQ5vYzxQj1fZFiOFLZsLkW5n7PMVnMFQvmBPnpHhqeVKxhBYU3cUuZCICZgDcuSGyaH1BAzEbZo1J0OxOPW0ltr2a41zvZJAaJc52OoUHYb9eVUtu2+NuvcuuttFHeYgi1atgyFXc6CYWJZj1JqblbsdRpURolzG32e46qiDNcciEtoNB3YG05URdzA21ojGcWW5bNqyDbsW4KqdWZjvduketcYe4CAIArmL4otyy1nDqUs22QqCBndiHBu3I3dhELsogDxKWMAMzw+KMEW2GZbIOz3BMG7MEJyiTrApJK0OnRFc4MmGtlsRPb3Ebs7I0KBlIF28eRgnKm/M9KzF/eeY56iI1nSjkuvdukxcuOxJYzLMYJaYmSBM8gJobKSIKvt+UNOnURRViuh+CvZpYJbXKysWPrFi0glm28FWOupofEY1rjNcaHdtSzd6ehJPTl/aiMNcIUjs80e0RmCxBgKZAiZka1Jcw6I2a4q3bkSLVsRaTobr2/Wb+RDPVh6tMxUR4bC3XttcBVbYDDMwChnAMJbG7Nzgbc4qDBMUbvd0EETHX/Si7+Ld3DXZJAC+rlVF5IqgZba/wAq0JYxCm+Uj1TAkg6dY5cvjSN/wZL+lhjh/wDjGNhER0B/Ss7FaZO/adR4j3/61niP340JARZ+jdwEGeRiu+kQ76mAO78def751DwTR2A5wfsaO43blFPQkfEf2pnoy2Ulv1hAq9xuDJsMSV2nptVGVMgjkQfga1SjPbK9VI+IoLQXsxoTLr9PtR/DHzCOY8vj0mgMSIBovgQGeCZkT0oIYOxCmRA5dR1PiKVaFbKkDuiuU3EFlgnp/jV9dLDeaXU+akip7P8AEy5H4mGU9cl4DXydfvWOw3GMzBQHBPiCOtHdsQB1NdX5ssTmeHFL0a63/EayfXs4hfJVcfFGP0om36c4Nt7uT+tLifVYrALxC0xibZO3Q1MyDLMEeTH6VReZkW0TfiY3o9Gscdw9z1L9lvK4k/CZovfbXyrya5grbess+aqfmRXV4eo1SVjmpuJ/0tAq0f8AQfuJN+D8M9WIql9JONthwotqjO0mHJChFgEkrruVArEW8TiEHcxF4f8Amlh8LimpeF3Lty8TeZ7kCZbvEx6qKq8sxJgfajk8+41BUwY/CqX7dotbXp1eHr4ZD/u7w+jgVXcY4naxCgXExVpQS2lsOMxOplH6QPj1p2IuZQSSIAkzrQ9jHW3MKUY+GhrinmyZFUuzrhihB/r0Ud7g9me5jVj8t1bllviykfOo7fos1wwhtNP5byP/ANJrSugI1B9xJ896jHB7TatbmettT4bxSKX8C0/kN4H6If4dBcd8plcxBGsFiEAgyWGnhBJ0Bi1F8IDcuKfVC2reoDBUIKqRHdBJzHqdNW0Fv2QqqJ/CtwNIgkJHc6lthrsNdKhwWNLt2z6W1OUL3RooBS3b6nUmY0liZJhp5JddFIR+Sx4u5vBM5S2rEKXKnbLmYCASYEaACNulUnEsabi9hYV0srGVYOe45YAO4G7nYLrlGmu5Pu3TirqwrMxAAtqpMAq5AUeZMzuTJMkmgsTxG1gw9vCtN06XLwIOUbMlptp6uNvZ61NK0U0SXcSMBbyiHxRIkn8RbGhygaw14S3ULI5iaqOHcOuX3IUsTGZmdgFUAgvcdyTA3JJ1Owk0uGcJNwG4zC1ZUgNdueqsAkgAQXcg6INTOsCi8fxwNb7GwmSyCDDBWuXmkd+6dp6INFHxp/sX6C24vbw6GzhSe93bt8gK1wHdUB1tWfm2k9KzRwxOoH/Lv8tvPerLhnBr2KuZbSghSC7sAlq2J9a40QNtB4c6HvYC4r72yomZEN48hQpvs1kPDR/mBw7HIe6pBPLMY1I+XnVdfvNmYg5RJiSYGvj9KtEtwzSyhcrdw5iWLKQCFURoYMsY061Iq20ymFvXIB75AtJ07habp596F/lamFYPwzAXHVXLdnZn/NuFhmI3W2o1uN4ID4kUH/gXS/mk5VMRvoDA+lH4nF3G775nbaSNgNlWNAP5VgCgeIYg9sB6gGsagzE6yPA6aVrbNSReYNhrE6666fvashxuyRc00gn6z962FojNz1FZz0iSLh05z8R/ajDtiy0EcDuyVPUf3q54rbmw/hr8NazfAbnq+f7+tayAyEdQR8RQMjHYDHZzBEHwrWYB+6PKsTh0yXfeRWx4UZFZxphu0U3EAouumkzMeB1+9D8NlXXwMfv5U/0utZMRbf8AMonzUx9CKIwZ1I6wft9qWqGTs01m4I3pUNh7ndFKqAKbB4J0bMUJ3HdKnf39JonGY3TRbkgEao2521Eirh7A6fIVEbI/c/rQeWbfaNwj6Zk8J3bi5jABnURtqN/Grq/jBlHeUieTKfpVk1rx+f60PcwCndVP/CpoyzOW0BY60zNWL7G4O8wluTHmfOtG12F3OpAimPwu3+Qe6R/0mmnhy8s48mf7zWlmjL1QY45IqMVxRxcYLliYEr9/Otd6KsFxDFlB/DuZRmE6KSGIOwMQPPprWdbg6hpltDO69Z3ga1ecEwsJir8Axbyjze5bUCeZyjellODVRHxwd22A8WxZdbgS1cGbbQHfc90nSqng5Nu5LgqIjVSOY8KtbaEjvKBpHM6edSBI5/AkfWis0qqhXjV7JDxG3AIZdZ5im8KvnsstvM110PMjKrXDoJ0kgyW5L5mIcRa02B+B+ortvEllFqxbIZ1UXXlV0G6yDCINyTufAanna0Lwp7Li9hReB7x7K0IzERrzyD2mKjTXUCTAGhAudoGBypbQt3iJFtBlEn8xYnWPWYj3Qvh5S0FbKiKwzlSonZmIGrFmBIAltogCBJd4c3eClyLnZ3LS2ySCSAHJBjY6SdgWneansfQDxnGC4ALRVUEgAD8RoQgF2G5iIA7o18aF4bwhFQX8SCtozkW3Ae9E6IDoqSINyIEwsnYvEOlmAFW+663MyBrQIUwqkasJ1JkKZiOdVl7EXcRckk3XcgAANmJ2Cqm0DaBoBRQAjifGXugKy9lbTRLahlRBqSBI1J5sdSTrRHCODK6i9iCbdkglQMovXgNCLIMQvIufLU6VNYwVvDozXDbvXhBCRns2zrBfL/muOnqjxoW3ibly47u+dihzMSJ5aQYhRGgEDWsEKxvG7lxFt27XZ2EM27FvvLI9p2XW423eNVvGrYN58xjvbZXA+kURwXgDXl7e6y2rA07R9jHK2o1ut5CN9qDx10m65k5c7bGDGaRIJ5jlSv8Aofog7EgowPI97MAJjcneegquv5tHZtwDLEyTGp1knWj7l4MyCYYMdTG0iJ36GpLZs20nIlx9QO1Y9mAJ17MDvt/U0bd01QmB8N4PduAugCINGvXSFQH+o6T4DM3QU3i3DWFyEu51hDmAZc3dEmG1iZ3HuorEY65cYG4WeNFiCqjXRQvdQabKAKRbMEERII5697T3wR8qHJrQeKDsJdBI9aY1nb3daqfSu3qCOg+Rj71ZYe5CpzjT7UzjWHzBTy7wPvj9KEXTTM0Zvg1yCR0P7+lbLDGRWbXBBD3QNd4n6GtFgDIFM3YqRjeL28mJb+ufcda0vCbtV3pNwwtekGCQOR5acqI4Y0RP7NZtMyQ70ys5rCv+Rvkw/UCgeG3JCHqP7/Y1ecWtdph7iga5ZHmuo+lZrhkhBIIg8xH750Nob2aPD3YEeNKhe0ilTAZYXsQ2+uonkNwDt1pLxIL65AnbMem+2nOjhYDLm6A8+lUfFOHXHK5RoF+Z3391ZJN0wt0g58eCJEEHYjvA12ziQfHynTzrmDwP4SqdCN+ep1+9A8Xw5yBVBaW1gE6Cem1Cu6NfVlnduqOR9+nzpq3Qd5HvoDg+DY2yCIJbnOwA6++iMRh+zt3GMSAYjyn60GqdDJ9WT3lWPW+lGreCcMbKRLXkU+YL3D8gtZfgmJe47B2LADnG5I5x0rVDDBcDaDD171x/gMo+tLKLi6HxtNN/wo1xmRQWMA9dddenlTcRxCQmXVWaCVk7CY95imcXwTXFUIBp18qn4ThCtnI2+pPvPKm4rZK3dDbuO9/u5ddalsMbii1aSASrXWkiQIYlz7NtdwOsHUkQLxG0Ajga9397VJgFuX1NrD2iLaw90honLp2l1jAhZMLynSSSTqtBumWN289y4iWiYRJAOZVKg/iO+cwsmdTGkDTQVNY4rcfDraywVBDtMOVBOVcxAyiCwI2JidIoTiGNGtq3HZ93NEFnO4uMYBbwGgWTpqTU2JdrGCZyq9qLuQEjNopIHdMqR3eYM6UUgNnMVwi5bdEYgAkgOwMQBBIXVmWeYEEgxzpw4iqW7iWVZe7DXGlbjgyD6p/DT+QHzJqCxiWuK9y4SzsTmYkCSF1Pq66dIiisFwns7bHFl7atGRAqtfZRr3UY/hqZgM3mAaDVGTAuF4NsR2iWVdnhYXQ9RJOyjXcgCrGytjCghmS/fgyB3rCcyGMjtjpqBpuJoPHcdXszatWhZtE6qJzOety56zk9NB4VUgLpBZAQY3g6ax/pypfob7DuIY+9dbPcuK7RCg93KJ9kaKg5QKHvyCcwuAyJhQwHXWdKscD6M3I7S8yYeydnvTnbb/Ls+s371oTinDrIfuPdAkMrGAxXKp7yLprPWtXya/gCt2ALkxIB5kINx6xJ+m9RcTIY7W1UT6gKgmZ1zd8/uKIxzhoIPPXclRp5eHOprV21bZnZEuNmaBdP4feEHMsHOeY1EHrTaQhTYTC52ARWuseSg/Qax8KssVYe2EzMs94HKwaNiASpifCfOo7vEHy5ZCWua2wq2/guhPnPnUIvllITIIIjMyjQg9SOlFW+jOkG4W8pEE6zzB8+lHY9Pw56EVXcHVwjZ40bcFTA/wCEx7qtMcJsOR+WfvSVQSpDeNH8Lu90fvass+JYXN9JiOk7RWg4W8z508k0KnYTxp4ysBM6fegcNcBg7GdaK9IbmTD54mCNPPT71Q4DiSudoNKhma6w1UF7DAEgabirrCNIFVHEsSFvlDuYPuIorYR1u5oK7Q9p9I6GlWMatzC1mMVxe4LzImWA2UCPdy8a0d7WAI31iDty3qmw/oy4u584YZs2x6zymiknsDv0XNruzH67VScU4v2LAAZswk6xGsdKubbdz3H9PrWd45wm9cuZkAiAPWA8efnQSV9hbddF9wu5nVXOkrMaGJ8YpcRxQtqXIkAxETvA8OtP4fbyqF/KFHwFVnpIrtZhFLHMCY6an7Cl90H1YsBi1unMgjUTIgnfmD4VqPSKwbdnCKxkmy1yNNA7aaeQj3VkfR2wVtEEQZOh8gB961/8QXjG9nys4XDp7z2jH5EVmqZlJ1XyYbjfEWtuoSPVkyAfAVa8PYm2rHcqCY8ddqrOKcHa62YGNIiPEnefGrbBjKgUzoAPgAKekL2AcWvQjb8vnSscRe8UsYdCqkyAhksRPfuN7RE76BZOgpvFlzAqNsw+1GcHebtuzYU2w0kgnM1zKTq7ADNtIUQvQTqT6B7LVD2Nxgh70L3566sognKpAO2pB16BenWKFyxaYe3kY9JIJP1quxmLRXuEy5IQc1CwrAkc7jSx3gTG9N4zfJw1iSG1G0QQCYIAG0RTR7YJ6OYPHPZUPbAUqGlhGY5oAJLAxBgCBy60BdvM5L5yZILFzLFp1kn1vP6VaYXh2YWzcuIqtJBANxgNCZRdvBTBM9KMtcSw1nM+GtMGERevZbjzsSls9y3rrzI5ERFJLY0dEHDeAXirXMV+DaG1y8jZmAkQlod9x8B40bheMWLTxhrRZhJ7e/DXBALDs0jJaiBr3j1qlvcSuXO2uPcZ2gHOxZjvqJGvu0p/BUznOykiCJC6LmVgAwEiT7vfQ7DRFisWbtwsztcckyXaW6esZECh+NXSnYKd8gBkNrAXp/pVlwr0PxTlrl1BhrRJ/ExLC3IO2VD3j8PfUXpVwW07WhbxDMFSMwRgHOYzCkggCIk7xQoKbBexzI2hO2iqCeWw91D47DzMCDKk99WPqmZC7bUXibii265g0gaDXaTP1oX/AAYYgNcEQkkAaAGCQCQDpyJEnzopdCt2wIWgNc8eCSTqAeRAn38q7cuZrbgLrCmSADvl1gD83OfOrQYvD2jlW1cutoPxWYDQAA9lbj5saKu8XvMhtgLbQqZVFW2ojWCqAZttyTTp0K0Ufo8Ia4DodDt+5rRo0oVPMEfaqfD6N3nkclAgDrR1u4sbHb5R/ekfbsKMljGj5H4Vd8Lva+ddxXDLTTObnt/V5+dTWcAit3WIA5Hp508pJipUGcYt58LdH8s/DX7VhMC0XBW/gFSpO4I+VYZMJD5WzZhm6bgTrSoZmy4bdlRVP6WW8t21c6iP+Uz96K4Vf0pvpNbL4dSAZVgdjsRB+1GuzX0Avc10pVFZJKiQdqVYxt8diFt99oCqNdJ3IHShbHEbV4EW8pIAJlSNJHUD4UJ6W3ossPzMq/DU/Sh/RKzo56sq/AEn6il49WM33RfXLKhAFAnQbCOvKhlxlotlD2807aTm2678qMxYygT5/CsNwW3mxKt/MzfAE0ErC3RucPaGU6RvEFhA35eNDsvV2HOM2h9xFGIhFv3VjfStpvqOi/Un9K1NurM3SNXwyznxFtde86D2diwHSiPTJi3EcXLFouImYhZOS1b3gRoSRoBUnoBhZxWEXoyH/lXP9qB4zdnFYlj7eJvkeQdlX5KKGmDZUXeL20fIX1BiMv8A9RRssPaEcxl311gzppWSuqGxXncg+5orZg6U9UDZScRxIXUn2jy5z59P9a5guMZZW0uWVAY6Z4mCAwEjUzlWBOhnSm8VshjDEKO+ZMnYMRoN9v7irXg7WLdxewDM4Rctx8paVAIyoNLZgDWWOsyKYHsPwvACcguG0rFmGVzcLZm0ylV0RRqe+QS09INHxu8VezhyolJ2Jg5SRrK+B1Hyq2/xENdcey7A5ZMMoTK2mxkxrG/uqp49eD8QuMFiVUgg7ygM+B1HwpobEnoscG82vUaNJ1jSUDRI1aMvQanencJ4fcv9tFtnMgFhAA30a40LoOemlGW+Ki2iHsbK5FiWQvmYLbh2BMEnQx4DQ7EPG8dxF22/avnAAhSQEG/qqAFHmB9CKm32US6Gf7AS2tzNdtuXXW1aYgjWYN3IROwjfUxVhwn0oOHQWMJZSypIzHMzuzAECWYd2JOwkdazWAutd7VVzOMhHdGoOZQJj6j5GjuEYC6XthwqjMACSGaNgDEz7z+lLYaIsXxJr9xmdyzBo77lifInx5aeVNxxm3bXXNLCRln13011/wBKssD6Dm885L1zmIGROv71on0h4Uthra32ZWWWCqJgToM2pBHe0gHah9DfZnDYMMCGJytqY2jwOp1IqC9duFApdyvZ7EtAgwukwNtquMVxO2WEHTUEmf3yqvWzcYKFjZo7wGsaEydNevKmjoWQJhL7AhVloOoyyBtIGuh5aVaoq6kZ1ie6HnQj+qfj/eoP9iqut3F2wfyoLl2ImCGACchz50fg7eHzQpv3SdP/AA7QEyNlDk6kHcc6zYEiK3gGJ9Zo05KpjnqWJ+FTDArJntNIOjKNzt61dQXF9ld473+tHWnbXNkOnsg8vPzqbbHSQA2BEwGfzzIevn4fGoLuGYmRO/MJVobRkbRTL6+GtJchqRTlmU946Qdgo305H303C27c5mQEnckDymCalx6D8o2PSlwxu6NhVYtiuKNV6O+gNvF2ibTdlc9le0UoYiZSc48xI2qu436DY3CKe0tl7Y3e0S6+eneSP5gK0/8ADmyrtdt3GIUZWUCCC2oPdIPhqNdN63LYm9ZPdJuIPzB9PDMZcf8AueQo/lrYvD4PnVAQI9bxZUY+8nelXvF7BcPvk3LmFBc7lbTNJ8Ws90nzg9QKVU/JD4EqR4p6R4a5eCC2uYBmJ1HkPvRfo5gzbthWENLMR8APpVj2iKcqzJOwDnxmYg04EA8wdOTD60nLqqKce7B+LOcjAAk5WgDU6iKzXo3gXW6WdGUBDEgxJIH3rV3FUmZ123J+lI215kfGNvOgpUZxvsKdoT4VheOBmxTGDAA1gxoJ+tbK5dXVS6bT66jT9iobiKNM3OPWG+8fCsnTs0lao0f8NLM462eSK5PuXIPrWYv22IVyPXLNOntGfvWx9BMQtqzfu5kWLN3dlLMy95SBuoA+M840yVvHt2VtCVIULGnOIG29I/8AphRkcHw66MSrOhC5yfnNa2JApn+KDEj8MGJ3A03ka0xcUo0OU8t+fuNUu9gUa0V1zCG65AKr3H7ztkVeUkwTpOwE1b8MsWbWIXKwvXMuoyFbc5MqkSc794TsvlUeHwBulhaHeKsYkERKzuwEeZipkwQsXg7vbyllhbbC44UKRrlbKJJ5t18ZZMVoff4i7I4zQgLwqAII7ubuIAC4JJkiZ1ms1iXJxVw8h3Z6wo/tWx4ZjLPbdnlyKz3VLvcQ6nuscqDUElQGk69eWf4nZh12MgknzJJ+tUgJMvsPwK49tFVcz3FLIphSQuUT3tY7ra9BRFrgFuzYKXr2HskmWBft2B1k5UzRO1Z/FYTuK4/EYhiFLEkWxEnQ6KBIkxsIoEWctoFPWYyDvCgkGeRnVR1AbrpGvkpZruGcUweGEW2vYhoKnuiykN0JkgzHL7U3GenDgsbeGw9kmZYgvck6QGbY+Q0rHpYnQBlBJGp2JYGR1mNjr56URfSAASu8A6MyjfWJkaDy+VDiruuw3ZY4v0iv4iS2JvOOaAkZR/SgAI03j3VUi6REqYDczBMj+UeBqbDWBCnMRtsDvrtmj3UJfuy6gAz2kEgRIMchI9/Pp1zv0jdHLzMR7NK3eEagkyQCDlgkAdDPxFE4lBt5+Z0/UURwn0Zxd9Q1qxcdQ4g6BQBGcjMQJ1X41knXZnXoo7bBgTcHSXGh942Y/PxqfAY4WryOvqKykkcoOpcRI89ulbPg38K7twMMTdTCkR2aNcR8w9okI3d85k9IoTiv8LeyOZcdghq0OzXcwA1nQkKdxv8AGaNC8gLiNz8a4JkZ2iJg68qmwbQdvp5/aiMRwu1nLXMdhjoCSgukEgAGAqacjGm4pWmwiE577sQYAt27g1CkkEuvw99JQ9j3BOyj5fpUdweA+VJuJ2LmllcSpG5uDuxtoFGYnyHWhTxNJgK7RuwkbeBExQaYyI8XhpGw+VA4ZIJEc6PucQtGNLvuUfUsJoO5jLIOi3Cf5nQfITRijM3v8NMYVxYWQA6MOcSBmHTpXovErYg/iDU6gZR57zXz/h+KpZv2r6owe2ZVWujK39ShASIPWtMf4zYuSVSxBgABGIn3Hc0uSPI0bTs9AfB25MjMepEn4gUq89ufxL4mT/lR/wCnuH60qh+ArzOD1l99Pu7UqVdZEhc6GmJsPIUqVAI64JidYqC7+ldpUQM2fo+3/wCixf8ARif/AI6wKHbypUqVbYER5tT5/aonalSpgiyAjUDb71XH/NX+k/auUqZCSCMMYuyNwbcHmNSN6G9KFHbpp/4SfelSqkRGWuJwyBFhV1tXZ0GsbT5QPhVa9wteu5iTBAEmYA2jygfClSqfocBOj6df++icQNF/3g+FdpVNbH9G8wuERMAjoiq2veVQG3bmNaC/jBZVblsqoUlDMADa5A26Cu0qqyaPPsRinJ1djoOZ9nb4cqZw++xvBSxI7+hJj1WO1KlSIdmoayuVtB65Gw2ysI8qgsIO2XQahZ8ZGs9aVKiA1HC+H28to9mkxa9lebEHlzFPwmFTsWORZAwkHKJ7znNr4867SqvomVHFHKghSQCXBA0BGdxBjwrDvfbXvN8Tz3pUqlIsgnhetxZ10O+vhR+JQBtABqu3kaVKtE0iCyxka8x9K2fE1GSzp7Y+ortKixWbTE4C3nb8NN/yr+lKlSrkKH//2Q=="/>
          <p:cNvSpPr>
            <a:spLocks noChangeAspect="1" noChangeArrowheads="1"/>
          </p:cNvSpPr>
          <p:nvPr/>
        </p:nvSpPr>
        <p:spPr bwMode="auto">
          <a:xfrm>
            <a:off x="63500" y="-687388"/>
            <a:ext cx="1895475" cy="1419226"/>
          </a:xfrm>
          <a:prstGeom prst="rect">
            <a:avLst/>
          </a:prstGeom>
          <a:noFill/>
          <a:ln w="9525">
            <a:noFill/>
            <a:miter lim="800000"/>
            <a:headEnd/>
            <a:tailEnd/>
          </a:ln>
        </p:spPr>
        <p:txBody>
          <a:bodyPr/>
          <a:lstStyle/>
          <a:p>
            <a:pPr eaLnBrk="0" hangingPunct="0"/>
            <a:endParaRPr lang="en-US" dirty="0"/>
          </a:p>
        </p:txBody>
      </p:sp>
      <p:sp>
        <p:nvSpPr>
          <p:cNvPr id="31749" name="AutoShape 4" descr="data:image/jpeg;base64,/9j/4AAQSkZJRgABAQAAAQABAAD/2wCEAAkGBhQSEBQUEhQUFRUWGBgaFxgWFxUXGBgVFhgZFhYYGBYXHCYeFxwjGRcXHy8gIycpLCwsFh4xNTAqNSYsLCkBCQoKDgwOGg8PGikkHSQsKSwsKSwsLCwsLCwsKSwsLCwsKSwsKSwsLCkpKSwsLCwsLCwsLCkpKSwsLCwsLCwsKf/AABEIAMIBBAMBIgACEQEDEQH/xAAcAAABBQEBAQAAAAAAAAAAAAAEAAIDBQYBBwj/xABFEAACAQIEAwQIBAQDBgYDAAABAhEAAwQSITEFQVETImFxBjJCgZGhscEjUtHwB2Jy4RQz8RVzgpKywkODhKOz0iQlU//EABoBAAMBAQEBAAAAAAAAAAAAAAECAwAEBQb/xAAlEQACAgICAgIDAQEBAAAAAAAAAQIRAzESIQRBUXETImEFMhT/2gAMAwEAAhEDEQA/ANyq10ikKRNe+eOxppjU5jTCaZCDDTWFPNMY06FI2WomqR2qJzToFkZNNNdNNLU4DhpprpNMJogsRNNJrpNRX76opZiFUbk1m0lbNsiVIuMO9EBhJG7SDpyGnyNTE1m7XFLIxzFbt11cZAziEJkRlG4E6DzrRGo+PNTjaKZVxYjTTSJrhroJ2cmhuI25tMInSY6xry8qIrhrNWMnQBwW8WsJmEEDKR/SY+gFGmq3hJyvdt9GBHke7/2z76sqEdDS2cpVylNMZCpprtcrBOUqVcrBs7Srk0prDIRFRutSGmkVh0wZrdKpSKVGgWb2uEU+mtXnCMZFRtT2NRMadCMaxqNjTiajaqoQYxqNjTzUZp0AYaYTTzTDTAG00mu000QHDVP6RYlQi2yrOznuogLM0eA33q2ZtDqB1J0UeZ5cviOoqHiGGt2lFy4S2YEEgewsd0BZOruo6xPu4vKzxUXBbOrDidqT0eaX8CTeLIty3bLDutIYLpI89491elWLysisuqkAjy5VXYrB2HtStqJdNCpV4YFRI9bUgaHQ0uG8Us9lCkAIQDBJADHRtSSNTB8xXP4mWMG1L2UzwclaLM000prhr1zhOE0jXKRohKlgUxgOmW4hG3tDXfyT51a1WcaOUJc/I4J8tz8gR76sqSPTaKN2kxVya6wjeobmJUPkLANpoT1rOcVtmUW9IkpVylTmFXKGv8TtJ61xB7xPwGtA3fSmyPVzOf5VP3ipSzY47kikYSekW1KaoX9Irjf5dg+bmPlUDcRvtvct25BMKMxgedcs/wDQwx92Xj42R+jSzXDVDguOMkC73lO1wf8AcP2fOrxXBAIIIOxGoNdGHPDMrixZwlB0xGlSrtdBM3pFRtUhqNq8xAZE1Rsae9RMasibGtUbU8mo2qiFGGmGnmmGmAMNMNSEUxhTAIzTHUnQEAnQHfXwUasYnTnUpoW1xE27jwwErE+sVEkQBtmJB38N65/Ky/jh1tlcMOci0wmHMLDC21oRLW1ZlYrnJHeyBu+oLEHaRFZnjOP7wRbkjs2m4GRSXe6HJ7sKTprpXWvvcLMEDZmmWU3CNANJhV26Heq/ilhg34h7PT+RdztJXbSvDUkenwkVuMvlQ3fzZnQxmViQpOsjegHfs0bKYDKZBA15idtiB5VbNgA6yGzjeZU6joQvnQGI4S+UjNp4j7j9Kosi9iPHL0H+j3HI7l1hlZu4eQk+r4DpWmNebYvBm2AG+UkH38j4GvQOE3zdsI/hB/qEg/MGvU8PNyXF+ji8jHTslusdIjfmK4GMiQPMH7Gnvhs0dVM/KKHxrFACASQQSBzGu3hodfCujJmWO2xYY+fSGcVs5rNxeeUxHUa/aKZwnFdpYttzKgH+od0/MGmHiQe1cZCFZQD3xprOpjlpQvAJt2sraksxtgQcwY+yB4zpvrUv/Vju76oosE6qvZeXcWENvMYByAkQ0agTrz8KyHpHju1vRasMuQFGLQMxDsc3wIG/L3VZcVuI72jdudxTqEErmDE5c3MiBqNNNCdy27ixcJIUMsxIg8vCvDz+RzlZ6mLDxjRVLj8SFAa6iDae6T5bUPiCCW7S9ccoJIkxRjWbLKcyRBnSRrtNdbh6z3HALCdQDPvqMvInLrkOsMY+gJLaaZbUysy2uvIa1Lauv3ZKIADIEb8tKI/2a0anMPA6fKnBQukAe6ovkyi4oHtWZAlnaARMQJbcyfOnjDQNEG0etJjw5UUD4fGpEU+FK4MZSABbygRLLMEHx5EU7B3nty1rVZ1tnr1U/v30Y9qdRo3736igb1noIeZ8D5fpT4sk8UrizShHIqZcWeP2WElwh5qxgg/elVFeZSxzos++u16y/wBWVaRxPw1ez2omo2NSNUTV2o8xkbVE1StUTVVCMYaY1PNMYVRCkZppFS5aWWjYCA0w1M6VGRTIBBdPxJgeZ0qTgeFt28V2eIVZCG4zuwySWhAB7TEaknwptzDhtDyBPuAM0Hw3BoULXWygGAWJAMztGpiDXh+dO8lPSPV8SFY79shbCW0xVu6XBRFtnIvaE9oF75gkLM89aXpTbXGF37NlUAbsdILNvA3LH5Vd46xh8NYF0kMGHdywJ/4j+lctY6xieH3XRSrDTKSZkMmsdIYbjcVx8ro6qMTgyLVrswsjWDOoJkySN9+nIVU4bhbpiHuZpVixygnQsZ2261cWrOmm8t9TTbGMRyVDBiN9qe2hCuxt89rkKEow9eDAOuhnQjT51pfR2wxtPbAHdII1AmQxI+P1obCWWhgqyS6gbGSQ3WisFxNFvFLKC4AyqzgCSWVlY2ydlAG3taz62lMeR45prYs4KcaZYYtWtm5mA2JAJiVDAFidwoOhI1mQPDN2PSAlrpW2Lq5GHaGfXjKCMvqgAiFjQKNqsvT7jyhHw9s53OXtHGyBY7ij2iYEzyga71iLfE71tdPVQzljLGY7HLEk86TN5H5H2Ux4eC6LzhOLRi6KlzPAOXcgZgJmCqxJJOsAEkiKbxLjIKC1YOZEzhr+xcMxJVGOyxCluYB2BINfjeIuyAd1JBGRZ3GXUkydZO557RFCYTCvcJllypq7vJRB/NzYmICDUx5xzt2WiqLBihwq52Cr2jRl9ZxlHdTSAJOrHSNegL8KC1vLolsGUVdAo126zrLHU+7SDH3RcACqYU+s3rmREsB3UGghBt4klmdgb75iYkERJ0J8hsB4fsJ1fQzug57BiO63mPhqKhbDwQcrAj8pkfrUiXwDrp50Wr6a1JwDyKtUIBCvBmde6fHepzibgY5llcvTnRbqp3+Y/Wmf4VfZJHkf2K1SWg2gdcUpyyILfL41IpHssIBjXrTmw5/laOog/EUPcwYiMrDWe7rr9a3NrZuKegplPMe+o3IIhh7/AN7VA6sM2VxJiAdPrSbFMs50kBRr1POnU09m4tDXw7ToFbxYSaVdbiFtYGu07jn50qNRD+x7C1RNU7CoWr6SJ86yFqjapWqNhVUIyM0004immnFOU004000TDTTDTzUdxwBJ0FG6FJ8Da7l525W3y+EA/esx6S4Mxh7eaAy5tJ9oO0Ec9QNv9dLf4xaCMo3NsqZ7urZM0SegI91VnEeLYUsruwBtpbVFFzeAQcwQSfKRvzr5p25Nv5PeTiopIb6RYFUwWEWGIOXRids6RoxIXerbAIq8JuDRQzhRqYJHZ823MKfhVJjPTJXRVt2j3BC90ZVgggqzS0jKNd6znpDx+9cXMzCRtGpHXU+HIUEmBzXoOW0QBI/NWb9EbM3WJExbMSBuTb6HxPxo7hWKuG2WkMuUwCxGoYKdyI0nnRWHxy21Z7Sqj9nzGq6qCRPSBB8ulO5JbNFctFnj7pCtZsSbjFVePZzBu4CdQd82ojUcjT+Ktb4ZYVVCnGXBP+5WCFYg7tBOUHX2jyFD8PxIwFnt2Ga7cANlT1AIzuDrlGc8tWWNhNUmAwLYu6927dhFOe9euAwCece2x2RBvHQVzybbs6IpJAuD4Tcvq7KpC2xmZ3Ogkz/xO2sLvAJ5TU122OzyjYbak7a8tZMVZ3eKZ3W1aRrdhBcyKSJMo03HJHfuNEnTQAAaCs+2EMgwwE6RDc9dV69eVKq6GYQhshB2jN3VP+XAKswELqMoJgye8QSCeYoG9xBSAB3UU/h20BIBPMk+u50liPgAAJLYADCQO+ZmG3DgQgiOfreJorDcBS2BdxcohH4dpdL14dT/APxt9WOp1gU7QiGYSz+Ez5W7MMqs+6hjJAnQFtK5dxMrCyPONSDG+21EYrijX+73bdtVIS2gi2kQYVfaOmrnUmg8HhleYkBRvPxM86nasenQ65i2TUNHeG/MRt4DWn/7fA2yt9a7xvBfg5gVOo+fTrWfe1pufdSvYDS4PiWYMWOWNv70bZxQJ1iQBOuonrpWf4cpIkac+f0qPiGKdLkQNQOp06zv8aZ3QDUXLwUb6fGnW8TPT6fWshhsQS2pOhEVetjIGY+HrDlPnQCW7LO4+NQHCidJXyP22oUcZUeI6gzTV4sLjALsRuR0pUkx+0S3MGSd1PmgJrtJcTInT4j7mu03BG5M9dYVCwolhULivoos+fYOwqJhRDComFWTJshIphFSkVGRVUKMNcIp5FcIogIyKpvSHEjs3SAWyzG+2omrpqyvELwt2Hd5LSNdyWOvh8PDwrk8vLwhXyX8fE8k+jLvh0OWATpuZHjMTFTYfIp7iSeROvy/Q023xGxpqR/UCAJ6kiKPu8YwiaG+p00Cktr45QB0rxXNI9dePJ+0gXEu/MRrz6weutctcLa4RJDKIzSY3BMdeVQ43ia4hbdvDZi7vOgKhUX1i0HvdRJ0Ck+1pfcGQogLrn9WND3nVGJLTuuonrIGkzQ5vYzxQj1fZFiOFLZsLkW5n7PMVnMFQvmBPnpHhqeVKxhBYU3cUuZCICZgDcuSGyaH1BAzEbZo1J0OxOPW0ltr2a41zvZJAaJc52OoUHYb9eVUtu2+NuvcuuttFHeYgi1atgyFXc6CYWJZj1JqblbsdRpURolzG32e46qiDNcciEtoNB3YG05URdzA21ojGcWW5bNqyDbsW4KqdWZjvduketcYe4CAIArmL4otyy1nDqUs22QqCBndiHBu3I3dhELsogDxKWMAMzw+KMEW2GZbIOz3BMG7MEJyiTrApJK0OnRFc4MmGtlsRPb3Ebs7I0KBlIF28eRgnKm/M9KzF/eeY56iI1nSjkuvdukxcuOxJYzLMYJaYmSBM8gJobKSIKvt+UNOnURRViuh+CvZpYJbXKysWPrFi0glm28FWOupofEY1rjNcaHdtSzd6ehJPTl/aiMNcIUjs80e0RmCxBgKZAiZka1Jcw6I2a4q3bkSLVsRaTobr2/Wb+RDPVh6tMxUR4bC3XttcBVbYDDMwChnAMJbG7Nzgbc4qDBMUbvd0EETHX/Si7+Ld3DXZJAC+rlVF5IqgZba/wAq0JYxCm+Uj1TAkg6dY5cvjSN/wZL+lhjh/wDjGNhER0B/Ss7FaZO/adR4j3/61niP340JARZ+jdwEGeRiu+kQ76mAO78def751DwTR2A5wfsaO43blFPQkfEf2pnoy2Ulv1hAq9xuDJsMSV2nptVGVMgjkQfga1SjPbK9VI+IoLQXsxoTLr9PtR/DHzCOY8vj0mgMSIBovgQGeCZkT0oIYOxCmRA5dR1PiKVaFbKkDuiuU3EFlgnp/jV9dLDeaXU+akip7P8AEy5H4mGU9cl4DXydfvWOw3GMzBQHBPiCOtHdsQB1NdX5ssTmeHFL0a63/EayfXs4hfJVcfFGP0om36c4Nt7uT+tLifVYrALxC0xibZO3Q1MyDLMEeTH6VReZkW0TfiY3o9Gscdw9z1L9lvK4k/CZovfbXyrya5grbess+aqfmRXV4eo1SVjmpuJ/0tAq0f8AQfuJN+D8M9WIql9JONthwotqjO0mHJChFgEkrruVArEW8TiEHcxF4f8Amlh8LimpeF3Lty8TeZ7kCZbvEx6qKq8sxJgfajk8+41BUwY/CqX7dotbXp1eHr4ZD/u7w+jgVXcY4naxCgXExVpQS2lsOMxOplH6QPj1p2IuZQSSIAkzrQ9jHW3MKUY+GhrinmyZFUuzrhihB/r0Ud7g9me5jVj8t1bllviykfOo7fos1wwhtNP5byP/ANJrSugI1B9xJ896jHB7TatbmettT4bxSKX8C0/kN4H6If4dBcd8plcxBGsFiEAgyWGnhBJ0Bi1F8IDcuKfVC2reoDBUIKqRHdBJzHqdNW0Fv2QqqJ/CtwNIgkJHc6lthrsNdKhwWNLt2z6W1OUL3RooBS3b6nUmY0liZJhp5JddFIR+Sx4u5vBM5S2rEKXKnbLmYCASYEaACNulUnEsabi9hYV0srGVYOe45YAO4G7nYLrlGmu5Pu3TirqwrMxAAtqpMAq5AUeZMzuTJMkmgsTxG1gw9vCtN06XLwIOUbMlptp6uNvZ61NK0U0SXcSMBbyiHxRIkn8RbGhygaw14S3ULI5iaqOHcOuX3IUsTGZmdgFUAgvcdyTA3JJ1Owk0uGcJNwG4zC1ZUgNdueqsAkgAQXcg6INTOsCi8fxwNb7GwmSyCDDBWuXmkd+6dp6INFHxp/sX6C24vbw6GzhSe93bt8gK1wHdUB1tWfm2k9KzRwxOoH/Lv8tvPerLhnBr2KuZbSghSC7sAlq2J9a40QNtB4c6HvYC4r72yomZEN48hQpvs1kPDR/mBw7HIe6pBPLMY1I+XnVdfvNmYg5RJiSYGvj9KtEtwzSyhcrdw5iWLKQCFURoYMsY061Iq20ymFvXIB75AtJ07habp596F/lamFYPwzAXHVXLdnZn/NuFhmI3W2o1uN4ID4kUH/gXS/mk5VMRvoDA+lH4nF3G775nbaSNgNlWNAP5VgCgeIYg9sB6gGsagzE6yPA6aVrbNSReYNhrE6666fvashxuyRc00gn6z962FojNz1FZz0iSLh05z8R/ajDtiy0EcDuyVPUf3q54rbmw/hr8NazfAbnq+f7+tayAyEdQR8RQMjHYDHZzBEHwrWYB+6PKsTh0yXfeRWx4UZFZxphu0U3EAouumkzMeB1+9D8NlXXwMfv5U/0utZMRbf8AMonzUx9CKIwZ1I6wft9qWqGTs01m4I3pUNh7ndFKqAKbB4J0bMUJ3HdKnf39JonGY3TRbkgEao2521Eirh7A6fIVEbI/c/rQeWbfaNwj6Zk8J3bi5jABnURtqN/Grq/jBlHeUieTKfpVk1rx+f60PcwCndVP/CpoyzOW0BY60zNWL7G4O8wluTHmfOtG12F3OpAimPwu3+Qe6R/0mmnhy8s48mf7zWlmjL1QY45IqMVxRxcYLliYEr9/Otd6KsFxDFlB/DuZRmE6KSGIOwMQPPprWdbg6hpltDO69Z3ga1ecEwsJir8Axbyjze5bUCeZyjellODVRHxwd22A8WxZdbgS1cGbbQHfc90nSqng5Nu5LgqIjVSOY8KtbaEjvKBpHM6edSBI5/AkfWis0qqhXjV7JDxG3AIZdZ5im8KvnsstvM110PMjKrXDoJ0kgyW5L5mIcRa02B+B+ortvEllFqxbIZ1UXXlV0G6yDCINyTufAanna0Lwp7Li9hReB7x7K0IzERrzyD2mKjTXUCTAGhAudoGBypbQt3iJFtBlEn8xYnWPWYj3Qvh5S0FbKiKwzlSonZmIGrFmBIAltogCBJd4c3eClyLnZ3LS2ySCSAHJBjY6SdgWneansfQDxnGC4ALRVUEgAD8RoQgF2G5iIA7o18aF4bwhFQX8SCtozkW3Ae9E6IDoqSINyIEwsnYvEOlmAFW+663MyBrQIUwqkasJ1JkKZiOdVl7EXcRckk3XcgAANmJ2Cqm0DaBoBRQAjifGXugKy9lbTRLahlRBqSBI1J5sdSTrRHCODK6i9iCbdkglQMovXgNCLIMQvIufLU6VNYwVvDozXDbvXhBCRns2zrBfL/muOnqjxoW3ibly47u+dihzMSJ5aQYhRGgEDWsEKxvG7lxFt27XZ2EM27FvvLI9p2XW423eNVvGrYN58xjvbZXA+kURwXgDXl7e6y2rA07R9jHK2o1ut5CN9qDx10m65k5c7bGDGaRIJ5jlSv8Aofog7EgowPI97MAJjcneegquv5tHZtwDLEyTGp1knWj7l4MyCYYMdTG0iJ36GpLZs20nIlx9QO1Y9mAJ17MDvt/U0bd01QmB8N4PduAugCINGvXSFQH+o6T4DM3QU3i3DWFyEu51hDmAZc3dEmG1iZ3HuorEY65cYG4WeNFiCqjXRQvdQabKAKRbMEERII5697T3wR8qHJrQeKDsJdBI9aY1nb3daqfSu3qCOg+Rj71ZYe5CpzjT7UzjWHzBTy7wPvj9KEXTTM0Zvg1yCR0P7+lbLDGRWbXBBD3QNd4n6GtFgDIFM3YqRjeL28mJb+ufcda0vCbtV3pNwwtekGCQOR5acqI4Y0RP7NZtMyQ70ys5rCv+Rvkw/UCgeG3JCHqP7/Y1ecWtdph7iga5ZHmuo+lZrhkhBIIg8xH750Nob2aPD3YEeNKhe0ilTAZYXsQ2+uonkNwDt1pLxIL65AnbMem+2nOjhYDLm6A8+lUfFOHXHK5RoF+Z3391ZJN0wt0g58eCJEEHYjvA12ziQfHynTzrmDwP4SqdCN+ep1+9A8Xw5yBVBaW1gE6Cem1Cu6NfVlnduqOR9+nzpq3Qd5HvoDg+DY2yCIJbnOwA6++iMRh+zt3GMSAYjyn60GqdDJ9WT3lWPW+lGreCcMbKRLXkU+YL3D8gtZfgmJe47B2LADnG5I5x0rVDDBcDaDD171x/gMo+tLKLi6HxtNN/wo1xmRQWMA9dddenlTcRxCQmXVWaCVk7CY95imcXwTXFUIBp18qn4ThCtnI2+pPvPKm4rZK3dDbuO9/u5ddalsMbii1aSASrXWkiQIYlz7NtdwOsHUkQLxG0Ajga9397VJgFuX1NrD2iLaw90honLp2l1jAhZMLynSSSTqtBumWN289y4iWiYRJAOZVKg/iO+cwsmdTGkDTQVNY4rcfDraywVBDtMOVBOVcxAyiCwI2JidIoTiGNGtq3HZ93NEFnO4uMYBbwGgWTpqTU2JdrGCZyq9qLuQEjNopIHdMqR3eYM6UUgNnMVwi5bdEYgAkgOwMQBBIXVmWeYEEgxzpw4iqW7iWVZe7DXGlbjgyD6p/DT+QHzJqCxiWuK9y4SzsTmYkCSF1Pq66dIiisFwns7bHFl7atGRAqtfZRr3UY/hqZgM3mAaDVGTAuF4NsR2iWVdnhYXQ9RJOyjXcgCrGytjCghmS/fgyB3rCcyGMjtjpqBpuJoPHcdXszatWhZtE6qJzOety56zk9NB4VUgLpBZAQY3g6ax/pypfob7DuIY+9dbPcuK7RCg93KJ9kaKg5QKHvyCcwuAyJhQwHXWdKscD6M3I7S8yYeydnvTnbb/Ls+s371oTinDrIfuPdAkMrGAxXKp7yLprPWtXya/gCt2ALkxIB5kINx6xJ+m9RcTIY7W1UT6gKgmZ1zd8/uKIxzhoIPPXclRp5eHOprV21bZnZEuNmaBdP4feEHMsHOeY1EHrTaQhTYTC52ARWuseSg/Qax8KssVYe2EzMs94HKwaNiASpifCfOo7vEHy5ZCWua2wq2/guhPnPnUIvllITIIIjMyjQg9SOlFW+jOkG4W8pEE6zzB8+lHY9Pw56EVXcHVwjZ40bcFTA/wCEx7qtMcJsOR+WfvSVQSpDeNH8Lu90fvass+JYXN9JiOk7RWg4W8z508k0KnYTxp4ysBM6fegcNcBg7GdaK9IbmTD54mCNPPT71Q4DiSudoNKhma6w1UF7DAEgabirrCNIFVHEsSFvlDuYPuIorYR1u5oK7Q9p9I6GlWMatzC1mMVxe4LzImWA2UCPdy8a0d7WAI31iDty3qmw/oy4u584YZs2x6zymiknsDv0XNruzH67VScU4v2LAAZswk6xGsdKubbdz3H9PrWd45wm9cuZkAiAPWA8efnQSV9hbddF9wu5nVXOkrMaGJ8YpcRxQtqXIkAxETvA8OtP4fbyqF/KFHwFVnpIrtZhFLHMCY6an7Cl90H1YsBi1unMgjUTIgnfmD4VqPSKwbdnCKxkmy1yNNA7aaeQj3VkfR2wVtEEQZOh8gB961/8QXjG9nys4XDp7z2jH5EVmqZlJ1XyYbjfEWtuoSPVkyAfAVa8PYm2rHcqCY8ddqrOKcHa62YGNIiPEnefGrbBjKgUzoAPgAKekL2AcWvQjb8vnSscRe8UsYdCqkyAhksRPfuN7RE76BZOgpvFlzAqNsw+1GcHebtuzYU2w0kgnM1zKTq7ADNtIUQvQTqT6B7LVD2Nxgh70L3566sognKpAO2pB16BenWKFyxaYe3kY9JIJP1quxmLRXuEy5IQc1CwrAkc7jSx3gTG9N4zfJw1iSG1G0QQCYIAG0RTR7YJ6OYPHPZUPbAUqGlhGY5oAJLAxBgCBy60BdvM5L5yZILFzLFp1kn1vP6VaYXh2YWzcuIqtJBANxgNCZRdvBTBM9KMtcSw1nM+GtMGERevZbjzsSls9y3rrzI5ERFJLY0dEHDeAXirXMV+DaG1y8jZmAkQlod9x8B40bheMWLTxhrRZhJ7e/DXBALDs0jJaiBr3j1qlvcSuXO2uPcZ2gHOxZjvqJGvu0p/BUznOykiCJC6LmVgAwEiT7vfQ7DRFisWbtwsztcckyXaW6esZECh+NXSnYKd8gBkNrAXp/pVlwr0PxTlrl1BhrRJ/ExLC3IO2VD3j8PfUXpVwW07WhbxDMFSMwRgHOYzCkggCIk7xQoKbBexzI2hO2iqCeWw91D47DzMCDKk99WPqmZC7bUXibii265g0gaDXaTP1oX/AAYYgNcEQkkAaAGCQCQDpyJEnzopdCt2wIWgNc8eCSTqAeRAn38q7cuZrbgLrCmSADvl1gD83OfOrQYvD2jlW1cutoPxWYDQAA9lbj5saKu8XvMhtgLbQqZVFW2ojWCqAZttyTTp0K0Ufo8Ia4DodDt+5rRo0oVPMEfaqfD6N3nkclAgDrR1u4sbHb5R/ekfbsKMljGj5H4Vd8Lva+ddxXDLTTObnt/V5+dTWcAit3WIA5Hp508pJipUGcYt58LdH8s/DX7VhMC0XBW/gFSpO4I+VYZMJD5WzZhm6bgTrSoZmy4bdlRVP6WW8t21c6iP+Uz96K4Vf0pvpNbL4dSAZVgdjsRB+1GuzX0Avc10pVFZJKiQdqVYxt8diFt99oCqNdJ3IHShbHEbV4EW8pIAJlSNJHUD4UJ6W3ossPzMq/DU/Sh/RKzo56sq/AEn6il49WM33RfXLKhAFAnQbCOvKhlxlotlD2807aTm2678qMxYygT5/CsNwW3mxKt/MzfAE0ErC3RucPaGU6RvEFhA35eNDsvV2HOM2h9xFGIhFv3VjfStpvqOi/Un9K1NurM3SNXwyznxFtde86D2diwHSiPTJi3EcXLFouImYhZOS1b3gRoSRoBUnoBhZxWEXoyH/lXP9qB4zdnFYlj7eJvkeQdlX5KKGmDZUXeL20fIX1BiMv8A9RRssPaEcxl311gzppWSuqGxXncg+5orZg6U9UDZScRxIXUn2jy5z59P9a5guMZZW0uWVAY6Z4mCAwEjUzlWBOhnSm8VshjDEKO+ZMnYMRoN9v7irXg7WLdxewDM4Rctx8paVAIyoNLZgDWWOsyKYHsPwvACcguG0rFmGVzcLZm0ylV0RRqe+QS09INHxu8VezhyolJ2Jg5SRrK+B1Hyq2/xENdcey7A5ZMMoTK2mxkxrG/uqp49eD8QuMFiVUgg7ygM+B1HwpobEnoscG82vUaNJ1jSUDRI1aMvQanencJ4fcv9tFtnMgFhAA30a40LoOemlGW+Ki2iHsbK5FiWQvmYLbh2BMEnQx4DQ7EPG8dxF22/avnAAhSQEG/qqAFHmB9CKm32US6Gf7AS2tzNdtuXXW1aYgjWYN3IROwjfUxVhwn0oOHQWMJZSypIzHMzuzAECWYd2JOwkdazWAutd7VVzOMhHdGoOZQJj6j5GjuEYC6XthwqjMACSGaNgDEz7z+lLYaIsXxJr9xmdyzBo77lifInx5aeVNxxm3bXXNLCRln13011/wBKssD6Dm885L1zmIGROv71on0h4Uthra32ZWWWCqJgToM2pBHe0gHah9DfZnDYMMCGJytqY2jwOp1IqC9duFApdyvZ7EtAgwukwNtquMVxO2WEHTUEmf3yqvWzcYKFjZo7wGsaEydNevKmjoWQJhL7AhVloOoyyBtIGuh5aVaoq6kZ1ie6HnQj+qfj/eoP9iqut3F2wfyoLl2ImCGACchz50fg7eHzQpv3SdP/AA7QEyNlDk6kHcc6zYEiK3gGJ9Zo05KpjnqWJ+FTDArJntNIOjKNzt61dQXF9ld473+tHWnbXNkOnsg8vPzqbbHSQA2BEwGfzzIevn4fGoLuGYmRO/MJVobRkbRTL6+GtJchqRTlmU946Qdgo305H303C27c5mQEnckDymCalx6D8o2PSlwxu6NhVYtiuKNV6O+gNvF2ibTdlc9le0UoYiZSc48xI2qu436DY3CKe0tl7Y3e0S6+eneSP5gK0/8ADmyrtdt3GIUZWUCCC2oPdIPhqNdN63LYm9ZPdJuIPzB9PDMZcf8AueQo/lrYvD4PnVAQI9bxZUY+8nelXvF7BcPvk3LmFBc7lbTNJ8Ws90nzg9QKVU/JD4EqR4p6R4a5eCC2uYBmJ1HkPvRfo5gzbthWENLMR8APpVj2iKcqzJOwDnxmYg04EA8wdOTD60nLqqKce7B+LOcjAAk5WgDU6iKzXo3gXW6WdGUBDEgxJIH3rV3FUmZ123J+lI215kfGNvOgpUZxvsKdoT4VheOBmxTGDAA1gxoJ+tbK5dXVS6bT66jT9iobiKNM3OPWG+8fCsnTs0lao0f8NLM462eSK5PuXIPrWYv22IVyPXLNOntGfvWx9BMQtqzfu5kWLN3dlLMy95SBuoA+M840yVvHt2VtCVIULGnOIG29I/8AphRkcHw66MSrOhC5yfnNa2JApn+KDEj8MGJ3A03ka0xcUo0OU8t+fuNUu9gUa0V1zCG65AKr3H7ztkVeUkwTpOwE1b8MsWbWIXKwvXMuoyFbc5MqkSc794TsvlUeHwBulhaHeKsYkERKzuwEeZipkwQsXg7vbyllhbbC44UKRrlbKJJ5t18ZZMVoff4i7I4zQgLwqAII7ubuIAC4JJkiZ1ms1iXJxVw8h3Z6wo/tWx4ZjLPbdnlyKz3VLvcQ6nuscqDUElQGk69eWf4nZh12MgknzJJ+tUgJMvsPwK49tFVcz3FLIphSQuUT3tY7ra9BRFrgFuzYKXr2HskmWBft2B1k5UzRO1Z/FYTuK4/EYhiFLEkWxEnQ6KBIkxsIoEWctoFPWYyDvCgkGeRnVR1AbrpGvkpZruGcUweGEW2vYhoKnuiykN0JkgzHL7U3GenDgsbeGw9kmZYgvck6QGbY+Q0rHpYnQBlBJGp2JYGR1mNjr56URfSAASu8A6MyjfWJkaDy+VDiruuw3ZY4v0iv4iS2JvOOaAkZR/SgAI03j3VUi6REqYDczBMj+UeBqbDWBCnMRtsDvrtmj3UJfuy6gAz2kEgRIMchI9/Pp1zv0jdHLzMR7NK3eEagkyQCDlgkAdDPxFE4lBt5+Z0/UURwn0Zxd9Q1qxcdQ4g6BQBGcjMQJ1X41knXZnXoo7bBgTcHSXGh942Y/PxqfAY4WryOvqKykkcoOpcRI89ulbPg38K7twMMTdTCkR2aNcR8w9okI3d85k9IoTiv8LeyOZcdghq0OzXcwA1nQkKdxv8AGaNC8gLiNz8a4JkZ2iJg68qmwbQdvp5/aiMRwu1nLXMdhjoCSgukEgAGAqacjGm4pWmwiE577sQYAt27g1CkkEuvw99JQ9j3BOyj5fpUdweA+VJuJ2LmllcSpG5uDuxtoFGYnyHWhTxNJgK7RuwkbeBExQaYyI8XhpGw+VA4ZIJEc6PucQtGNLvuUfUsJoO5jLIOi3Cf5nQfITRijM3v8NMYVxYWQA6MOcSBmHTpXovErYg/iDU6gZR57zXz/h+KpZv2r6owe2ZVWujK39ShASIPWtMf4zYuSVSxBgABGIn3Hc0uSPI0bTs9AfB25MjMepEn4gUq89ufxL4mT/lR/wCnuH60qh+ArzOD1l99Pu7UqVdZEhc6GmJsPIUqVAI64JidYqC7+ldpUQM2fo+3/wCixf8ARif/AI6wKHbypUqVbYER5tT5/aonalSpgiyAjUDb71XH/NX+k/auUqZCSCMMYuyNwbcHmNSN6G9KFHbpp/4SfelSqkRGWuJwyBFhV1tXZ0GsbT5QPhVa9wteu5iTBAEmYA2jygfClSqfocBOj6df++icQNF/3g+FdpVNbH9G8wuERMAjoiq2veVQG3bmNaC/jBZVblsqoUlDMADa5A26Cu0qqyaPPsRinJ1djoOZ9nb4cqZw++xvBSxI7+hJj1WO1KlSIdmoayuVtB65Gw2ysI8qgsIO2XQahZ8ZGs9aVKiA1HC+H28to9mkxa9lebEHlzFPwmFTsWORZAwkHKJ7znNr4867SqvomVHFHKghSQCXBA0BGdxBjwrDvfbXvN8Tz3pUqlIsgnhetxZ10O+vhR+JQBtABqu3kaVKtE0iCyxka8x9K2fE1GSzp7Y+ortKixWbTE4C3nb8NN/yr+lKlSrkKH//2Q=="/>
          <p:cNvSpPr>
            <a:spLocks noChangeAspect="1" noChangeArrowheads="1"/>
          </p:cNvSpPr>
          <p:nvPr/>
        </p:nvSpPr>
        <p:spPr bwMode="auto">
          <a:xfrm>
            <a:off x="215900" y="-534988"/>
            <a:ext cx="1895475" cy="1419226"/>
          </a:xfrm>
          <a:prstGeom prst="rect">
            <a:avLst/>
          </a:prstGeom>
          <a:noFill/>
          <a:ln w="9525">
            <a:noFill/>
            <a:miter lim="800000"/>
            <a:headEnd/>
            <a:tailEnd/>
          </a:ln>
        </p:spPr>
        <p:txBody>
          <a:bodyPr/>
          <a:lstStyle/>
          <a:p>
            <a:pPr eaLnBrk="0" hangingPunct="0"/>
            <a:endParaRPr lang="en-US" dirty="0"/>
          </a:p>
        </p:txBody>
      </p:sp>
      <p:sp>
        <p:nvSpPr>
          <p:cNvPr id="31750" name="TextBox 3"/>
          <p:cNvSpPr txBox="1">
            <a:spLocks noChangeArrowheads="1"/>
          </p:cNvSpPr>
          <p:nvPr/>
        </p:nvSpPr>
        <p:spPr bwMode="auto">
          <a:xfrm>
            <a:off x="1752600" y="5181600"/>
            <a:ext cx="3276600" cy="461963"/>
          </a:xfrm>
          <a:prstGeom prst="rect">
            <a:avLst/>
          </a:prstGeom>
          <a:noFill/>
          <a:ln w="9525">
            <a:noFill/>
            <a:miter lim="800000"/>
            <a:headEnd/>
            <a:tailEnd/>
          </a:ln>
        </p:spPr>
        <p:txBody>
          <a:bodyPr>
            <a:spAutoFit/>
          </a:bodyPr>
          <a:lstStyle/>
          <a:p>
            <a:pPr eaLnBrk="0" hangingPunct="0"/>
            <a:r>
              <a:rPr lang="en-US" dirty="0"/>
              <a:t>			</a:t>
            </a:r>
          </a:p>
        </p:txBody>
      </p:sp>
      <p:sp>
        <p:nvSpPr>
          <p:cNvPr id="31752" name="TextBox 4"/>
          <p:cNvSpPr txBox="1">
            <a:spLocks noChangeArrowheads="1"/>
          </p:cNvSpPr>
          <p:nvPr/>
        </p:nvSpPr>
        <p:spPr bwMode="auto">
          <a:xfrm>
            <a:off x="1600200" y="1237248"/>
            <a:ext cx="7543800" cy="3231654"/>
          </a:xfrm>
          <a:prstGeom prst="rect">
            <a:avLst/>
          </a:prstGeom>
          <a:noFill/>
          <a:ln w="9525">
            <a:noFill/>
            <a:miter lim="800000"/>
            <a:headEnd/>
            <a:tailEnd/>
          </a:ln>
        </p:spPr>
        <p:txBody>
          <a:bodyPr wrap="square">
            <a:spAutoFit/>
          </a:bodyPr>
          <a:lstStyle/>
          <a:p>
            <a:pPr algn="ctr" eaLnBrk="0" hangingPunct="0"/>
            <a:r>
              <a:rPr lang="en-US" sz="3600" dirty="0" smtClean="0">
                <a:latin typeface="Arial" pitchFamily="34" charset="0"/>
                <a:cs typeface="Arial" pitchFamily="34" charset="0"/>
              </a:rPr>
              <a:t>Keep Kansas Dollars in Kansas </a:t>
            </a:r>
            <a:br>
              <a:rPr lang="en-US" sz="3600" dirty="0" smtClean="0">
                <a:latin typeface="Arial" pitchFamily="34" charset="0"/>
                <a:cs typeface="Arial" pitchFamily="34" charset="0"/>
              </a:rPr>
            </a:br>
            <a:r>
              <a:rPr lang="en-US" sz="3600" dirty="0" smtClean="0">
                <a:latin typeface="Arial" pitchFamily="34" charset="0"/>
                <a:cs typeface="Arial" pitchFamily="34" charset="0"/>
              </a:rPr>
              <a:t>with a Kansas Solution:</a:t>
            </a:r>
            <a:br>
              <a:rPr lang="en-US" sz="3600" dirty="0" smtClean="0">
                <a:latin typeface="Arial" pitchFamily="34" charset="0"/>
                <a:cs typeface="Arial" pitchFamily="34" charset="0"/>
              </a:rPr>
            </a:br>
            <a:endParaRPr lang="en-US" sz="3600" dirty="0" smtClean="0">
              <a:latin typeface="Arial" pitchFamily="34" charset="0"/>
              <a:cs typeface="Arial" pitchFamily="34" charset="0"/>
            </a:endParaRPr>
          </a:p>
          <a:p>
            <a:pPr algn="ctr" eaLnBrk="0" hangingPunct="0"/>
            <a:r>
              <a:rPr lang="en-US" sz="4800" dirty="0" smtClean="0">
                <a:latin typeface="Arial" pitchFamily="34" charset="0"/>
                <a:cs typeface="Arial" pitchFamily="34" charset="0"/>
              </a:rPr>
              <a:t>The Bridge to a Healthy Kansas</a:t>
            </a:r>
            <a:endParaRPr lang="en-US" sz="3200" dirty="0"/>
          </a:p>
        </p:txBody>
      </p:sp>
      <p:sp>
        <p:nvSpPr>
          <p:cNvPr id="9" name="TextBox 4"/>
          <p:cNvSpPr txBox="1">
            <a:spLocks noChangeArrowheads="1"/>
          </p:cNvSpPr>
          <p:nvPr/>
        </p:nvSpPr>
        <p:spPr bwMode="auto">
          <a:xfrm>
            <a:off x="1600200" y="4724400"/>
            <a:ext cx="7543800" cy="1569660"/>
          </a:xfrm>
          <a:prstGeom prst="rect">
            <a:avLst/>
          </a:prstGeom>
          <a:noFill/>
          <a:ln w="9525">
            <a:noFill/>
            <a:miter lim="800000"/>
            <a:headEnd/>
            <a:tailEnd/>
          </a:ln>
        </p:spPr>
        <p:txBody>
          <a:bodyPr wrap="square">
            <a:spAutoFit/>
          </a:bodyPr>
          <a:lstStyle/>
          <a:p>
            <a:pPr algn="ctr" eaLnBrk="0" hangingPunct="0"/>
            <a:r>
              <a:rPr lang="en-US" sz="2400" i="1" dirty="0" smtClean="0">
                <a:latin typeface="Arial" pitchFamily="34" charset="0"/>
                <a:cs typeface="Arial" pitchFamily="34" charset="0"/>
              </a:rPr>
              <a:t>Insert Meeting Name</a:t>
            </a:r>
          </a:p>
          <a:p>
            <a:pPr algn="ctr" eaLnBrk="0" hangingPunct="0"/>
            <a:r>
              <a:rPr lang="en-US" sz="2400" i="1" dirty="0" smtClean="0">
                <a:latin typeface="Arial" pitchFamily="34" charset="0"/>
                <a:cs typeface="Arial" pitchFamily="34" charset="0"/>
              </a:rPr>
              <a:t>Your Name</a:t>
            </a:r>
          </a:p>
          <a:p>
            <a:pPr algn="ctr" eaLnBrk="0" hangingPunct="0"/>
            <a:r>
              <a:rPr lang="en-US" sz="2400" i="1" dirty="0" smtClean="0">
                <a:latin typeface="Arial" pitchFamily="34" charset="0"/>
                <a:cs typeface="Arial" pitchFamily="34" charset="0"/>
              </a:rPr>
              <a:t>Date</a:t>
            </a:r>
          </a:p>
          <a:p>
            <a:pPr algn="ctr" eaLnBrk="0" hangingPunct="0"/>
            <a:endParaRPr lang="en-US" sz="2400" dirty="0"/>
          </a:p>
        </p:txBody>
      </p:sp>
    </p:spTree>
    <p:custDataLst>
      <p:tags r:id="rId1"/>
    </p:custDataLst>
    <p:extLst>
      <p:ext uri="{BB962C8B-B14F-4D97-AF65-F5344CB8AC3E}">
        <p14:creationId xmlns:p14="http://schemas.microsoft.com/office/powerpoint/2010/main" val="2927741129"/>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554481" y="304800"/>
            <a:ext cx="7589519" cy="1143000"/>
          </a:xfrm>
        </p:spPr>
        <p:txBody>
          <a:bodyPr>
            <a:normAutofit fontScale="90000"/>
          </a:bodyPr>
          <a:lstStyle/>
          <a:p>
            <a:r>
              <a:rPr lang="en-US" dirty="0" smtClean="0"/>
              <a:t>Keeping Kansas Healthy and Economically Strong</a:t>
            </a:r>
            <a:endParaRPr lang="en-US" dirty="0"/>
          </a:p>
        </p:txBody>
      </p:sp>
      <p:sp>
        <p:nvSpPr>
          <p:cNvPr id="5" name="Content Placeholder 4"/>
          <p:cNvSpPr>
            <a:spLocks noGrp="1"/>
          </p:cNvSpPr>
          <p:nvPr>
            <p:ph idx="1"/>
          </p:nvPr>
        </p:nvSpPr>
        <p:spPr>
          <a:xfrm>
            <a:off x="1676400" y="2057399"/>
            <a:ext cx="7315200" cy="4632325"/>
          </a:xfrm>
        </p:spPr>
        <p:txBody>
          <a:bodyPr>
            <a:normAutofit/>
          </a:bodyPr>
          <a:lstStyle/>
          <a:p>
            <a:r>
              <a:rPr lang="en-US" sz="2400" dirty="0">
                <a:latin typeface="Arial" pitchFamily="34" charset="0"/>
                <a:cs typeface="Arial" pitchFamily="34" charset="0"/>
              </a:rPr>
              <a:t>Kansas hospitals are proud to provide care to our communities 24 hours a day, seven days a week, </a:t>
            </a:r>
            <a:r>
              <a:rPr lang="en-US" sz="2400" dirty="0" smtClean="0">
                <a:latin typeface="Arial" pitchFamily="34" charset="0"/>
                <a:cs typeface="Arial" pitchFamily="34" charset="0"/>
              </a:rPr>
              <a:t>365 </a:t>
            </a:r>
            <a:r>
              <a:rPr lang="en-US" sz="2400" dirty="0">
                <a:latin typeface="Arial" pitchFamily="34" charset="0"/>
                <a:cs typeface="Arial" pitchFamily="34" charset="0"/>
              </a:rPr>
              <a:t>days a year. </a:t>
            </a:r>
          </a:p>
          <a:p>
            <a:endParaRPr lang="en-US" sz="2400" dirty="0">
              <a:latin typeface="Arial" pitchFamily="34" charset="0"/>
              <a:cs typeface="Arial" pitchFamily="34" charset="0"/>
            </a:endParaRPr>
          </a:p>
          <a:p>
            <a:r>
              <a:rPr lang="en-US" sz="2400" dirty="0">
                <a:latin typeface="Arial" pitchFamily="34" charset="0"/>
                <a:cs typeface="Arial" pitchFamily="34" charset="0"/>
              </a:rPr>
              <a:t>Every year, we serve thousands of individuals and keep our communities healthy, </a:t>
            </a:r>
            <a:r>
              <a:rPr lang="en-US" sz="2400" dirty="0" smtClean="0">
                <a:latin typeface="Arial" pitchFamily="34" charset="0"/>
                <a:cs typeface="Arial" pitchFamily="34" charset="0"/>
              </a:rPr>
              <a:t>strong </a:t>
            </a:r>
            <a:r>
              <a:rPr lang="en-US" sz="2400" dirty="0">
                <a:latin typeface="Arial" pitchFamily="34" charset="0"/>
                <a:cs typeface="Arial" pitchFamily="34" charset="0"/>
              </a:rPr>
              <a:t>and vibrant. </a:t>
            </a:r>
          </a:p>
          <a:p>
            <a:endParaRPr lang="en-US" sz="2400" dirty="0">
              <a:latin typeface="Arial" pitchFamily="34" charset="0"/>
              <a:cs typeface="Arial" pitchFamily="34" charset="0"/>
            </a:endParaRPr>
          </a:p>
          <a:p>
            <a:r>
              <a:rPr lang="en-US" sz="2400" dirty="0">
                <a:latin typeface="Arial" pitchFamily="34" charset="0"/>
                <a:cs typeface="Arial" pitchFamily="34" charset="0"/>
              </a:rPr>
              <a:t>Kansas hospitals believe Kansas should develop a unique, Kansas-based solution that takes advantage of the federal funds to build upon and improve our current </a:t>
            </a:r>
            <a:r>
              <a:rPr lang="en-US" sz="2400" dirty="0" err="1">
                <a:latin typeface="Arial" pitchFamily="34" charset="0"/>
                <a:cs typeface="Arial" pitchFamily="34" charset="0"/>
              </a:rPr>
              <a:t>KanCare</a:t>
            </a:r>
            <a:r>
              <a:rPr lang="en-US" sz="2400" dirty="0">
                <a:latin typeface="Arial" pitchFamily="34" charset="0"/>
                <a:cs typeface="Arial" pitchFamily="34" charset="0"/>
              </a:rPr>
              <a:t> program.</a:t>
            </a:r>
          </a:p>
        </p:txBody>
      </p:sp>
      <p:sp>
        <p:nvSpPr>
          <p:cNvPr id="3" name="Slide Number Placeholder 2"/>
          <p:cNvSpPr>
            <a:spLocks noGrp="1"/>
          </p:cNvSpPr>
          <p:nvPr>
            <p:ph type="sldNum" sz="quarter" idx="12"/>
          </p:nvPr>
        </p:nvSpPr>
        <p:spPr/>
        <p:txBody>
          <a:bodyPr/>
          <a:lstStyle/>
          <a:p>
            <a:fld id="{C1747766-C3E0-4218-B9A8-098DAC9D588E}" type="slidenum">
              <a:rPr lang="en-US" smtClean="0"/>
              <a:t>2</a:t>
            </a:fld>
            <a:endParaRPr lang="en-US" dirty="0"/>
          </a:p>
        </p:txBody>
      </p:sp>
    </p:spTree>
    <p:extLst>
      <p:ext uri="{BB962C8B-B14F-4D97-AF65-F5344CB8AC3E}">
        <p14:creationId xmlns:p14="http://schemas.microsoft.com/office/powerpoint/2010/main" val="2713544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4481" y="274638"/>
            <a:ext cx="7589519" cy="944562"/>
          </a:xfrm>
        </p:spPr>
        <p:txBody>
          <a:bodyPr>
            <a:normAutofit/>
          </a:bodyPr>
          <a:lstStyle/>
          <a:p>
            <a:r>
              <a:rPr lang="en-US" sz="4000" dirty="0" smtClean="0">
                <a:solidFill>
                  <a:schemeClr val="tx1"/>
                </a:solidFill>
                <a:cs typeface="Arial" pitchFamily="34" charset="0"/>
              </a:rPr>
              <a:t>The Facts on Expansion</a:t>
            </a:r>
            <a:endParaRPr lang="en-US" sz="4000" dirty="0">
              <a:solidFill>
                <a:schemeClr val="tx1"/>
              </a:solidFill>
              <a:cs typeface="Arial" pitchFamily="34" charset="0"/>
            </a:endParaRPr>
          </a:p>
        </p:txBody>
      </p:sp>
      <p:sp>
        <p:nvSpPr>
          <p:cNvPr id="4" name="Content Placeholder 3"/>
          <p:cNvSpPr>
            <a:spLocks noGrp="1"/>
          </p:cNvSpPr>
          <p:nvPr>
            <p:ph idx="1"/>
          </p:nvPr>
        </p:nvSpPr>
        <p:spPr>
          <a:xfrm>
            <a:off x="1752600" y="1447800"/>
            <a:ext cx="7315200" cy="5241925"/>
          </a:xfrm>
        </p:spPr>
        <p:txBody>
          <a:bodyPr>
            <a:normAutofit/>
          </a:bodyPr>
          <a:lstStyle/>
          <a:p>
            <a:r>
              <a:rPr lang="en-US" sz="2600" dirty="0" smtClean="0">
                <a:latin typeface="Arial" pitchFamily="34" charset="0"/>
                <a:cs typeface="Arial" pitchFamily="34" charset="0"/>
              </a:rPr>
              <a:t>Expansion is voluntary. The U.S. Supreme Court ruled the federal government cannot force states to expand Medicaid.</a:t>
            </a:r>
            <a:r>
              <a:rPr lang="en-US" sz="2600" dirty="0">
                <a:latin typeface="Arial" pitchFamily="34" charset="0"/>
                <a:cs typeface="Arial" pitchFamily="34" charset="0"/>
              </a:rPr>
              <a:t> </a:t>
            </a:r>
            <a:r>
              <a:rPr lang="en-US" sz="2600" dirty="0" smtClean="0">
                <a:latin typeface="Arial" pitchFamily="34" charset="0"/>
                <a:cs typeface="Arial" pitchFamily="34" charset="0"/>
              </a:rPr>
              <a:t>A </a:t>
            </a:r>
            <a:r>
              <a:rPr lang="en-US" sz="2600" dirty="0">
                <a:latin typeface="Arial" pitchFamily="34" charset="0"/>
                <a:cs typeface="Arial" pitchFamily="34" charset="0"/>
              </a:rPr>
              <a:t>state may elect to expand coverage and then later decide to discontinue. </a:t>
            </a:r>
            <a:r>
              <a:rPr lang="en-US" sz="2600" dirty="0" smtClean="0">
                <a:latin typeface="Arial" pitchFamily="34" charset="0"/>
                <a:cs typeface="Arial" pitchFamily="34" charset="0"/>
              </a:rPr>
              <a:t/>
            </a:r>
            <a:br>
              <a:rPr lang="en-US" sz="2600" dirty="0" smtClean="0">
                <a:latin typeface="Arial" pitchFamily="34" charset="0"/>
                <a:cs typeface="Arial" pitchFamily="34" charset="0"/>
              </a:rPr>
            </a:br>
            <a:endParaRPr lang="en-US" sz="2600" dirty="0" smtClean="0">
              <a:latin typeface="Arial" pitchFamily="34" charset="0"/>
              <a:cs typeface="Arial" pitchFamily="34" charset="0"/>
            </a:endParaRPr>
          </a:p>
          <a:p>
            <a:r>
              <a:rPr lang="en-US" sz="2600" dirty="0" smtClean="0">
                <a:latin typeface="Arial" pitchFamily="34" charset="0"/>
                <a:cs typeface="Arial" pitchFamily="34" charset="0"/>
              </a:rPr>
              <a:t>The </a:t>
            </a:r>
            <a:r>
              <a:rPr lang="en-US" sz="2600" dirty="0">
                <a:latin typeface="Arial" pitchFamily="34" charset="0"/>
                <a:cs typeface="Arial" pitchFamily="34" charset="0"/>
              </a:rPr>
              <a:t>federal government will pay </a:t>
            </a:r>
            <a:r>
              <a:rPr lang="en-US" sz="2600" dirty="0" smtClean="0">
                <a:latin typeface="Arial" pitchFamily="34" charset="0"/>
                <a:cs typeface="Arial" pitchFamily="34" charset="0"/>
              </a:rPr>
              <a:t>100% of </a:t>
            </a:r>
            <a:r>
              <a:rPr lang="en-US" sz="2600" dirty="0">
                <a:latin typeface="Arial" pitchFamily="34" charset="0"/>
                <a:cs typeface="Arial" pitchFamily="34" charset="0"/>
              </a:rPr>
              <a:t>the cost of the newly eligible Medicaid </a:t>
            </a:r>
            <a:r>
              <a:rPr lang="en-US" sz="2600" dirty="0" smtClean="0">
                <a:latin typeface="Arial" pitchFamily="34" charset="0"/>
                <a:cs typeface="Arial" pitchFamily="34" charset="0"/>
              </a:rPr>
              <a:t>population for the first three years (2014-2016). This </a:t>
            </a:r>
            <a:r>
              <a:rPr lang="en-US" sz="2600" dirty="0">
                <a:latin typeface="Arial" pitchFamily="34" charset="0"/>
                <a:cs typeface="Arial" pitchFamily="34" charset="0"/>
              </a:rPr>
              <a:t>percentage will be reduced until it reaches </a:t>
            </a:r>
            <a:r>
              <a:rPr lang="en-US" sz="2600" dirty="0" smtClean="0">
                <a:latin typeface="Arial" pitchFamily="34" charset="0"/>
                <a:cs typeface="Arial" pitchFamily="34" charset="0"/>
              </a:rPr>
              <a:t>90% in </a:t>
            </a:r>
            <a:r>
              <a:rPr lang="en-US" sz="2600" dirty="0">
                <a:latin typeface="Arial" pitchFamily="34" charset="0"/>
                <a:cs typeface="Arial" pitchFamily="34" charset="0"/>
              </a:rPr>
              <a:t>2020, and it will remain at that level</a:t>
            </a:r>
            <a:r>
              <a:rPr lang="en-US" sz="2600" dirty="0" smtClean="0">
                <a:latin typeface="Arial" pitchFamily="34" charset="0"/>
                <a:cs typeface="Arial" pitchFamily="34" charset="0"/>
              </a:rPr>
              <a:t>.</a:t>
            </a:r>
          </a:p>
        </p:txBody>
      </p:sp>
      <p:sp>
        <p:nvSpPr>
          <p:cNvPr id="3" name="Slide Number Placeholder 2"/>
          <p:cNvSpPr>
            <a:spLocks noGrp="1"/>
          </p:cNvSpPr>
          <p:nvPr>
            <p:ph type="sldNum" sz="quarter" idx="4294967295"/>
          </p:nvPr>
        </p:nvSpPr>
        <p:spPr>
          <a:xfrm>
            <a:off x="3124200" y="6356350"/>
            <a:ext cx="2895600" cy="365125"/>
          </a:xfrm>
          <a:prstGeom prst="rect">
            <a:avLst/>
          </a:prstGeom>
        </p:spPr>
        <p:txBody>
          <a:bodyPr/>
          <a:lstStyle/>
          <a:p>
            <a:pPr>
              <a:defRPr/>
            </a:pPr>
            <a:fld id="{9E4784FD-F141-46BE-B7F9-6C6FA72368DF}" type="slidenum">
              <a:rPr lang="en-US" smtClean="0">
                <a:solidFill>
                  <a:prstClr val="white"/>
                </a:solidFill>
              </a:rPr>
              <a:pPr>
                <a:defRPr/>
              </a:pPr>
              <a:t>3</a:t>
            </a:fld>
            <a:endParaRPr lang="en-US" dirty="0">
              <a:solidFill>
                <a:prstClr val="white"/>
              </a:solidFill>
            </a:endParaRPr>
          </a:p>
        </p:txBody>
      </p:sp>
      <p:sp>
        <p:nvSpPr>
          <p:cNvPr id="5" name="Slide Number Placeholder 3"/>
          <p:cNvSpPr>
            <a:spLocks noGrp="1"/>
          </p:cNvSpPr>
          <p:nvPr>
            <p:ph type="sldNum" sz="quarter" idx="12"/>
          </p:nvPr>
        </p:nvSpPr>
        <p:spPr>
          <a:xfrm>
            <a:off x="8458200" y="6324600"/>
            <a:ext cx="609600" cy="365125"/>
          </a:xfrm>
        </p:spPr>
        <p:txBody>
          <a:bodyPr/>
          <a:lstStyle/>
          <a:p>
            <a:fld id="{C1747766-C3E0-4218-B9A8-098DAC9D588E}" type="slidenum">
              <a:rPr lang="en-US" smtClean="0"/>
              <a:t>3</a:t>
            </a:fld>
            <a:endParaRPr lang="en-US" dirty="0"/>
          </a:p>
        </p:txBody>
      </p:sp>
    </p:spTree>
    <p:extLst>
      <p:ext uri="{BB962C8B-B14F-4D97-AF65-F5344CB8AC3E}">
        <p14:creationId xmlns:p14="http://schemas.microsoft.com/office/powerpoint/2010/main" val="4564657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467600" cy="762000"/>
          </a:xfrm>
        </p:spPr>
        <p:txBody>
          <a:bodyPr>
            <a:normAutofit/>
          </a:bodyPr>
          <a:lstStyle/>
          <a:p>
            <a:pPr algn="ctr"/>
            <a:r>
              <a:rPr lang="en-US" dirty="0" smtClean="0"/>
              <a:t>Across the Country</a:t>
            </a:r>
            <a:endParaRPr lang="en-US" dirty="0"/>
          </a:p>
        </p:txBody>
      </p:sp>
      <p:pic>
        <p:nvPicPr>
          <p:cNvPr id="8" name="Picture 2" descr="https://kaiserfamilyfoundation.files.wordpress.com/2015/12/current-status-of-the-medicaid-expansion-decisions-healthreform1.png"/>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1948083" y="1066800"/>
            <a:ext cx="7110322" cy="533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38592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76400" y="273934"/>
            <a:ext cx="7467600" cy="1021466"/>
          </a:xfrm>
        </p:spPr>
        <p:txBody>
          <a:bodyPr>
            <a:noAutofit/>
          </a:bodyPr>
          <a:lstStyle/>
          <a:p>
            <a:r>
              <a:rPr lang="en-US" sz="4000" dirty="0" smtClean="0"/>
              <a:t>Kansas Medicaid = </a:t>
            </a:r>
            <a:r>
              <a:rPr lang="en-US" sz="4000" dirty="0" err="1" smtClean="0"/>
              <a:t>KanCare</a:t>
            </a:r>
            <a:endParaRPr lang="en-US" sz="4000" dirty="0"/>
          </a:p>
        </p:txBody>
      </p:sp>
      <p:sp>
        <p:nvSpPr>
          <p:cNvPr id="5" name="Rectangle 4"/>
          <p:cNvSpPr/>
          <p:nvPr/>
        </p:nvSpPr>
        <p:spPr>
          <a:xfrm>
            <a:off x="1600200" y="1600200"/>
            <a:ext cx="7391400" cy="5047536"/>
          </a:xfrm>
          <a:prstGeom prst="rect">
            <a:avLst/>
          </a:prstGeom>
        </p:spPr>
        <p:txBody>
          <a:bodyPr wrap="square">
            <a:spAutoFit/>
          </a:bodyPr>
          <a:lstStyle/>
          <a:p>
            <a:pPr marL="798513" indent="-334963">
              <a:buFont typeface="Arial" pitchFamily="34" charset="0"/>
              <a:buChar char="•"/>
            </a:pPr>
            <a:r>
              <a:rPr lang="en-US" sz="2300" dirty="0" err="1" smtClean="0">
                <a:latin typeface="Arial" pitchFamily="34" charset="0"/>
                <a:cs typeface="Arial" pitchFamily="34" charset="0"/>
              </a:rPr>
              <a:t>KanCare</a:t>
            </a:r>
            <a:r>
              <a:rPr lang="en-US" sz="2300" dirty="0" smtClean="0">
                <a:latin typeface="Arial" pitchFamily="34" charset="0"/>
                <a:cs typeface="Arial" pitchFamily="34" charset="0"/>
              </a:rPr>
              <a:t> is a managed care solution to slow the growth of Medicaid costs in Kansas by controlling costs and improving health outcomes.</a:t>
            </a:r>
            <a:br>
              <a:rPr lang="en-US" sz="2300" dirty="0" smtClean="0">
                <a:latin typeface="Arial" pitchFamily="34" charset="0"/>
                <a:cs typeface="Arial" pitchFamily="34" charset="0"/>
              </a:rPr>
            </a:br>
            <a:endParaRPr lang="en-US" sz="2300" dirty="0" smtClean="0">
              <a:latin typeface="Arial" pitchFamily="34" charset="0"/>
              <a:cs typeface="Arial" pitchFamily="34" charset="0"/>
            </a:endParaRPr>
          </a:p>
          <a:p>
            <a:pPr marL="798513" lvl="1" indent="-334963">
              <a:buFont typeface="Arial" pitchFamily="34" charset="0"/>
              <a:buChar char="•"/>
            </a:pPr>
            <a:r>
              <a:rPr lang="en-US" sz="2300" dirty="0" err="1">
                <a:latin typeface="Arial" pitchFamily="34" charset="0"/>
                <a:cs typeface="Arial" pitchFamily="34" charset="0"/>
              </a:rPr>
              <a:t>KanCare</a:t>
            </a:r>
            <a:r>
              <a:rPr lang="en-US" sz="2300" dirty="0">
                <a:latin typeface="Arial" pitchFamily="34" charset="0"/>
                <a:cs typeface="Arial" pitchFamily="34" charset="0"/>
              </a:rPr>
              <a:t> Vision: To serve Kansans in need with a transformed, fiscally sustainable Medicaid program that provides high-quality, holistic care and promotes personal responsibility.</a:t>
            </a:r>
          </a:p>
          <a:p>
            <a:pPr marL="798513" indent="-334963">
              <a:buFont typeface="Arial" pitchFamily="34" charset="0"/>
              <a:buChar char="•"/>
            </a:pPr>
            <a:endParaRPr lang="en-US" sz="2300" dirty="0" smtClean="0">
              <a:latin typeface="Arial" pitchFamily="34" charset="0"/>
              <a:cs typeface="Arial" pitchFamily="34" charset="0"/>
            </a:endParaRPr>
          </a:p>
          <a:p>
            <a:pPr marL="798513" indent="-334963">
              <a:buFont typeface="Arial" pitchFamily="34" charset="0"/>
              <a:buChar char="•"/>
            </a:pPr>
            <a:r>
              <a:rPr lang="en-US" sz="2300" dirty="0" smtClean="0">
                <a:latin typeface="Arial" pitchFamily="34" charset="0"/>
                <a:cs typeface="Arial" pitchFamily="34" charset="0"/>
              </a:rPr>
              <a:t>Created </a:t>
            </a:r>
            <a:r>
              <a:rPr lang="en-US" sz="2300" dirty="0">
                <a:latin typeface="Arial" pitchFamily="34" charset="0"/>
                <a:cs typeface="Arial" pitchFamily="34" charset="0"/>
              </a:rPr>
              <a:t>by our current administration, </a:t>
            </a:r>
            <a:r>
              <a:rPr lang="en-US" sz="2300" dirty="0" smtClean="0">
                <a:latin typeface="Arial" pitchFamily="34" charset="0"/>
                <a:cs typeface="Arial" pitchFamily="34" charset="0"/>
              </a:rPr>
              <a:t>expansion of </a:t>
            </a:r>
            <a:r>
              <a:rPr lang="en-US" sz="2300" dirty="0" err="1" smtClean="0">
                <a:latin typeface="Arial" pitchFamily="34" charset="0"/>
                <a:cs typeface="Arial" pitchFamily="34" charset="0"/>
              </a:rPr>
              <a:t>KanCare</a:t>
            </a:r>
            <a:r>
              <a:rPr lang="en-US" sz="2300" dirty="0" smtClean="0">
                <a:latin typeface="Arial" pitchFamily="34" charset="0"/>
                <a:cs typeface="Arial" pitchFamily="34" charset="0"/>
              </a:rPr>
              <a:t> will continue to provide </a:t>
            </a:r>
            <a:r>
              <a:rPr lang="en-US" sz="2300" dirty="0">
                <a:latin typeface="Arial" pitchFamily="34" charset="0"/>
                <a:cs typeface="Arial" pitchFamily="34" charset="0"/>
              </a:rPr>
              <a:t>the right care, in the right setting and at the right time. </a:t>
            </a:r>
            <a:r>
              <a:rPr lang="en-US" sz="2300" dirty="0" smtClean="0">
                <a:latin typeface="Arial" pitchFamily="34" charset="0"/>
                <a:cs typeface="Arial" pitchFamily="34" charset="0"/>
              </a:rPr>
              <a:t/>
            </a:r>
            <a:br>
              <a:rPr lang="en-US" sz="2300" dirty="0" smtClean="0">
                <a:latin typeface="Arial" pitchFamily="34" charset="0"/>
                <a:cs typeface="Arial" pitchFamily="34" charset="0"/>
              </a:rPr>
            </a:br>
            <a:endParaRPr lang="en-US" sz="2300" dirty="0" smtClean="0">
              <a:latin typeface="Arial" pitchFamily="34" charset="0"/>
              <a:cs typeface="Arial" pitchFamily="34" charset="0"/>
            </a:endParaRPr>
          </a:p>
          <a:p>
            <a:endParaRPr lang="en-US" sz="2300" dirty="0">
              <a:latin typeface="Arial" pitchFamily="34" charset="0"/>
              <a:cs typeface="Arial" pitchFamily="34" charset="0"/>
            </a:endParaRPr>
          </a:p>
        </p:txBody>
      </p:sp>
      <p:sp>
        <p:nvSpPr>
          <p:cNvPr id="2" name="Slide Number Placeholder 1"/>
          <p:cNvSpPr>
            <a:spLocks noGrp="1"/>
          </p:cNvSpPr>
          <p:nvPr>
            <p:ph type="sldNum" sz="quarter" idx="12"/>
          </p:nvPr>
        </p:nvSpPr>
        <p:spPr/>
        <p:txBody>
          <a:bodyPr/>
          <a:lstStyle/>
          <a:p>
            <a:fld id="{C1747766-C3E0-4218-B9A8-098DAC9D588E}" type="slidenum">
              <a:rPr lang="en-US" smtClean="0"/>
              <a:t>5</a:t>
            </a:fld>
            <a:endParaRPr lang="en-US" dirty="0"/>
          </a:p>
        </p:txBody>
      </p:sp>
    </p:spTree>
    <p:extLst>
      <p:ext uri="{BB962C8B-B14F-4D97-AF65-F5344CB8AC3E}">
        <p14:creationId xmlns:p14="http://schemas.microsoft.com/office/powerpoint/2010/main" val="9273866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2"/>
          <p:cNvSpPr>
            <a:spLocks noGrp="1"/>
          </p:cNvSpPr>
          <p:nvPr>
            <p:ph type="title"/>
          </p:nvPr>
        </p:nvSpPr>
        <p:spPr/>
        <p:txBody>
          <a:bodyPr>
            <a:normAutofit/>
          </a:bodyPr>
          <a:lstStyle/>
          <a:p>
            <a:r>
              <a:rPr lang="en-US" sz="4000" dirty="0" smtClean="0"/>
              <a:t>Path to Personal Responsibility</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427599151"/>
              </p:ext>
            </p:extLst>
          </p:nvPr>
        </p:nvGraphicFramePr>
        <p:xfrm>
          <a:off x="1621790" y="1066801"/>
          <a:ext cx="7293610" cy="44839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937481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4481" y="274638"/>
            <a:ext cx="7589519" cy="792162"/>
          </a:xfrm>
        </p:spPr>
        <p:txBody>
          <a:bodyPr>
            <a:normAutofit/>
          </a:bodyPr>
          <a:lstStyle/>
          <a:p>
            <a:r>
              <a:rPr lang="en-US" sz="4000" dirty="0" smtClean="0"/>
              <a:t>Eligible Kansans</a:t>
            </a:r>
            <a:endParaRPr lang="en-US" sz="4000" dirty="0"/>
          </a:p>
        </p:txBody>
      </p:sp>
      <p:sp>
        <p:nvSpPr>
          <p:cNvPr id="3" name="Slide Number Placeholder 2"/>
          <p:cNvSpPr>
            <a:spLocks noGrp="1"/>
          </p:cNvSpPr>
          <p:nvPr>
            <p:ph type="sldNum" sz="quarter" idx="12"/>
          </p:nvPr>
        </p:nvSpPr>
        <p:spPr/>
        <p:txBody>
          <a:bodyPr/>
          <a:lstStyle/>
          <a:p>
            <a:fld id="{C1747766-C3E0-4218-B9A8-098DAC9D588E}" type="slidenum">
              <a:rPr lang="en-US" smtClean="0"/>
              <a:t>7</a:t>
            </a:fld>
            <a:endParaRPr lang="en-US" dirty="0"/>
          </a:p>
        </p:txBody>
      </p:sp>
      <p:sp>
        <p:nvSpPr>
          <p:cNvPr id="5" name="TextBox 4"/>
          <p:cNvSpPr txBox="1"/>
          <p:nvPr/>
        </p:nvSpPr>
        <p:spPr>
          <a:xfrm>
            <a:off x="2133600" y="6553200"/>
            <a:ext cx="6629400" cy="261610"/>
          </a:xfrm>
          <a:prstGeom prst="rect">
            <a:avLst/>
          </a:prstGeom>
          <a:noFill/>
        </p:spPr>
        <p:txBody>
          <a:bodyPr wrap="square" rtlCol="0">
            <a:spAutoFit/>
          </a:bodyPr>
          <a:lstStyle/>
          <a:p>
            <a:r>
              <a:rPr lang="en-US" sz="1100" dirty="0" smtClean="0"/>
              <a:t>Source:  Kansas Hospital Association</a:t>
            </a:r>
            <a:endParaRPr lang="en-US" sz="1100" dirty="0"/>
          </a:p>
        </p:txBody>
      </p:sp>
      <p:graphicFrame>
        <p:nvGraphicFramePr>
          <p:cNvPr id="7" name="Chart 7"/>
          <p:cNvGraphicFramePr>
            <a:graphicFrameLocks noGrp="1"/>
          </p:cNvGraphicFramePr>
          <p:nvPr>
            <p:extLst>
              <p:ext uri="{D42A27DB-BD31-4B8C-83A1-F6EECF244321}">
                <p14:modId xmlns:p14="http://schemas.microsoft.com/office/powerpoint/2010/main" val="689480461"/>
              </p:ext>
            </p:extLst>
          </p:nvPr>
        </p:nvGraphicFramePr>
        <p:xfrm>
          <a:off x="1482725" y="990601"/>
          <a:ext cx="7127875" cy="4724400"/>
        </p:xfrm>
        <a:graphic>
          <a:graphicData uri="http://schemas.openxmlformats.org/presentationml/2006/ole">
            <mc:AlternateContent xmlns:mc="http://schemas.openxmlformats.org/markup-compatibility/2006">
              <mc:Choice xmlns:v="urn:schemas-microsoft-com:vml" Requires="v">
                <p:oleObj spid="_x0000_s1066" r:id="rId4" imgW="7498730" imgH="4852837" progId="Excel.Chart.8">
                  <p:embed/>
                </p:oleObj>
              </mc:Choice>
              <mc:Fallback>
                <p:oleObj r:id="rId4" imgW="7498730" imgH="4852837" progId="Excel.Chart.8">
                  <p:embed/>
                  <p:pic>
                    <p:nvPicPr>
                      <p:cNvPr id="0" name=""/>
                      <p:cNvPicPr>
                        <a:picLocks noGrp="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82725" y="990601"/>
                        <a:ext cx="7127875" cy="4724400"/>
                      </a:xfrm>
                      <a:prstGeom prst="rect">
                        <a:avLst/>
                      </a:prstGeom>
                      <a:noFill/>
                      <a:extLst/>
                    </p:spPr>
                  </p:pic>
                </p:oleObj>
              </mc:Fallback>
            </mc:AlternateContent>
          </a:graphicData>
        </a:graphic>
      </p:graphicFrame>
      <p:sp>
        <p:nvSpPr>
          <p:cNvPr id="8" name="L-Shape 7"/>
          <p:cNvSpPr/>
          <p:nvPr/>
        </p:nvSpPr>
        <p:spPr>
          <a:xfrm rot="10800000">
            <a:off x="6134100" y="3962400"/>
            <a:ext cx="1185862" cy="758031"/>
          </a:xfrm>
          <a:prstGeom prst="corner">
            <a:avLst>
              <a:gd name="adj1" fmla="val 75160"/>
              <a:gd name="adj2" fmla="val 50272"/>
            </a:avLst>
          </a:prstGeom>
          <a:solidFill>
            <a:schemeClr val="tx1">
              <a:alpha val="32000"/>
            </a:schemeClr>
          </a:solid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9" name="Text Box 6"/>
          <p:cNvSpPr txBox="1">
            <a:spLocks noChangeArrowheads="1"/>
          </p:cNvSpPr>
          <p:nvPr/>
        </p:nvSpPr>
        <p:spPr bwMode="auto">
          <a:xfrm>
            <a:off x="7705725" y="4077891"/>
            <a:ext cx="1366837" cy="527050"/>
          </a:xfrm>
          <a:prstGeom prst="rect">
            <a:avLst/>
          </a:prstGeom>
          <a:noFill/>
          <a:ln w="9525">
            <a:solidFill>
              <a:schemeClr val="tx1"/>
            </a:solidFill>
            <a:miter lim="800000"/>
            <a:headEnd/>
            <a:tailEnd/>
          </a:ln>
        </p:spPr>
        <p:txBody>
          <a:bodyPr wrap="square">
            <a:spAutoFit/>
          </a:bodyPr>
          <a:lstStyle/>
          <a:p>
            <a:pPr algn="ctr">
              <a:spcBef>
                <a:spcPct val="50000"/>
              </a:spcBef>
            </a:pPr>
            <a:r>
              <a:rPr lang="en-US" sz="1400" dirty="0"/>
              <a:t>Approximately 78K People</a:t>
            </a:r>
          </a:p>
        </p:txBody>
      </p:sp>
      <p:cxnSp>
        <p:nvCxnSpPr>
          <p:cNvPr id="13" name="Straight Arrow Connector 12"/>
          <p:cNvCxnSpPr>
            <a:stCxn id="9" idx="1"/>
          </p:cNvCxnSpPr>
          <p:nvPr/>
        </p:nvCxnSpPr>
        <p:spPr>
          <a:xfrm flipH="1">
            <a:off x="7467600" y="4341416"/>
            <a:ext cx="238125"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H="1">
            <a:off x="2667000" y="3733800"/>
            <a:ext cx="4919662" cy="0"/>
          </a:xfrm>
          <a:prstGeom prst="line">
            <a:avLst/>
          </a:prstGeom>
          <a:ln>
            <a:solidFill>
              <a:schemeClr val="accent6">
                <a:lumMod val="75000"/>
              </a:schemeClr>
            </a:solidFill>
          </a:ln>
        </p:spPr>
        <p:style>
          <a:lnRef idx="3">
            <a:schemeClr val="accent6"/>
          </a:lnRef>
          <a:fillRef idx="0">
            <a:schemeClr val="accent6"/>
          </a:fillRef>
          <a:effectRef idx="2">
            <a:schemeClr val="accent6"/>
          </a:effectRef>
          <a:fontRef idx="minor">
            <a:schemeClr val="tx1"/>
          </a:fontRef>
        </p:style>
      </p:cxnSp>
      <p:sp>
        <p:nvSpPr>
          <p:cNvPr id="16" name="TextBox 15"/>
          <p:cNvSpPr txBox="1"/>
          <p:nvPr/>
        </p:nvSpPr>
        <p:spPr>
          <a:xfrm>
            <a:off x="4589462" y="3648273"/>
            <a:ext cx="914400" cy="307777"/>
          </a:xfrm>
          <a:prstGeom prst="rect">
            <a:avLst/>
          </a:prstGeom>
          <a:solidFill>
            <a:schemeClr val="accent6">
              <a:lumMod val="75000"/>
            </a:schemeClr>
          </a:solidFill>
        </p:spPr>
        <p:txBody>
          <a:bodyPr wrap="square" rtlCol="0">
            <a:spAutoFit/>
          </a:bodyPr>
          <a:lstStyle/>
          <a:p>
            <a:pPr algn="ctr"/>
            <a:r>
              <a:rPr lang="en-US" sz="1400" dirty="0" smtClean="0"/>
              <a:t>138% FPL</a:t>
            </a:r>
            <a:endParaRPr lang="en-US" sz="1400" dirty="0"/>
          </a:p>
        </p:txBody>
      </p:sp>
    </p:spTree>
    <p:extLst>
      <p:ext uri="{BB962C8B-B14F-4D97-AF65-F5344CB8AC3E}">
        <p14:creationId xmlns:p14="http://schemas.microsoft.com/office/powerpoint/2010/main" val="10902871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554481" y="46038"/>
            <a:ext cx="7589519" cy="1143000"/>
          </a:xfrm>
        </p:spPr>
        <p:txBody>
          <a:bodyPr/>
          <a:lstStyle/>
          <a:p>
            <a:r>
              <a:rPr lang="en-US" dirty="0" smtClean="0"/>
              <a:t>Who Are They?</a:t>
            </a:r>
            <a:endParaRPr lang="en-US" dirty="0"/>
          </a:p>
        </p:txBody>
      </p:sp>
      <p:sp>
        <p:nvSpPr>
          <p:cNvPr id="5" name="Content Placeholder 4"/>
          <p:cNvSpPr>
            <a:spLocks noGrp="1"/>
          </p:cNvSpPr>
          <p:nvPr>
            <p:ph idx="1"/>
          </p:nvPr>
        </p:nvSpPr>
        <p:spPr>
          <a:xfrm>
            <a:off x="1752600" y="1371600"/>
            <a:ext cx="7239000" cy="5257800"/>
          </a:xfrm>
        </p:spPr>
        <p:txBody>
          <a:bodyPr>
            <a:normAutofit fontScale="92500" lnSpcReduction="20000"/>
          </a:bodyPr>
          <a:lstStyle/>
          <a:p>
            <a:r>
              <a:rPr lang="en-US" sz="2400" dirty="0">
                <a:latin typeface="Arial" pitchFamily="34" charset="0"/>
                <a:cs typeface="Arial" pitchFamily="34" charset="0"/>
              </a:rPr>
              <a:t>Approximately </a:t>
            </a:r>
            <a:r>
              <a:rPr lang="en-US" sz="2400" dirty="0" smtClean="0">
                <a:latin typeface="Arial" pitchFamily="34" charset="0"/>
                <a:cs typeface="Arial" pitchFamily="34" charset="0"/>
              </a:rPr>
              <a:t>150,000 </a:t>
            </a:r>
            <a:r>
              <a:rPr lang="en-US" sz="2400" dirty="0">
                <a:latin typeface="Arial" pitchFamily="34" charset="0"/>
                <a:cs typeface="Arial" pitchFamily="34" charset="0"/>
              </a:rPr>
              <a:t>Kansans would become eligible </a:t>
            </a:r>
            <a:r>
              <a:rPr lang="en-US" sz="2400" dirty="0" smtClean="0">
                <a:latin typeface="Arial" pitchFamily="34" charset="0"/>
                <a:cs typeface="Arial" pitchFamily="34" charset="0"/>
              </a:rPr>
              <a:t>for coverage if </a:t>
            </a:r>
            <a:r>
              <a:rPr lang="en-US" sz="2400" dirty="0" err="1" smtClean="0">
                <a:latin typeface="Arial" pitchFamily="34" charset="0"/>
                <a:cs typeface="Arial" pitchFamily="34" charset="0"/>
              </a:rPr>
              <a:t>KanCare</a:t>
            </a:r>
            <a:r>
              <a:rPr lang="en-US" sz="2400" dirty="0" smtClean="0">
                <a:latin typeface="Arial" pitchFamily="34" charset="0"/>
                <a:cs typeface="Arial" pitchFamily="34" charset="0"/>
              </a:rPr>
              <a:t> is expanded.</a:t>
            </a:r>
            <a:br>
              <a:rPr lang="en-US" sz="2400" dirty="0" smtClean="0">
                <a:latin typeface="Arial" pitchFamily="34" charset="0"/>
                <a:cs typeface="Arial" pitchFamily="34" charset="0"/>
              </a:rPr>
            </a:br>
            <a:r>
              <a:rPr lang="en-US" sz="2400" dirty="0" smtClean="0">
                <a:latin typeface="Arial" pitchFamily="34" charset="0"/>
                <a:cs typeface="Arial" pitchFamily="34" charset="0"/>
              </a:rPr>
              <a:t>  </a:t>
            </a:r>
            <a:endParaRPr lang="en-US" sz="2400" dirty="0">
              <a:latin typeface="Arial" pitchFamily="34" charset="0"/>
              <a:cs typeface="Arial" pitchFamily="34" charset="0"/>
            </a:endParaRPr>
          </a:p>
          <a:p>
            <a:r>
              <a:rPr lang="en-US" sz="2400" dirty="0" smtClean="0">
                <a:latin typeface="Arial" pitchFamily="34" charset="0"/>
                <a:cs typeface="Arial" pitchFamily="34" charset="0"/>
              </a:rPr>
              <a:t>The </a:t>
            </a:r>
            <a:r>
              <a:rPr lang="en-US" sz="2400" dirty="0">
                <a:latin typeface="Arial" pitchFamily="34" charset="0"/>
                <a:cs typeface="Arial" pitchFamily="34" charset="0"/>
              </a:rPr>
              <a:t>income at </a:t>
            </a:r>
            <a:r>
              <a:rPr lang="en-US" sz="2400" dirty="0" smtClean="0">
                <a:latin typeface="Arial" pitchFamily="34" charset="0"/>
                <a:cs typeface="Arial" pitchFamily="34" charset="0"/>
              </a:rPr>
              <a:t>138 </a:t>
            </a:r>
            <a:r>
              <a:rPr lang="en-US" sz="2400" dirty="0">
                <a:latin typeface="Arial" pitchFamily="34" charset="0"/>
                <a:cs typeface="Arial" pitchFamily="34" charset="0"/>
              </a:rPr>
              <a:t>percent of the Federal Poverty Level </a:t>
            </a:r>
            <a:r>
              <a:rPr lang="en-US" sz="2400" dirty="0" smtClean="0">
                <a:latin typeface="Arial" pitchFamily="34" charset="0"/>
                <a:cs typeface="Arial" pitchFamily="34" charset="0"/>
              </a:rPr>
              <a:t>for </a:t>
            </a:r>
            <a:r>
              <a:rPr lang="en-US" sz="2400" dirty="0">
                <a:latin typeface="Arial" pitchFamily="34" charset="0"/>
                <a:cs typeface="Arial" pitchFamily="34" charset="0"/>
              </a:rPr>
              <a:t>a family of </a:t>
            </a:r>
            <a:r>
              <a:rPr lang="en-US" sz="2400" dirty="0" smtClean="0">
                <a:latin typeface="Arial" pitchFamily="34" charset="0"/>
                <a:cs typeface="Arial" pitchFamily="34" charset="0"/>
              </a:rPr>
              <a:t>three is $27,310 </a:t>
            </a:r>
            <a:r>
              <a:rPr lang="en-US" sz="2400" dirty="0">
                <a:latin typeface="Arial" pitchFamily="34" charset="0"/>
                <a:cs typeface="Arial" pitchFamily="34" charset="0"/>
              </a:rPr>
              <a:t>a year or $</a:t>
            </a:r>
            <a:r>
              <a:rPr lang="en-US" sz="2400" dirty="0" smtClean="0">
                <a:latin typeface="Arial" pitchFamily="34" charset="0"/>
                <a:cs typeface="Arial" pitchFamily="34" charset="0"/>
              </a:rPr>
              <a:t>2,276 </a:t>
            </a:r>
            <a:r>
              <a:rPr lang="en-US" sz="2400" dirty="0">
                <a:latin typeface="Arial" pitchFamily="34" charset="0"/>
                <a:cs typeface="Arial" pitchFamily="34" charset="0"/>
              </a:rPr>
              <a:t>a month. </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endParaRPr lang="en-US" sz="2400" dirty="0" smtClean="0">
              <a:latin typeface="Arial" pitchFamily="34" charset="0"/>
              <a:cs typeface="Arial" pitchFamily="34" charset="0"/>
            </a:endParaRPr>
          </a:p>
          <a:p>
            <a:r>
              <a:rPr lang="en-US" sz="2400" dirty="0" smtClean="0">
                <a:latin typeface="Arial" pitchFamily="34" charset="0"/>
                <a:cs typeface="Arial" pitchFamily="34" charset="0"/>
              </a:rPr>
              <a:t>The majority of Kansans who would be eligible under </a:t>
            </a:r>
            <a:r>
              <a:rPr lang="en-US" sz="2400" dirty="0" err="1" smtClean="0">
                <a:latin typeface="Arial" pitchFamily="34" charset="0"/>
                <a:cs typeface="Arial" pitchFamily="34" charset="0"/>
              </a:rPr>
              <a:t>KanCare</a:t>
            </a:r>
            <a:r>
              <a:rPr lang="en-US" sz="2400" dirty="0" smtClean="0">
                <a:latin typeface="Arial" pitchFamily="34" charset="0"/>
                <a:cs typeface="Arial" pitchFamily="34" charset="0"/>
              </a:rPr>
              <a:t> expansion work as dishwashers, housekeepers, health care support workers, janitors, nursing assistants, landscapers, bus drivers, child care workers, medical assistants, retail sales people and fast food workers in Kansas communities.</a:t>
            </a:r>
          </a:p>
          <a:p>
            <a:pPr marL="0" indent="0">
              <a:buNone/>
            </a:pPr>
            <a:endParaRPr lang="en-US" sz="2400" dirty="0" smtClean="0">
              <a:latin typeface="Arial" pitchFamily="34" charset="0"/>
              <a:cs typeface="Arial" pitchFamily="34" charset="0"/>
            </a:endParaRPr>
          </a:p>
          <a:p>
            <a:r>
              <a:rPr lang="en-US" sz="2400" dirty="0" smtClean="0">
                <a:latin typeface="Arial" pitchFamily="34" charset="0"/>
                <a:cs typeface="Arial" pitchFamily="34" charset="0"/>
              </a:rPr>
              <a:t>78,000 </a:t>
            </a:r>
            <a:r>
              <a:rPr lang="en-US" sz="2400" dirty="0">
                <a:latin typeface="Arial" pitchFamily="34" charset="0"/>
                <a:cs typeface="Arial" pitchFamily="34" charset="0"/>
              </a:rPr>
              <a:t>Kansans fall into the coverage gap – they don’t qualify under the current </a:t>
            </a:r>
            <a:r>
              <a:rPr lang="en-US" sz="2400" dirty="0" err="1">
                <a:latin typeface="Arial" pitchFamily="34" charset="0"/>
                <a:cs typeface="Arial" pitchFamily="34" charset="0"/>
              </a:rPr>
              <a:t>KanCare</a:t>
            </a:r>
            <a:r>
              <a:rPr lang="en-US" sz="2400" dirty="0">
                <a:latin typeface="Arial" pitchFamily="34" charset="0"/>
                <a:cs typeface="Arial" pitchFamily="34" charset="0"/>
              </a:rPr>
              <a:t> program and are too poor to qualify for subsidies in the Health Insurance Marketplace</a:t>
            </a:r>
            <a:r>
              <a:rPr lang="en-US" sz="2400" dirty="0" smtClean="0">
                <a:latin typeface="Arial" pitchFamily="34" charset="0"/>
                <a:cs typeface="Arial" pitchFamily="34" charset="0"/>
              </a:rPr>
              <a:t>.</a:t>
            </a:r>
          </a:p>
          <a:p>
            <a:endParaRPr lang="en-US" sz="2400" dirty="0">
              <a:latin typeface="Arial" pitchFamily="34" charset="0"/>
              <a:cs typeface="Arial" pitchFamily="34" charset="0"/>
            </a:endParaRPr>
          </a:p>
          <a:p>
            <a:endParaRPr lang="en-US" dirty="0"/>
          </a:p>
        </p:txBody>
      </p:sp>
      <p:sp>
        <p:nvSpPr>
          <p:cNvPr id="3" name="Slide Number Placeholder 2"/>
          <p:cNvSpPr>
            <a:spLocks noGrp="1"/>
          </p:cNvSpPr>
          <p:nvPr>
            <p:ph type="sldNum" sz="quarter" idx="12"/>
          </p:nvPr>
        </p:nvSpPr>
        <p:spPr/>
        <p:txBody>
          <a:bodyPr/>
          <a:lstStyle/>
          <a:p>
            <a:fld id="{C1747766-C3E0-4218-B9A8-098DAC9D588E}" type="slidenum">
              <a:rPr lang="en-US" smtClean="0"/>
              <a:t>8</a:t>
            </a:fld>
            <a:endParaRPr lang="en-US" dirty="0"/>
          </a:p>
        </p:txBody>
      </p:sp>
    </p:spTree>
    <p:extLst>
      <p:ext uri="{BB962C8B-B14F-4D97-AF65-F5344CB8AC3E}">
        <p14:creationId xmlns:p14="http://schemas.microsoft.com/office/powerpoint/2010/main" val="27748046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74312" y="457200"/>
            <a:ext cx="7315200" cy="863974"/>
          </a:xfrm>
        </p:spPr>
        <p:txBody>
          <a:bodyPr>
            <a:noAutofit/>
          </a:bodyPr>
          <a:lstStyle/>
          <a:p>
            <a:r>
              <a:rPr lang="en-US" dirty="0" smtClean="0"/>
              <a:t>Work Status of the </a:t>
            </a:r>
            <a:br>
              <a:rPr lang="en-US" dirty="0" smtClean="0"/>
            </a:br>
            <a:r>
              <a:rPr lang="en-US" dirty="0" smtClean="0"/>
              <a:t>Newly </a:t>
            </a:r>
            <a:r>
              <a:rPr lang="en-US" dirty="0"/>
              <a:t>E</a:t>
            </a:r>
            <a:r>
              <a:rPr lang="en-US" dirty="0" smtClean="0"/>
              <a:t>ligible </a:t>
            </a:r>
            <a:r>
              <a:rPr lang="en-US" dirty="0"/>
              <a:t>P</a:t>
            </a:r>
            <a:r>
              <a:rPr lang="en-US" dirty="0" smtClean="0"/>
              <a:t>opulation</a:t>
            </a:r>
            <a:endParaRPr lang="en-US" dirty="0"/>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901222177"/>
              </p:ext>
            </p:extLst>
          </p:nvPr>
        </p:nvGraphicFramePr>
        <p:xfrm>
          <a:off x="1433081" y="1981200"/>
          <a:ext cx="7797662" cy="44958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4023472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Snagit_PPT1EAD"/>
          <p:cNvPicPr>
            <a:picLocks noChangeAspect="1"/>
          </p:cNvPicPr>
          <p:nvPr/>
        </p:nvPicPr>
        <p:blipFill rotWithShape="1">
          <a:blip r:embed="rId3">
            <a:extLst>
              <a:ext uri="{28A0092B-C50C-407E-A947-70E740481C1C}">
                <a14:useLocalDpi xmlns:a14="http://schemas.microsoft.com/office/drawing/2010/main" val="0"/>
              </a:ext>
            </a:extLst>
          </a:blip>
          <a:srcRect t="13983"/>
          <a:stretch/>
        </p:blipFill>
        <p:spPr>
          <a:xfrm>
            <a:off x="0" y="1655180"/>
            <a:ext cx="9144000" cy="5202820"/>
          </a:xfrm>
          <a:prstGeom prst="rect">
            <a:avLst/>
          </a:prstGeom>
        </p:spPr>
      </p:pic>
      <p:sp>
        <p:nvSpPr>
          <p:cNvPr id="4" name="Title 1"/>
          <p:cNvSpPr txBox="1">
            <a:spLocks/>
          </p:cNvSpPr>
          <p:nvPr/>
        </p:nvSpPr>
        <p:spPr>
          <a:xfrm>
            <a:off x="1" y="274638"/>
            <a:ext cx="9144000" cy="1020762"/>
          </a:xfrm>
          <a:prstGeom prst="rect">
            <a:avLst/>
          </a:prstGeom>
        </p:spPr>
        <p:txBody>
          <a:bodyPr>
            <a:noAutofit/>
          </a:bodyPr>
          <a:lstStyle>
            <a:lvl1pPr algn="ctr" defTabSz="914400" rtl="0" eaLnBrk="1" latinLnBrk="0" hangingPunct="1">
              <a:spcBef>
                <a:spcPct val="0"/>
              </a:spcBef>
              <a:buNone/>
              <a:defRPr sz="4400" kern="1200" baseline="0">
                <a:solidFill>
                  <a:schemeClr val="tx1"/>
                </a:solidFill>
                <a:latin typeface="Arial" pitchFamily="34" charset="0"/>
                <a:ea typeface="+mj-ea"/>
                <a:cs typeface="+mj-cs"/>
              </a:defRPr>
            </a:lvl1pPr>
          </a:lstStyle>
          <a:p>
            <a:r>
              <a:rPr lang="en-US" sz="3600" dirty="0" smtClean="0">
                <a:cs typeface="Arial" pitchFamily="34" charset="0"/>
              </a:rPr>
              <a:t>Numbers of Kansans Under Age 65</a:t>
            </a:r>
          </a:p>
          <a:p>
            <a:r>
              <a:rPr lang="en-US" sz="3600" dirty="0" smtClean="0">
                <a:cs typeface="Arial" pitchFamily="34" charset="0"/>
              </a:rPr>
              <a:t>Earning Incomes at or Below 138% FPL</a:t>
            </a:r>
            <a:endParaRPr lang="en-US" sz="3600" dirty="0">
              <a:cs typeface="Arial" pitchFamily="34" charset="0"/>
            </a:endParaRPr>
          </a:p>
        </p:txBody>
      </p:sp>
    </p:spTree>
    <p:extLst>
      <p:ext uri="{BB962C8B-B14F-4D97-AF65-F5344CB8AC3E}">
        <p14:creationId xmlns:p14="http://schemas.microsoft.com/office/powerpoint/2010/main" val="21789192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title"/>
          </p:nvPr>
        </p:nvSpPr>
        <p:spPr>
          <a:xfrm>
            <a:off x="0" y="6560221"/>
            <a:ext cx="9144000" cy="297779"/>
          </a:xfrm>
          <a:solidFill>
            <a:srgbClr val="002060"/>
          </a:solidFill>
          <a:ln>
            <a:solidFill>
              <a:schemeClr val="accent5">
                <a:lumMod val="75000"/>
              </a:schemeClr>
            </a:solidFill>
          </a:ln>
        </p:spPr>
        <p:txBody>
          <a:bodyPr>
            <a:normAutofit fontScale="90000"/>
          </a:bodyPr>
          <a:lstStyle/>
          <a:p>
            <a:r>
              <a:rPr lang="en-US" dirty="0" smtClean="0">
                <a:solidFill>
                  <a:schemeClr val="bg2">
                    <a:lumMod val="20000"/>
                    <a:lumOff val="80000"/>
                  </a:schemeClr>
                </a:solidFill>
              </a:rPr>
              <a:t/>
            </a:r>
            <a:br>
              <a:rPr lang="en-US" dirty="0" smtClean="0">
                <a:solidFill>
                  <a:schemeClr val="bg2">
                    <a:lumMod val="20000"/>
                    <a:lumOff val="80000"/>
                  </a:schemeClr>
                </a:solidFill>
              </a:rPr>
            </a:br>
            <a:r>
              <a:rPr lang="en-US" dirty="0" smtClean="0">
                <a:solidFill>
                  <a:schemeClr val="bg2">
                    <a:lumMod val="20000"/>
                    <a:lumOff val="80000"/>
                  </a:schemeClr>
                </a:solidFill>
              </a:rPr>
              <a:t>										</a:t>
            </a:r>
            <a:r>
              <a:rPr lang="en-US" dirty="0" smtClean="0"/>
              <a:t>	</a:t>
            </a:r>
            <a:endParaRPr lang="en-US" dirty="0"/>
          </a:p>
        </p:txBody>
      </p:sp>
      <p:sp>
        <p:nvSpPr>
          <p:cNvPr id="3" name="AutoShape 2" descr="Image result for state of kansas"/>
          <p:cNvSpPr>
            <a:spLocks noChangeAspect="1" noChangeArrowheads="1"/>
          </p:cNvSpPr>
          <p:nvPr/>
        </p:nvSpPr>
        <p:spPr bwMode="auto">
          <a:xfrm>
            <a:off x="85725" y="748904"/>
            <a:ext cx="228600" cy="2286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en-US" sz="1350" dirty="0">
              <a:solidFill>
                <a:prstClr val="black"/>
              </a:solidFill>
              <a:latin typeface="Calibri" panose="020F0502020204030204"/>
            </a:endParaRPr>
          </a:p>
        </p:txBody>
      </p:sp>
      <p:sp>
        <p:nvSpPr>
          <p:cNvPr id="7" name="TextBox 6"/>
          <p:cNvSpPr txBox="1"/>
          <p:nvPr/>
        </p:nvSpPr>
        <p:spPr>
          <a:xfrm>
            <a:off x="0" y="205831"/>
            <a:ext cx="9144000" cy="1200329"/>
          </a:xfrm>
          <a:prstGeom prst="rect">
            <a:avLst/>
          </a:prstGeom>
          <a:noFill/>
        </p:spPr>
        <p:txBody>
          <a:bodyPr wrap="square" rtlCol="0">
            <a:spAutoFit/>
          </a:bodyPr>
          <a:lstStyle/>
          <a:p>
            <a:pPr algn="ctr" defTabSz="685800"/>
            <a:r>
              <a:rPr lang="en-US" sz="3600" dirty="0">
                <a:latin typeface="Arial" panose="020B0604020202020204" pitchFamily="34" charset="0"/>
                <a:cs typeface="Arial" panose="020B0604020202020204" pitchFamily="34" charset="0"/>
              </a:rPr>
              <a:t>Kansans overwhelmingly support a </a:t>
            </a:r>
          </a:p>
          <a:p>
            <a:pPr algn="ctr" defTabSz="685800"/>
            <a:r>
              <a:rPr lang="en-US" sz="3600" dirty="0">
                <a:latin typeface="Arial" panose="020B0604020202020204" pitchFamily="34" charset="0"/>
                <a:cs typeface="Arial" panose="020B0604020202020204" pitchFamily="34" charset="0"/>
              </a:rPr>
              <a:t>budget-neutral program within </a:t>
            </a:r>
            <a:r>
              <a:rPr lang="en-US" sz="3600" dirty="0" err="1">
                <a:latin typeface="Arial" panose="020B0604020202020204" pitchFamily="34" charset="0"/>
                <a:cs typeface="Arial" panose="020B0604020202020204" pitchFamily="34" charset="0"/>
              </a:rPr>
              <a:t>KanCare</a:t>
            </a:r>
            <a:endParaRPr lang="en-US" sz="3600" dirty="0">
              <a:latin typeface="Arial" panose="020B0604020202020204" pitchFamily="34" charset="0"/>
              <a:cs typeface="Arial" panose="020B0604020202020204" pitchFamily="34" charset="0"/>
            </a:endParaRPr>
          </a:p>
        </p:txBody>
      </p:sp>
      <p:sp>
        <p:nvSpPr>
          <p:cNvPr id="10" name="WordArt 5"/>
          <p:cNvSpPr>
            <a:spLocks noChangeArrowheads="1" noChangeShapeType="1" noTextEdit="1"/>
          </p:cNvSpPr>
          <p:nvPr/>
        </p:nvSpPr>
        <p:spPr bwMode="auto">
          <a:xfrm>
            <a:off x="4947573" y="6626550"/>
            <a:ext cx="3960212" cy="157004"/>
          </a:xfrm>
          <a:prstGeom prst="rect">
            <a:avLst/>
          </a:prstGeom>
          <a:extLst>
            <a:ext uri="{91240B29-F687-4F45-9708-019B960494DF}">
              <a14:hiddenLine xmlns:a14="http://schemas.microsoft.com/office/drawing/2010/main" w="9525">
                <a:solidFill>
                  <a:srgbClr val="01369C"/>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defTabSz="685800" fontAlgn="base">
              <a:spcAft>
                <a:spcPct val="0"/>
              </a:spcAft>
            </a:pPr>
            <a:r>
              <a:rPr lang="en-US" sz="2700" b="1" dirty="0">
                <a:ln w="11430"/>
                <a:solidFill>
                  <a:prstClr val="white"/>
                </a:solidFill>
                <a:effectLst>
                  <a:outerShdw blurRad="50800" dist="39000" dir="5460000" algn="tl">
                    <a:srgbClr val="000000">
                      <a:alpha val="38000"/>
                    </a:srgbClr>
                  </a:outerShdw>
                </a:effectLst>
                <a:latin typeface="Times New Roman" panose="02020603050405020304" pitchFamily="18" charset="0"/>
                <a:cs typeface="Times New Roman" panose="02020603050405020304" pitchFamily="18" charset="0"/>
              </a:rPr>
              <a:t>        Kansas Statewide Survey – February 18-21, 2016</a:t>
            </a:r>
          </a:p>
        </p:txBody>
      </p:sp>
      <p:sp>
        <p:nvSpPr>
          <p:cNvPr id="13" name="WordArt 5"/>
          <p:cNvSpPr>
            <a:spLocks noChangeArrowheads="1" noChangeShapeType="1" noTextEdit="1"/>
          </p:cNvSpPr>
          <p:nvPr/>
        </p:nvSpPr>
        <p:spPr bwMode="auto">
          <a:xfrm>
            <a:off x="0" y="6626548"/>
            <a:ext cx="3960212" cy="157004"/>
          </a:xfrm>
          <a:prstGeom prst="rect">
            <a:avLst/>
          </a:prstGeom>
          <a:extLst>
            <a:ext uri="{91240B29-F687-4F45-9708-019B960494DF}">
              <a14:hiddenLine xmlns:a14="http://schemas.microsoft.com/office/drawing/2010/main" w="9525">
                <a:solidFill>
                  <a:srgbClr val="01369C"/>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defTabSz="685800" fontAlgn="base">
              <a:spcAft>
                <a:spcPct val="0"/>
              </a:spcAft>
            </a:pPr>
            <a:r>
              <a:rPr lang="en-US" sz="2700" b="1" dirty="0">
                <a:ln w="11430"/>
                <a:solidFill>
                  <a:prstClr val="white"/>
                </a:solidFill>
                <a:effectLst>
                  <a:outerShdw blurRad="50800" dist="39000" dir="5460000" algn="tl">
                    <a:srgbClr val="000000">
                      <a:alpha val="38000"/>
                    </a:srgbClr>
                  </a:outerShdw>
                </a:effectLst>
                <a:latin typeface="Times New Roman" panose="02020603050405020304" pitchFamily="18" charset="0"/>
                <a:cs typeface="Times New Roman" panose="02020603050405020304" pitchFamily="18" charset="0"/>
              </a:rPr>
              <a:t>     Public Opinion Strategies                                      </a:t>
            </a: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12874" r="4689" b="4847"/>
          <a:stretch/>
        </p:blipFill>
        <p:spPr>
          <a:xfrm>
            <a:off x="685800" y="1676400"/>
            <a:ext cx="5431066" cy="4419600"/>
          </a:xfrm>
          <a:prstGeom prst="rect">
            <a:avLst/>
          </a:prstGeom>
        </p:spPr>
      </p:pic>
      <p:sp>
        <p:nvSpPr>
          <p:cNvPr id="14" name="TextBox 13"/>
          <p:cNvSpPr txBox="1"/>
          <p:nvPr/>
        </p:nvSpPr>
        <p:spPr>
          <a:xfrm>
            <a:off x="5562600" y="4886728"/>
            <a:ext cx="3206578" cy="830997"/>
          </a:xfrm>
          <a:prstGeom prst="rect">
            <a:avLst/>
          </a:prstGeom>
          <a:noFill/>
          <a:ln>
            <a:solidFill>
              <a:schemeClr val="tx1"/>
            </a:solidFill>
          </a:ln>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defTabSz="685800"/>
            <a:r>
              <a:rPr lang="en-US" sz="2400" b="1" dirty="0">
                <a:solidFill>
                  <a:srgbClr val="0000FF"/>
                </a:solidFill>
                <a:latin typeface="Arial" panose="020B0604020202020204" pitchFamily="34" charset="0"/>
                <a:cs typeface="Arial" panose="020B0604020202020204" pitchFamily="34" charset="0"/>
              </a:rPr>
              <a:t>Total Support:    76%</a:t>
            </a:r>
          </a:p>
          <a:p>
            <a:pPr defTabSz="685800"/>
            <a:r>
              <a:rPr lang="en-US" sz="2400" b="1" dirty="0">
                <a:solidFill>
                  <a:srgbClr val="FF0000"/>
                </a:solidFill>
                <a:latin typeface="Arial" panose="020B0604020202020204" pitchFamily="34" charset="0"/>
                <a:cs typeface="Arial" panose="020B0604020202020204" pitchFamily="34" charset="0"/>
              </a:rPr>
              <a:t>Total Oppose:    20%</a:t>
            </a:r>
          </a:p>
        </p:txBody>
      </p:sp>
    </p:spTree>
    <p:extLst>
      <p:ext uri="{BB962C8B-B14F-4D97-AF65-F5344CB8AC3E}">
        <p14:creationId xmlns:p14="http://schemas.microsoft.com/office/powerpoint/2010/main" val="23177930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304800"/>
            <a:ext cx="7315200" cy="1143000"/>
          </a:xfrm>
        </p:spPr>
        <p:txBody>
          <a:bodyPr>
            <a:noAutofit/>
          </a:bodyPr>
          <a:lstStyle/>
          <a:p>
            <a:r>
              <a:rPr lang="en-US" sz="2800" dirty="0"/>
              <a:t>Whether Kansas expands </a:t>
            </a:r>
            <a:r>
              <a:rPr lang="en-US" sz="2800" dirty="0" err="1"/>
              <a:t>KanCare</a:t>
            </a:r>
            <a:r>
              <a:rPr lang="en-US" sz="2800" dirty="0"/>
              <a:t> or not, Kansas dollars are going to </a:t>
            </a:r>
            <a:r>
              <a:rPr lang="en-US" sz="2800" dirty="0" smtClean="0"/>
              <a:t>the </a:t>
            </a:r>
            <a:br>
              <a:rPr lang="en-US" sz="2800" dirty="0" smtClean="0"/>
            </a:br>
            <a:r>
              <a:rPr lang="en-US" sz="2800" dirty="0" smtClean="0"/>
              <a:t>federal government </a:t>
            </a:r>
            <a:r>
              <a:rPr lang="en-US" sz="2800" dirty="0"/>
              <a:t>…</a:t>
            </a:r>
          </a:p>
        </p:txBody>
      </p:sp>
      <p:pic>
        <p:nvPicPr>
          <p:cNvPr id="3" name="Picture 2"/>
          <p:cNvPicPr/>
          <p:nvPr/>
        </p:nvPicPr>
        <p:blipFill rotWithShape="1">
          <a:blip r:embed="rId3"/>
          <a:srcRect l="35166" t="26140" r="21545" b="32259"/>
          <a:stretch/>
        </p:blipFill>
        <p:spPr bwMode="auto">
          <a:xfrm>
            <a:off x="2438400" y="1752600"/>
            <a:ext cx="5920740" cy="3200400"/>
          </a:xfrm>
          <a:prstGeom prst="rect">
            <a:avLst/>
          </a:prstGeom>
          <a:ln>
            <a:noFill/>
          </a:ln>
          <a:extLst>
            <a:ext uri="{53640926-AAD7-44D8-BBD7-CCE9431645EC}">
              <a14:shadowObscured xmlns:a14="http://schemas.microsoft.com/office/drawing/2010/main"/>
            </a:ext>
          </a:extLst>
        </p:spPr>
      </p:pic>
      <p:sp>
        <p:nvSpPr>
          <p:cNvPr id="4" name="TextBox 3"/>
          <p:cNvSpPr txBox="1"/>
          <p:nvPr/>
        </p:nvSpPr>
        <p:spPr>
          <a:xfrm>
            <a:off x="1817370" y="5292811"/>
            <a:ext cx="7326630" cy="1323439"/>
          </a:xfrm>
          <a:prstGeom prst="rect">
            <a:avLst/>
          </a:prstGeom>
          <a:noFill/>
        </p:spPr>
        <p:txBody>
          <a:bodyPr wrap="square" rtlCol="0">
            <a:spAutoFit/>
          </a:bodyPr>
          <a:lstStyle/>
          <a:p>
            <a:r>
              <a:rPr lang="en-US" sz="2000" dirty="0" smtClean="0"/>
              <a:t>Since January 2014, more than a </a:t>
            </a:r>
            <a:r>
              <a:rPr lang="en-US" sz="2000" dirty="0"/>
              <a:t>billion dollars in federal reimbursement cuts, additional fees and taxes intended to support the Affordable Care Act has left Kansas </a:t>
            </a:r>
            <a:r>
              <a:rPr lang="en-US" sz="2000" dirty="0" smtClean="0"/>
              <a:t>and is </a:t>
            </a:r>
            <a:r>
              <a:rPr lang="en-US" sz="2000" dirty="0"/>
              <a:t>going to the federal </a:t>
            </a:r>
            <a:r>
              <a:rPr lang="en-US" sz="2000" dirty="0" smtClean="0"/>
              <a:t>government …  </a:t>
            </a:r>
            <a:endParaRPr lang="en-US" sz="2000" dirty="0"/>
          </a:p>
        </p:txBody>
      </p:sp>
    </p:spTree>
    <p:extLst>
      <p:ext uri="{BB962C8B-B14F-4D97-AF65-F5344CB8AC3E}">
        <p14:creationId xmlns:p14="http://schemas.microsoft.com/office/powerpoint/2010/main" val="26781053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00" y="304800"/>
            <a:ext cx="7315200" cy="838200"/>
          </a:xfrm>
        </p:spPr>
        <p:txBody>
          <a:bodyPr>
            <a:noAutofit/>
          </a:bodyPr>
          <a:lstStyle/>
          <a:p>
            <a:r>
              <a:rPr lang="en-US" sz="2800" dirty="0"/>
              <a:t>… to support expansion in other states. </a:t>
            </a:r>
            <a:r>
              <a:rPr lang="en-US" sz="2800" dirty="0" smtClean="0"/>
              <a:t/>
            </a:r>
            <a:br>
              <a:rPr lang="en-US" sz="2800" dirty="0" smtClean="0"/>
            </a:br>
            <a:endParaRPr lang="en-US" sz="2800" dirty="0"/>
          </a:p>
        </p:txBody>
      </p:sp>
      <p:pic>
        <p:nvPicPr>
          <p:cNvPr id="3" name="Picture 2"/>
          <p:cNvPicPr/>
          <p:nvPr/>
        </p:nvPicPr>
        <p:blipFill rotWithShape="1">
          <a:blip r:embed="rId3"/>
          <a:srcRect l="21079" t="18978" r="17491" b="12308"/>
          <a:stretch/>
        </p:blipFill>
        <p:spPr bwMode="auto">
          <a:xfrm>
            <a:off x="2001520" y="1148080"/>
            <a:ext cx="6781800" cy="4267200"/>
          </a:xfrm>
          <a:prstGeom prst="rect">
            <a:avLst/>
          </a:prstGeom>
          <a:ln>
            <a:noFill/>
          </a:ln>
          <a:extLst>
            <a:ext uri="{53640926-AAD7-44D8-BBD7-CCE9431645EC}">
              <a14:shadowObscured xmlns:a14="http://schemas.microsoft.com/office/drawing/2010/main"/>
            </a:ext>
          </a:extLst>
        </p:spPr>
      </p:pic>
      <p:sp>
        <p:nvSpPr>
          <p:cNvPr id="4" name="Rectangle 3"/>
          <p:cNvSpPr/>
          <p:nvPr/>
        </p:nvSpPr>
        <p:spPr>
          <a:xfrm>
            <a:off x="1991360" y="5715000"/>
            <a:ext cx="6761480" cy="954107"/>
          </a:xfrm>
          <a:prstGeom prst="rect">
            <a:avLst/>
          </a:prstGeom>
        </p:spPr>
        <p:txBody>
          <a:bodyPr wrap="square">
            <a:spAutoFit/>
          </a:bodyPr>
          <a:lstStyle/>
          <a:p>
            <a:r>
              <a:rPr lang="en-US" sz="2800" dirty="0" smtClean="0"/>
              <a:t>Kansans </a:t>
            </a:r>
            <a:r>
              <a:rPr lang="en-US" sz="2800" dirty="0"/>
              <a:t>are financially supporting expansion, </a:t>
            </a:r>
            <a:r>
              <a:rPr lang="en-US" sz="2800" dirty="0" smtClean="0"/>
              <a:t>just </a:t>
            </a:r>
            <a:r>
              <a:rPr lang="en-US" sz="2800" dirty="0"/>
              <a:t>not in Kansas.</a:t>
            </a:r>
          </a:p>
        </p:txBody>
      </p:sp>
    </p:spTree>
    <p:extLst>
      <p:ext uri="{BB962C8B-B14F-4D97-AF65-F5344CB8AC3E}">
        <p14:creationId xmlns:p14="http://schemas.microsoft.com/office/powerpoint/2010/main" val="7824541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4481" y="136526"/>
            <a:ext cx="7589519" cy="944562"/>
          </a:xfrm>
        </p:spPr>
        <p:txBody>
          <a:bodyPr>
            <a:normAutofit fontScale="90000"/>
          </a:bodyPr>
          <a:lstStyle/>
          <a:p>
            <a:r>
              <a:rPr lang="en-US" sz="4000" dirty="0" smtClean="0">
                <a:cs typeface="Arial" pitchFamily="34" charset="0"/>
              </a:rPr>
              <a:t>Do Not Leave Money on the Table</a:t>
            </a:r>
            <a:endParaRPr lang="en-US" sz="4000" dirty="0">
              <a:solidFill>
                <a:schemeClr val="tx1"/>
              </a:solidFill>
              <a:cs typeface="Arial" pitchFamily="34" charset="0"/>
            </a:endParaRPr>
          </a:p>
        </p:txBody>
      </p:sp>
      <p:sp>
        <p:nvSpPr>
          <p:cNvPr id="4" name="Content Placeholder 3"/>
          <p:cNvSpPr>
            <a:spLocks noGrp="1"/>
          </p:cNvSpPr>
          <p:nvPr>
            <p:ph idx="1"/>
          </p:nvPr>
        </p:nvSpPr>
        <p:spPr>
          <a:xfrm>
            <a:off x="1752600" y="1158875"/>
            <a:ext cx="7315200" cy="5241925"/>
          </a:xfrm>
        </p:spPr>
        <p:txBody>
          <a:bodyPr>
            <a:noAutofit/>
          </a:bodyPr>
          <a:lstStyle/>
          <a:p>
            <a:pPr marL="0" indent="0">
              <a:buNone/>
            </a:pPr>
            <a:r>
              <a:rPr lang="en-US" sz="2200" dirty="0" smtClean="0">
                <a:latin typeface="Arial" pitchFamily="34" charset="0"/>
                <a:cs typeface="Arial" pitchFamily="34" charset="0"/>
              </a:rPr>
              <a:t>The </a:t>
            </a:r>
            <a:r>
              <a:rPr lang="en-US" sz="2200" dirty="0">
                <a:latin typeface="Arial" pitchFamily="34" charset="0"/>
                <a:cs typeface="Arial" pitchFamily="34" charset="0"/>
              </a:rPr>
              <a:t>Kansas Department of Health and Environment </a:t>
            </a:r>
            <a:r>
              <a:rPr lang="en-US" sz="2200" dirty="0" smtClean="0">
                <a:latin typeface="Arial" pitchFamily="34" charset="0"/>
                <a:cs typeface="Arial" pitchFamily="34" charset="0"/>
              </a:rPr>
              <a:t>estimates that if </a:t>
            </a:r>
            <a:r>
              <a:rPr lang="en-US" sz="2200" dirty="0" err="1" smtClean="0">
                <a:latin typeface="Arial" pitchFamily="34" charset="0"/>
                <a:cs typeface="Arial" pitchFamily="34" charset="0"/>
              </a:rPr>
              <a:t>KanCare</a:t>
            </a:r>
            <a:r>
              <a:rPr lang="en-US" sz="2200" dirty="0" smtClean="0">
                <a:latin typeface="Arial" pitchFamily="34" charset="0"/>
                <a:cs typeface="Arial" pitchFamily="34" charset="0"/>
              </a:rPr>
              <a:t> were expanded in 2016, expansion would </a:t>
            </a:r>
            <a:r>
              <a:rPr lang="en-US" sz="2200" dirty="0">
                <a:latin typeface="Arial" pitchFamily="34" charset="0"/>
                <a:cs typeface="Arial" pitchFamily="34" charset="0"/>
              </a:rPr>
              <a:t>bring $</a:t>
            </a:r>
            <a:r>
              <a:rPr lang="en-US" sz="2200" dirty="0" smtClean="0">
                <a:latin typeface="Arial" pitchFamily="34" charset="0"/>
                <a:cs typeface="Arial" pitchFamily="34" charset="0"/>
              </a:rPr>
              <a:t>2.4 </a:t>
            </a:r>
            <a:r>
              <a:rPr lang="en-US" sz="2200" dirty="0">
                <a:latin typeface="Arial" pitchFamily="34" charset="0"/>
                <a:cs typeface="Arial" pitchFamily="34" charset="0"/>
              </a:rPr>
              <a:t>billion in federal dollars to Kansas over the </a:t>
            </a:r>
            <a:r>
              <a:rPr lang="en-US" sz="2200" dirty="0" smtClean="0">
                <a:latin typeface="Arial" pitchFamily="34" charset="0"/>
                <a:cs typeface="Arial" pitchFamily="34" charset="0"/>
              </a:rPr>
              <a:t>next </a:t>
            </a:r>
            <a:r>
              <a:rPr lang="en-US" sz="2200" dirty="0">
                <a:latin typeface="Arial" pitchFamily="34" charset="0"/>
                <a:cs typeface="Arial" pitchFamily="34" charset="0"/>
              </a:rPr>
              <a:t>three years </a:t>
            </a:r>
            <a:r>
              <a:rPr lang="en-US" sz="2200" dirty="0" smtClean="0">
                <a:latin typeface="Arial" pitchFamily="34" charset="0"/>
                <a:cs typeface="Arial" pitchFamily="34" charset="0"/>
              </a:rPr>
              <a:t>(2016-2018) to </a:t>
            </a:r>
            <a:r>
              <a:rPr lang="en-US" sz="2200" dirty="0">
                <a:latin typeface="Arial" pitchFamily="34" charset="0"/>
                <a:cs typeface="Arial" pitchFamily="34" charset="0"/>
              </a:rPr>
              <a:t>care for the most vulnerable Kansans</a:t>
            </a:r>
            <a:r>
              <a:rPr lang="en-US" sz="2200" dirty="0" smtClean="0">
                <a:latin typeface="Arial" pitchFamily="34" charset="0"/>
                <a:cs typeface="Arial" pitchFamily="34" charset="0"/>
              </a:rPr>
              <a:t>.</a:t>
            </a:r>
          </a:p>
        </p:txBody>
      </p:sp>
      <p:sp>
        <p:nvSpPr>
          <p:cNvPr id="3" name="Slide Number Placeholder 2"/>
          <p:cNvSpPr>
            <a:spLocks noGrp="1"/>
          </p:cNvSpPr>
          <p:nvPr>
            <p:ph type="sldNum" sz="quarter" idx="4294967295"/>
          </p:nvPr>
        </p:nvSpPr>
        <p:spPr>
          <a:xfrm>
            <a:off x="3124200" y="6356350"/>
            <a:ext cx="2895600" cy="365125"/>
          </a:xfrm>
          <a:prstGeom prst="rect">
            <a:avLst/>
          </a:prstGeom>
        </p:spPr>
        <p:txBody>
          <a:bodyPr/>
          <a:lstStyle/>
          <a:p>
            <a:pPr>
              <a:defRPr/>
            </a:pPr>
            <a:fld id="{9E4784FD-F141-46BE-B7F9-6C6FA72368DF}" type="slidenum">
              <a:rPr lang="en-US" smtClean="0">
                <a:solidFill>
                  <a:prstClr val="white"/>
                </a:solidFill>
              </a:rPr>
              <a:pPr>
                <a:defRPr/>
              </a:pPr>
              <a:t>14</a:t>
            </a:fld>
            <a:endParaRPr lang="en-US" dirty="0">
              <a:solidFill>
                <a:prstClr val="white"/>
              </a:solidFill>
            </a:endParaRPr>
          </a:p>
        </p:txBody>
      </p:sp>
      <p:sp>
        <p:nvSpPr>
          <p:cNvPr id="5" name="Slide Number Placeholder 3"/>
          <p:cNvSpPr>
            <a:spLocks noGrp="1"/>
          </p:cNvSpPr>
          <p:nvPr>
            <p:ph type="sldNum" sz="quarter" idx="12"/>
          </p:nvPr>
        </p:nvSpPr>
        <p:spPr>
          <a:xfrm>
            <a:off x="8458200" y="6324600"/>
            <a:ext cx="609600" cy="365125"/>
          </a:xfrm>
        </p:spPr>
        <p:txBody>
          <a:bodyPr/>
          <a:lstStyle/>
          <a:p>
            <a:fld id="{C1747766-C3E0-4218-B9A8-098DAC9D588E}" type="slidenum">
              <a:rPr lang="en-US" smtClean="0"/>
              <a:t>14</a:t>
            </a:fld>
            <a:endParaRPr lang="en-US" dirty="0"/>
          </a:p>
        </p:txBody>
      </p:sp>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l="3871" t="-2662" r="3226" b="3813"/>
          <a:stretch/>
        </p:blipFill>
        <p:spPr>
          <a:xfrm>
            <a:off x="2743200" y="3320521"/>
            <a:ext cx="4953000" cy="2958042"/>
          </a:xfrm>
          <a:prstGeom prst="rect">
            <a:avLst/>
          </a:prstGeom>
        </p:spPr>
      </p:pic>
    </p:spTree>
    <p:extLst>
      <p:ext uri="{BB962C8B-B14F-4D97-AF65-F5344CB8AC3E}">
        <p14:creationId xmlns:p14="http://schemas.microsoft.com/office/powerpoint/2010/main" val="12196157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4481" y="297180"/>
            <a:ext cx="7589519" cy="1143000"/>
          </a:xfrm>
        </p:spPr>
        <p:txBody>
          <a:bodyPr>
            <a:noAutofit/>
          </a:bodyPr>
          <a:lstStyle/>
          <a:p>
            <a:r>
              <a:rPr lang="en-US" sz="3600" dirty="0" smtClean="0"/>
              <a:t>Impact Expanding </a:t>
            </a:r>
            <a:r>
              <a:rPr lang="en-US" sz="3600" dirty="0" err="1" smtClean="0"/>
              <a:t>KanCare</a:t>
            </a:r>
            <a:r>
              <a:rPr lang="en-US" sz="3600" dirty="0" smtClean="0"/>
              <a:t> has</a:t>
            </a:r>
            <a:br>
              <a:rPr lang="en-US" sz="3600" dirty="0" smtClean="0"/>
            </a:br>
            <a:r>
              <a:rPr lang="en-US" sz="3600" dirty="0" smtClean="0"/>
              <a:t>on Kansas’ Hospitals</a:t>
            </a:r>
            <a:endParaRPr lang="en-US" sz="3600" i="1"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445752659"/>
              </p:ext>
            </p:extLst>
          </p:nvPr>
        </p:nvGraphicFramePr>
        <p:xfrm>
          <a:off x="1767840" y="2125980"/>
          <a:ext cx="7162799" cy="2522220"/>
        </p:xfrm>
        <a:graphic>
          <a:graphicData uri="http://schemas.openxmlformats.org/drawingml/2006/table">
            <a:tbl>
              <a:tblPr firstRow="1" bandRow="1">
                <a:tableStyleId>{5C22544A-7EE6-4342-B048-85BDC9FD1C3A}</a:tableStyleId>
              </a:tblPr>
              <a:tblGrid>
                <a:gridCol w="2036092">
                  <a:extLst>
                    <a:ext uri="{9D8B030D-6E8A-4147-A177-3AD203B41FA5}">
                      <a16:colId xmlns:a16="http://schemas.microsoft.com/office/drawing/2014/main" val="20000"/>
                    </a:ext>
                  </a:extLst>
                </a:gridCol>
                <a:gridCol w="1545307">
                  <a:extLst>
                    <a:ext uri="{9D8B030D-6E8A-4147-A177-3AD203B41FA5}">
                      <a16:colId xmlns:a16="http://schemas.microsoft.com/office/drawing/2014/main" val="20001"/>
                    </a:ext>
                  </a:extLst>
                </a:gridCol>
                <a:gridCol w="1790700">
                  <a:extLst>
                    <a:ext uri="{9D8B030D-6E8A-4147-A177-3AD203B41FA5}">
                      <a16:colId xmlns:a16="http://schemas.microsoft.com/office/drawing/2014/main" val="20002"/>
                    </a:ext>
                  </a:extLst>
                </a:gridCol>
                <a:gridCol w="1790700">
                  <a:extLst>
                    <a:ext uri="{9D8B030D-6E8A-4147-A177-3AD203B41FA5}">
                      <a16:colId xmlns:a16="http://schemas.microsoft.com/office/drawing/2014/main" val="20003"/>
                    </a:ext>
                  </a:extLst>
                </a:gridCol>
              </a:tblGrid>
              <a:tr h="1076959">
                <a:tc>
                  <a:txBody>
                    <a:bodyPr/>
                    <a:lstStyle/>
                    <a:p>
                      <a:pPr algn="ctr"/>
                      <a:r>
                        <a:rPr lang="en-US" sz="1400" dirty="0" smtClean="0"/>
                        <a:t>Hospital Type</a:t>
                      </a:r>
                      <a:endParaRPr lang="en-US" sz="1400" dirty="0"/>
                    </a:p>
                  </a:txBody>
                  <a:tcPr marL="68580" marR="68580" marT="34290" marB="34290"/>
                </a:tc>
                <a:tc>
                  <a:txBody>
                    <a:bodyPr/>
                    <a:lstStyle/>
                    <a:p>
                      <a:pPr algn="ctr"/>
                      <a:r>
                        <a:rPr lang="en-US" sz="1400" dirty="0" smtClean="0"/>
                        <a:t># of Hospitals</a:t>
                      </a:r>
                      <a:endParaRPr lang="en-US" sz="1400" dirty="0"/>
                    </a:p>
                  </a:txBody>
                  <a:tcPr marL="68580" marR="68580" marT="34290" marB="34290"/>
                </a:tc>
                <a:tc>
                  <a:txBody>
                    <a:bodyPr/>
                    <a:lstStyle/>
                    <a:p>
                      <a:pPr algn="ctr"/>
                      <a:r>
                        <a:rPr lang="en-US" sz="1400" dirty="0" smtClean="0"/>
                        <a:t>Avg. 2016 Impact per Hospital, per Year</a:t>
                      </a:r>
                      <a:endParaRPr lang="en-US" sz="1400" dirty="0"/>
                    </a:p>
                  </a:txBody>
                  <a:tcPr marL="68580" marR="68580" marT="34290" marB="34290"/>
                </a:tc>
                <a:tc>
                  <a:txBody>
                    <a:bodyPr/>
                    <a:lstStyle/>
                    <a:p>
                      <a:pPr algn="ctr"/>
                      <a:r>
                        <a:rPr lang="en-US" sz="1400" dirty="0" smtClean="0"/>
                        <a:t>Avg. Annual 10-year Impact per Hospital, per Year</a:t>
                      </a:r>
                      <a:endParaRPr lang="en-US" sz="1400" dirty="0"/>
                    </a:p>
                  </a:txBody>
                  <a:tcPr marL="68580" marR="68580" marT="34290" marB="34290"/>
                </a:tc>
                <a:extLst>
                  <a:ext uri="{0D108BD9-81ED-4DB2-BD59-A6C34878D82A}">
                    <a16:rowId xmlns:a16="http://schemas.microsoft.com/office/drawing/2014/main" val="10000"/>
                  </a:ext>
                </a:extLst>
              </a:tr>
              <a:tr h="588327">
                <a:tc>
                  <a:txBody>
                    <a:bodyPr/>
                    <a:lstStyle/>
                    <a:p>
                      <a:r>
                        <a:rPr lang="en-US" sz="1400" dirty="0" smtClean="0"/>
                        <a:t>Critical Access Hospital (CAH)</a:t>
                      </a:r>
                      <a:endParaRPr lang="en-US" sz="1400" dirty="0"/>
                    </a:p>
                  </a:txBody>
                  <a:tcPr marL="68580" marR="68580" marT="34290" marB="34290"/>
                </a:tc>
                <a:tc>
                  <a:txBody>
                    <a:bodyPr/>
                    <a:lstStyle/>
                    <a:p>
                      <a:pPr algn="ctr"/>
                      <a:r>
                        <a:rPr lang="en-US" sz="1400" dirty="0" smtClean="0"/>
                        <a:t>84</a:t>
                      </a:r>
                      <a:endParaRPr lang="en-US" sz="1400" dirty="0"/>
                    </a:p>
                  </a:txBody>
                  <a:tcPr marL="68580" marR="68580" marT="34290" marB="34290"/>
                </a:tc>
                <a:tc>
                  <a:txBody>
                    <a:bodyPr/>
                    <a:lstStyle/>
                    <a:p>
                      <a:pPr algn="ctr"/>
                      <a:r>
                        <a:rPr lang="en-US" sz="1400" dirty="0" smtClean="0"/>
                        <a:t>$255,469</a:t>
                      </a:r>
                      <a:endParaRPr lang="en-US" sz="1400" dirty="0"/>
                    </a:p>
                  </a:txBody>
                  <a:tcPr marL="68580" marR="68580" marT="34290" marB="34290"/>
                </a:tc>
                <a:tc>
                  <a:txBody>
                    <a:bodyPr/>
                    <a:lstStyle/>
                    <a:p>
                      <a:pPr algn="ctr"/>
                      <a:r>
                        <a:rPr lang="en-US" sz="1400" dirty="0" smtClean="0"/>
                        <a:t>$370,255</a:t>
                      </a:r>
                      <a:endParaRPr lang="en-US" sz="1400" dirty="0"/>
                    </a:p>
                  </a:txBody>
                  <a:tcPr marL="68580" marR="68580" marT="34290" marB="34290"/>
                </a:tc>
                <a:extLst>
                  <a:ext uri="{0D108BD9-81ED-4DB2-BD59-A6C34878D82A}">
                    <a16:rowId xmlns:a16="http://schemas.microsoft.com/office/drawing/2014/main" val="10001"/>
                  </a:ext>
                </a:extLst>
              </a:tr>
              <a:tr h="428467">
                <a:tc>
                  <a:txBody>
                    <a:bodyPr/>
                    <a:lstStyle/>
                    <a:p>
                      <a:r>
                        <a:rPr lang="en-US" sz="1400" dirty="0" smtClean="0"/>
                        <a:t>Rural, Non-CAH</a:t>
                      </a:r>
                      <a:endParaRPr lang="en-US" sz="1400" dirty="0"/>
                    </a:p>
                  </a:txBody>
                  <a:tcPr marL="68580" marR="68580" marT="34290" marB="34290"/>
                </a:tc>
                <a:tc>
                  <a:txBody>
                    <a:bodyPr/>
                    <a:lstStyle/>
                    <a:p>
                      <a:pPr algn="ctr"/>
                      <a:r>
                        <a:rPr lang="en-US" sz="1400" dirty="0" smtClean="0"/>
                        <a:t>16</a:t>
                      </a:r>
                      <a:endParaRPr lang="en-US" sz="1400" dirty="0"/>
                    </a:p>
                  </a:txBody>
                  <a:tcPr marL="68580" marR="68580" marT="34290" marB="34290"/>
                </a:tc>
                <a:tc>
                  <a:txBody>
                    <a:bodyPr/>
                    <a:lstStyle/>
                    <a:p>
                      <a:pPr algn="ctr"/>
                      <a:r>
                        <a:rPr lang="en-US" sz="1400" dirty="0" smtClean="0"/>
                        <a:t>$913,418</a:t>
                      </a:r>
                      <a:endParaRPr lang="en-US" sz="1400" dirty="0"/>
                    </a:p>
                  </a:txBody>
                  <a:tcPr marL="68580" marR="68580" marT="34290" marB="34290"/>
                </a:tc>
                <a:tc>
                  <a:txBody>
                    <a:bodyPr/>
                    <a:lstStyle/>
                    <a:p>
                      <a:pPr algn="ctr"/>
                      <a:r>
                        <a:rPr lang="en-US" sz="1400" dirty="0" smtClean="0"/>
                        <a:t>$1,323,828</a:t>
                      </a:r>
                    </a:p>
                  </a:txBody>
                  <a:tcPr marL="68580" marR="68580" marT="34290" marB="34290"/>
                </a:tc>
                <a:extLst>
                  <a:ext uri="{0D108BD9-81ED-4DB2-BD59-A6C34878D82A}">
                    <a16:rowId xmlns:a16="http://schemas.microsoft.com/office/drawing/2014/main" val="10002"/>
                  </a:ext>
                </a:extLst>
              </a:tr>
              <a:tr h="428467">
                <a:tc>
                  <a:txBody>
                    <a:bodyPr/>
                    <a:lstStyle/>
                    <a:p>
                      <a:r>
                        <a:rPr lang="en-US" sz="1400" dirty="0" smtClean="0"/>
                        <a:t>Urban</a:t>
                      </a:r>
                      <a:endParaRPr lang="en-US" sz="1400" dirty="0"/>
                    </a:p>
                  </a:txBody>
                  <a:tcPr marL="68580" marR="68580" marT="34290" marB="34290"/>
                </a:tc>
                <a:tc>
                  <a:txBody>
                    <a:bodyPr/>
                    <a:lstStyle/>
                    <a:p>
                      <a:pPr algn="ctr"/>
                      <a:r>
                        <a:rPr lang="en-US" sz="1400" dirty="0" smtClean="0"/>
                        <a:t>28</a:t>
                      </a:r>
                      <a:endParaRPr lang="en-US" sz="1400" dirty="0"/>
                    </a:p>
                  </a:txBody>
                  <a:tcPr marL="68580" marR="68580" marT="34290" marB="34290"/>
                </a:tc>
                <a:tc>
                  <a:txBody>
                    <a:bodyPr/>
                    <a:lstStyle/>
                    <a:p>
                      <a:pPr algn="ctr"/>
                      <a:r>
                        <a:rPr lang="en-US" sz="1400" dirty="0" smtClean="0"/>
                        <a:t>$6,255,445</a:t>
                      </a:r>
                      <a:endParaRPr lang="en-US" sz="1400" dirty="0"/>
                    </a:p>
                  </a:txBody>
                  <a:tcPr marL="68580" marR="68580" marT="34290" marB="34290"/>
                </a:tc>
                <a:tc>
                  <a:txBody>
                    <a:bodyPr/>
                    <a:lstStyle/>
                    <a:p>
                      <a:pPr algn="ctr"/>
                      <a:r>
                        <a:rPr lang="en-US" sz="1400" dirty="0" smtClean="0"/>
                        <a:t>$9,256,302</a:t>
                      </a:r>
                      <a:endParaRPr lang="en-US" sz="1400" dirty="0"/>
                    </a:p>
                  </a:txBody>
                  <a:tcPr marL="68580" marR="68580" marT="34290" marB="34290"/>
                </a:tc>
                <a:extLst>
                  <a:ext uri="{0D108BD9-81ED-4DB2-BD59-A6C34878D82A}">
                    <a16:rowId xmlns:a16="http://schemas.microsoft.com/office/drawing/2014/main" val="10003"/>
                  </a:ext>
                </a:extLst>
              </a:tr>
            </a:tbl>
          </a:graphicData>
        </a:graphic>
      </p:graphicFrame>
      <p:sp>
        <p:nvSpPr>
          <p:cNvPr id="7" name="Content Placeholder 2"/>
          <p:cNvSpPr txBox="1">
            <a:spLocks/>
          </p:cNvSpPr>
          <p:nvPr/>
        </p:nvSpPr>
        <p:spPr>
          <a:xfrm>
            <a:off x="1538005" y="5334000"/>
            <a:ext cx="7589519" cy="883920"/>
          </a:xfrm>
          <a:prstGeom prst="rect">
            <a:avLst/>
          </a:prstGeom>
        </p:spPr>
        <p:txBody>
          <a:bodyPr vert="horz" lIns="68580" tIns="34290" rIns="68580" bIns="3429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2000" dirty="0">
                <a:latin typeface="Arial" pitchFamily="34" charset="0"/>
                <a:cs typeface="Arial" pitchFamily="34" charset="0"/>
              </a:rPr>
              <a:t>The proportion of </a:t>
            </a:r>
            <a:r>
              <a:rPr lang="en-US" sz="2000" dirty="0" err="1">
                <a:latin typeface="Arial" pitchFamily="34" charset="0"/>
                <a:cs typeface="Arial" pitchFamily="34" charset="0"/>
              </a:rPr>
              <a:t>KanCare</a:t>
            </a:r>
            <a:r>
              <a:rPr lang="en-US" sz="2000" dirty="0">
                <a:latin typeface="Arial" pitchFamily="34" charset="0"/>
                <a:cs typeface="Arial" pitchFamily="34" charset="0"/>
              </a:rPr>
              <a:t> expansion funding closely </a:t>
            </a:r>
          </a:p>
          <a:p>
            <a:pPr marL="0" indent="0" algn="ctr">
              <a:buNone/>
            </a:pPr>
            <a:r>
              <a:rPr lang="en-US" sz="2000" dirty="0">
                <a:latin typeface="Arial" pitchFamily="34" charset="0"/>
                <a:cs typeface="Arial" pitchFamily="34" charset="0"/>
              </a:rPr>
              <a:t>resembles the state’s population and service areas.</a:t>
            </a:r>
          </a:p>
          <a:p>
            <a:pPr lvl="2"/>
            <a:endParaRPr lang="en-US" sz="2000" dirty="0">
              <a:latin typeface="Arial" pitchFamily="34" charset="0"/>
              <a:cs typeface="Arial" pitchFamily="34" charset="0"/>
            </a:endParaRPr>
          </a:p>
          <a:p>
            <a:endParaRPr lang="en-US" sz="2000" dirty="0">
              <a:latin typeface="Arial" pitchFamily="34" charset="0"/>
              <a:cs typeface="Arial" pitchFamily="34" charset="0"/>
            </a:endParaRPr>
          </a:p>
          <a:p>
            <a:endParaRPr lang="en-US" sz="2000" dirty="0">
              <a:latin typeface="Arial" pitchFamily="34" charset="0"/>
              <a:cs typeface="Arial" pitchFamily="34" charset="0"/>
            </a:endParaRPr>
          </a:p>
          <a:p>
            <a:endParaRPr lang="en-US" sz="2000" dirty="0">
              <a:latin typeface="Arial" pitchFamily="34" charset="0"/>
              <a:cs typeface="Arial" pitchFamily="34" charset="0"/>
            </a:endParaRPr>
          </a:p>
        </p:txBody>
      </p:sp>
    </p:spTree>
    <p:extLst>
      <p:ext uri="{BB962C8B-B14F-4D97-AF65-F5344CB8AC3E}">
        <p14:creationId xmlns:p14="http://schemas.microsoft.com/office/powerpoint/2010/main" val="19986330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7" name="Picture 3"/>
          <p:cNvPicPr>
            <a:picLocks noChangeAspect="1"/>
          </p:cNvPicPr>
          <p:nvPr/>
        </p:nvPicPr>
        <p:blipFill>
          <a:blip r:embed="rId3"/>
          <a:srcRect l="44775" t="23808" r="20895" b="26190"/>
          <a:stretch>
            <a:fillRect/>
          </a:stretch>
        </p:blipFill>
        <p:spPr bwMode="auto">
          <a:xfrm>
            <a:off x="5260316" y="2895600"/>
            <a:ext cx="3616984" cy="3200400"/>
          </a:xfrm>
          <a:prstGeom prst="rect">
            <a:avLst/>
          </a:prstGeom>
          <a:noFill/>
          <a:ln w="9525">
            <a:solidFill>
              <a:schemeClr val="tx1"/>
            </a:solidFill>
            <a:miter lim="800000"/>
            <a:headEnd/>
            <a:tailEnd/>
          </a:ln>
        </p:spPr>
      </p:pic>
      <p:sp>
        <p:nvSpPr>
          <p:cNvPr id="7" name="TextBox 6"/>
          <p:cNvSpPr txBox="1"/>
          <p:nvPr/>
        </p:nvSpPr>
        <p:spPr>
          <a:xfrm>
            <a:off x="2133600" y="6350913"/>
            <a:ext cx="6400800" cy="430887"/>
          </a:xfrm>
          <a:prstGeom prst="rect">
            <a:avLst/>
          </a:prstGeom>
          <a:noFill/>
        </p:spPr>
        <p:txBody>
          <a:bodyPr wrap="square" rtlCol="0">
            <a:spAutoFit/>
          </a:bodyPr>
          <a:lstStyle/>
          <a:p>
            <a:r>
              <a:rPr lang="en-US" sz="1100" dirty="0" smtClean="0"/>
              <a:t>Source: </a:t>
            </a:r>
            <a:r>
              <a:rPr lang="en-US" sz="1100" i="1" dirty="0"/>
              <a:t>Economic and Employment Effects of Expanding </a:t>
            </a:r>
            <a:r>
              <a:rPr lang="en-US" sz="1100" i="1" dirty="0" err="1"/>
              <a:t>KanCare</a:t>
            </a:r>
            <a:r>
              <a:rPr lang="en-US" sz="1100" i="1" dirty="0"/>
              <a:t> in </a:t>
            </a:r>
            <a:r>
              <a:rPr lang="en-US" sz="1100" i="1" dirty="0" smtClean="0"/>
              <a:t>Kansas, authored by researchers at </a:t>
            </a:r>
            <a:r>
              <a:rPr lang="en-US" sz="1100" dirty="0" smtClean="0"/>
              <a:t>Regional Economic Models, Inc. and George Washington University, Nov. 2014.</a:t>
            </a:r>
            <a:endParaRPr lang="en-US" sz="1100" dirty="0"/>
          </a:p>
        </p:txBody>
      </p:sp>
      <p:sp>
        <p:nvSpPr>
          <p:cNvPr id="8" name="Title 1"/>
          <p:cNvSpPr>
            <a:spLocks noGrp="1"/>
          </p:cNvSpPr>
          <p:nvPr>
            <p:ph type="title"/>
          </p:nvPr>
        </p:nvSpPr>
        <p:spPr>
          <a:xfrm>
            <a:off x="1554481" y="152400"/>
            <a:ext cx="7589519" cy="868362"/>
          </a:xfrm>
        </p:spPr>
        <p:txBody>
          <a:bodyPr>
            <a:noAutofit/>
          </a:bodyPr>
          <a:lstStyle/>
          <a:p>
            <a:r>
              <a:rPr lang="en-US" sz="4000" dirty="0" smtClean="0"/>
              <a:t>Employment Impact</a:t>
            </a:r>
            <a:endParaRPr lang="en-US" sz="4000" dirty="0">
              <a:solidFill>
                <a:schemeClr val="tx1"/>
              </a:solidFill>
              <a:cs typeface="Arial" pitchFamily="34" charset="0"/>
            </a:endParaRPr>
          </a:p>
        </p:txBody>
      </p:sp>
      <p:sp>
        <p:nvSpPr>
          <p:cNvPr id="9" name="Content Placeholder 2"/>
          <p:cNvSpPr>
            <a:spLocks noGrp="1"/>
          </p:cNvSpPr>
          <p:nvPr>
            <p:ph idx="1"/>
          </p:nvPr>
        </p:nvSpPr>
        <p:spPr>
          <a:xfrm>
            <a:off x="1805940" y="1143000"/>
            <a:ext cx="7086600" cy="4724400"/>
          </a:xfrm>
        </p:spPr>
        <p:txBody>
          <a:bodyPr>
            <a:normAutofit/>
          </a:bodyPr>
          <a:lstStyle/>
          <a:p>
            <a:r>
              <a:rPr lang="en-US" sz="2400" dirty="0" err="1"/>
              <a:t>KanCare</a:t>
            </a:r>
            <a:r>
              <a:rPr lang="en-US" sz="2400" dirty="0"/>
              <a:t> Expansion will add needed dollars to the Kansas economy that will assist in growing the economy, creating jobs and supporting the state’s budget through increased revenues and cost </a:t>
            </a:r>
            <a:r>
              <a:rPr lang="en-US" sz="2400" dirty="0" smtClean="0"/>
              <a:t>savings.</a:t>
            </a:r>
            <a:br>
              <a:rPr lang="en-US" sz="2400" dirty="0" smtClean="0"/>
            </a:br>
            <a:endParaRPr lang="en-US" sz="2400" dirty="0" smtClean="0"/>
          </a:p>
          <a:p>
            <a:r>
              <a:rPr lang="en-US" sz="2400" dirty="0" smtClean="0"/>
              <a:t>Without </a:t>
            </a:r>
            <a:r>
              <a:rPr lang="en-US" sz="2400" dirty="0" err="1"/>
              <a:t>KanCare</a:t>
            </a:r>
            <a:r>
              <a:rPr lang="en-US" sz="2400" dirty="0"/>
              <a:t> </a:t>
            </a:r>
            <a:r>
              <a:rPr lang="en-US" sz="2400" dirty="0" smtClean="0"/>
              <a:t/>
            </a:r>
            <a:br>
              <a:rPr lang="en-US" sz="2400" dirty="0" smtClean="0"/>
            </a:br>
            <a:r>
              <a:rPr lang="en-US" sz="2400" dirty="0" smtClean="0"/>
              <a:t>Expansion</a:t>
            </a:r>
            <a:r>
              <a:rPr lang="en-US" sz="2400" dirty="0"/>
              <a:t>, roughly </a:t>
            </a:r>
            <a:r>
              <a:rPr lang="en-US" sz="2400" dirty="0" smtClean="0"/>
              <a:t/>
            </a:r>
            <a:br>
              <a:rPr lang="en-US" sz="2400" dirty="0" smtClean="0"/>
            </a:br>
            <a:r>
              <a:rPr lang="en-US" sz="2400" dirty="0" smtClean="0"/>
              <a:t>2,546 </a:t>
            </a:r>
            <a:r>
              <a:rPr lang="en-US" sz="2400" dirty="0"/>
              <a:t>fewer jobs </a:t>
            </a:r>
            <a:r>
              <a:rPr lang="en-US" sz="2400" dirty="0" smtClean="0"/>
              <a:t/>
            </a:r>
            <a:br>
              <a:rPr lang="en-US" sz="2400" dirty="0" smtClean="0"/>
            </a:br>
            <a:r>
              <a:rPr lang="en-US" sz="2400" dirty="0" smtClean="0"/>
              <a:t>across </a:t>
            </a:r>
            <a:r>
              <a:rPr lang="en-US" sz="2400" dirty="0"/>
              <a:t>all industries </a:t>
            </a:r>
            <a:r>
              <a:rPr lang="en-US" sz="2400" dirty="0" smtClean="0"/>
              <a:t/>
            </a:r>
            <a:br>
              <a:rPr lang="en-US" sz="2400" dirty="0" smtClean="0"/>
            </a:br>
            <a:r>
              <a:rPr lang="en-US" sz="2400" dirty="0" smtClean="0"/>
              <a:t>will </a:t>
            </a:r>
            <a:r>
              <a:rPr lang="en-US" sz="2400" dirty="0"/>
              <a:t>be created in 2016; </a:t>
            </a:r>
            <a:r>
              <a:rPr lang="en-US" sz="2400" dirty="0" smtClean="0"/>
              <a:t/>
            </a:r>
            <a:br>
              <a:rPr lang="en-US" sz="2400" dirty="0" smtClean="0"/>
            </a:br>
            <a:r>
              <a:rPr lang="en-US" sz="2400" dirty="0" smtClean="0"/>
              <a:t>this </a:t>
            </a:r>
            <a:r>
              <a:rPr lang="en-US" sz="2400" dirty="0"/>
              <a:t>rises to 3,830 </a:t>
            </a:r>
            <a:r>
              <a:rPr lang="en-US" sz="2400" dirty="0" smtClean="0"/>
              <a:t/>
            </a:r>
            <a:br>
              <a:rPr lang="en-US" sz="2400" dirty="0" smtClean="0"/>
            </a:br>
            <a:r>
              <a:rPr lang="en-US" sz="2400" dirty="0" smtClean="0"/>
              <a:t>fewer </a:t>
            </a:r>
            <a:r>
              <a:rPr lang="en-US" sz="2400" dirty="0"/>
              <a:t>jobs in 2020.</a:t>
            </a:r>
          </a:p>
        </p:txBody>
      </p:sp>
    </p:spTree>
    <p:extLst>
      <p:ext uri="{BB962C8B-B14F-4D97-AF65-F5344CB8AC3E}">
        <p14:creationId xmlns:p14="http://schemas.microsoft.com/office/powerpoint/2010/main" val="12086455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685800"/>
            <a:ext cx="7543800" cy="762000"/>
          </a:xfrm>
        </p:spPr>
        <p:txBody>
          <a:bodyPr>
            <a:normAutofit fontScale="90000"/>
          </a:bodyPr>
          <a:lstStyle/>
          <a:p>
            <a:r>
              <a:rPr lang="en-US" sz="4000" dirty="0" smtClean="0"/>
              <a:t>The Bridge to a Healthy Kansas includes</a:t>
            </a:r>
            <a:r>
              <a:rPr lang="en-US" dirty="0" smtClean="0"/>
              <a:t>:</a:t>
            </a:r>
            <a:r>
              <a:rPr lang="en-US" dirty="0"/>
              <a:t/>
            </a:r>
            <a:br>
              <a:rPr lang="en-US" dirty="0"/>
            </a:br>
            <a:endParaRPr lang="en-US" dirty="0"/>
          </a:p>
        </p:txBody>
      </p:sp>
      <p:sp>
        <p:nvSpPr>
          <p:cNvPr id="3" name="Content Placeholder 2"/>
          <p:cNvSpPr>
            <a:spLocks noGrp="1"/>
          </p:cNvSpPr>
          <p:nvPr>
            <p:ph idx="1"/>
          </p:nvPr>
        </p:nvSpPr>
        <p:spPr>
          <a:xfrm>
            <a:off x="2057400" y="1143000"/>
            <a:ext cx="7086600" cy="5715000"/>
          </a:xfrm>
        </p:spPr>
        <p:txBody>
          <a:bodyPr>
            <a:normAutofit lnSpcReduction="10000"/>
          </a:bodyPr>
          <a:lstStyle/>
          <a:p>
            <a:endParaRPr lang="en-US" sz="1400" dirty="0" smtClean="0"/>
          </a:p>
          <a:p>
            <a:pPr lvl="1">
              <a:lnSpc>
                <a:spcPct val="170000"/>
              </a:lnSpc>
              <a:buClr>
                <a:schemeClr val="accent5">
                  <a:lumMod val="75000"/>
                </a:schemeClr>
              </a:buClr>
            </a:pPr>
            <a:r>
              <a:rPr lang="en-US" sz="1600" b="1" dirty="0" smtClean="0">
                <a:latin typeface="Arial" panose="020B0604020202020204" pitchFamily="34" charset="0"/>
                <a:cs typeface="Arial" panose="020B0604020202020204" pitchFamily="34" charset="0"/>
              </a:rPr>
              <a:t>Personal Responsibility</a:t>
            </a:r>
          </a:p>
          <a:p>
            <a:pPr lvl="1">
              <a:lnSpc>
                <a:spcPct val="170000"/>
              </a:lnSpc>
              <a:buClr>
                <a:schemeClr val="accent5">
                  <a:lumMod val="75000"/>
                </a:schemeClr>
              </a:buClr>
            </a:pPr>
            <a:r>
              <a:rPr lang="en-US" sz="1600" b="1" dirty="0" smtClean="0">
                <a:latin typeface="Arial" panose="020B0604020202020204" pitchFamily="34" charset="0"/>
                <a:cs typeface="Arial" panose="020B0604020202020204" pitchFamily="34" charset="0"/>
              </a:rPr>
              <a:t>Limitation </a:t>
            </a:r>
            <a:r>
              <a:rPr lang="en-US" sz="1600" b="1" dirty="0">
                <a:latin typeface="Arial" panose="020B0604020202020204" pitchFamily="34" charset="0"/>
                <a:cs typeface="Arial" panose="020B0604020202020204" pitchFamily="34" charset="0"/>
              </a:rPr>
              <a:t>to US Citizens and Legal Residents</a:t>
            </a:r>
          </a:p>
          <a:p>
            <a:pPr lvl="1">
              <a:lnSpc>
                <a:spcPct val="170000"/>
              </a:lnSpc>
              <a:buClr>
                <a:schemeClr val="accent5">
                  <a:lumMod val="75000"/>
                </a:schemeClr>
              </a:buClr>
            </a:pPr>
            <a:r>
              <a:rPr lang="en-US" sz="1600" b="1" dirty="0">
                <a:latin typeface="Arial" panose="020B0604020202020204" pitchFamily="34" charset="0"/>
                <a:cs typeface="Arial" panose="020B0604020202020204" pitchFamily="34" charset="0"/>
              </a:rPr>
              <a:t>Requirement of Kansas Residency </a:t>
            </a:r>
          </a:p>
          <a:p>
            <a:pPr lvl="1">
              <a:lnSpc>
                <a:spcPct val="170000"/>
              </a:lnSpc>
              <a:buClr>
                <a:schemeClr val="accent5">
                  <a:lumMod val="75000"/>
                </a:schemeClr>
              </a:buClr>
            </a:pPr>
            <a:r>
              <a:rPr lang="en-US" sz="1600" b="1" dirty="0">
                <a:latin typeface="Arial" panose="020B0604020202020204" pitchFamily="34" charset="0"/>
                <a:cs typeface="Arial" panose="020B0604020202020204" pitchFamily="34" charset="0"/>
              </a:rPr>
              <a:t>Employment as </a:t>
            </a:r>
            <a:r>
              <a:rPr lang="en-US" sz="1600" b="1" dirty="0" smtClean="0">
                <a:latin typeface="Arial" panose="020B0604020202020204" pitchFamily="34" charset="0"/>
                <a:cs typeface="Arial" panose="020B0604020202020204" pitchFamily="34" charset="0"/>
              </a:rPr>
              <a:t>Part </a:t>
            </a:r>
            <a:r>
              <a:rPr lang="en-US" sz="1600" b="1" dirty="0">
                <a:latin typeface="Arial" panose="020B0604020202020204" pitchFamily="34" charset="0"/>
                <a:cs typeface="Arial" panose="020B0604020202020204" pitchFamily="34" charset="0"/>
              </a:rPr>
              <a:t>of the </a:t>
            </a:r>
            <a:r>
              <a:rPr lang="en-US" sz="1600" b="1" dirty="0" smtClean="0">
                <a:latin typeface="Arial" panose="020B0604020202020204" pitchFamily="34" charset="0"/>
                <a:cs typeface="Arial" panose="020B0604020202020204" pitchFamily="34" charset="0"/>
              </a:rPr>
              <a:t>Solution</a:t>
            </a:r>
            <a:endParaRPr lang="en-US" sz="1600" b="1" dirty="0">
              <a:latin typeface="Arial" panose="020B0604020202020204" pitchFamily="34" charset="0"/>
              <a:cs typeface="Arial" panose="020B0604020202020204" pitchFamily="34" charset="0"/>
            </a:endParaRPr>
          </a:p>
          <a:p>
            <a:pPr lvl="1">
              <a:lnSpc>
                <a:spcPct val="170000"/>
              </a:lnSpc>
              <a:buClr>
                <a:schemeClr val="accent5">
                  <a:lumMod val="75000"/>
                </a:schemeClr>
              </a:buClr>
            </a:pPr>
            <a:r>
              <a:rPr lang="en-US" sz="1600" b="1" dirty="0">
                <a:latin typeface="Arial" panose="020B0604020202020204" pitchFamily="34" charset="0"/>
                <a:cs typeface="Arial" panose="020B0604020202020204" pitchFamily="34" charset="0"/>
              </a:rPr>
              <a:t>Support for Kansas Employers by Supporting </a:t>
            </a:r>
            <a:r>
              <a:rPr lang="en-US" sz="1600" b="1" dirty="0" smtClean="0">
                <a:latin typeface="Arial" panose="020B0604020202020204" pitchFamily="34" charset="0"/>
                <a:cs typeface="Arial" panose="020B0604020202020204" pitchFamily="34" charset="0"/>
              </a:rPr>
              <a:t>Employment </a:t>
            </a:r>
            <a:r>
              <a:rPr lang="en-US" sz="1600" b="1" dirty="0">
                <a:latin typeface="Arial" panose="020B0604020202020204" pitchFamily="34" charset="0"/>
                <a:cs typeface="Arial" panose="020B0604020202020204" pitchFamily="34" charset="0"/>
              </a:rPr>
              <a:t>and Employer </a:t>
            </a:r>
            <a:r>
              <a:rPr lang="en-US" sz="1600" b="1" dirty="0" smtClean="0">
                <a:latin typeface="Arial" panose="020B0604020202020204" pitchFamily="34" charset="0"/>
                <a:cs typeface="Arial" panose="020B0604020202020204" pitchFamily="34" charset="0"/>
              </a:rPr>
              <a:t>Sponsored Insurance</a:t>
            </a:r>
            <a:endParaRPr lang="en-US" sz="1600" b="1" dirty="0">
              <a:latin typeface="Arial" panose="020B0604020202020204" pitchFamily="34" charset="0"/>
              <a:cs typeface="Arial" panose="020B0604020202020204" pitchFamily="34" charset="0"/>
            </a:endParaRPr>
          </a:p>
          <a:p>
            <a:pPr lvl="1">
              <a:lnSpc>
                <a:spcPct val="170000"/>
              </a:lnSpc>
              <a:buClr>
                <a:schemeClr val="accent5">
                  <a:lumMod val="75000"/>
                </a:schemeClr>
              </a:buClr>
            </a:pPr>
            <a:r>
              <a:rPr lang="en-US" sz="1600" b="1" dirty="0">
                <a:latin typeface="Arial" panose="020B0604020202020204" pitchFamily="34" charset="0"/>
                <a:cs typeface="Arial" panose="020B0604020202020204" pitchFamily="34" charset="0"/>
              </a:rPr>
              <a:t>Focus on Preventive Care</a:t>
            </a:r>
          </a:p>
          <a:p>
            <a:pPr lvl="1">
              <a:lnSpc>
                <a:spcPct val="170000"/>
              </a:lnSpc>
              <a:buClr>
                <a:schemeClr val="accent5">
                  <a:lumMod val="75000"/>
                </a:schemeClr>
              </a:buClr>
            </a:pPr>
            <a:r>
              <a:rPr lang="en-US" sz="1600" b="1" dirty="0">
                <a:latin typeface="Arial" panose="020B0604020202020204" pitchFamily="34" charset="0"/>
                <a:cs typeface="Arial" panose="020B0604020202020204" pitchFamily="34" charset="0"/>
              </a:rPr>
              <a:t>Access </a:t>
            </a:r>
            <a:r>
              <a:rPr lang="en-US" sz="1600" b="1" dirty="0" smtClean="0">
                <a:latin typeface="Arial" panose="020B0604020202020204" pitchFamily="34" charset="0"/>
                <a:cs typeface="Arial" panose="020B0604020202020204" pitchFamily="34" charset="0"/>
              </a:rPr>
              <a:t>to ALL </a:t>
            </a:r>
            <a:r>
              <a:rPr lang="en-US" sz="1600" b="1" dirty="0">
                <a:latin typeface="Arial" panose="020B0604020202020204" pitchFamily="34" charset="0"/>
                <a:cs typeface="Arial" panose="020B0604020202020204" pitchFamily="34" charset="0"/>
              </a:rPr>
              <a:t>Federal Dollars</a:t>
            </a:r>
          </a:p>
          <a:p>
            <a:pPr lvl="1">
              <a:lnSpc>
                <a:spcPct val="170000"/>
              </a:lnSpc>
              <a:buClr>
                <a:schemeClr val="accent5">
                  <a:lumMod val="75000"/>
                </a:schemeClr>
              </a:buClr>
            </a:pPr>
            <a:r>
              <a:rPr lang="en-US" sz="1600" b="1" dirty="0">
                <a:latin typeface="Arial" panose="020B0604020202020204" pitchFamily="34" charset="0"/>
                <a:cs typeface="Arial" panose="020B0604020202020204" pitchFamily="34" charset="0"/>
              </a:rPr>
              <a:t>State </a:t>
            </a:r>
            <a:r>
              <a:rPr lang="en-US" sz="1600" b="1" dirty="0" smtClean="0">
                <a:latin typeface="Arial" panose="020B0604020202020204" pitchFamily="34" charset="0"/>
                <a:cs typeface="Arial" panose="020B0604020202020204" pitchFamily="34" charset="0"/>
              </a:rPr>
              <a:t>Portion </a:t>
            </a:r>
            <a:r>
              <a:rPr lang="en-US" sz="1600" b="1" dirty="0">
                <a:latin typeface="Arial" panose="020B0604020202020204" pitchFamily="34" charset="0"/>
                <a:cs typeface="Arial" panose="020B0604020202020204" pitchFamily="34" charset="0"/>
              </a:rPr>
              <a:t>from </a:t>
            </a:r>
            <a:r>
              <a:rPr lang="en-US" sz="1600" b="1" dirty="0" smtClean="0">
                <a:latin typeface="Arial" panose="020B0604020202020204" pitchFamily="34" charset="0"/>
                <a:cs typeface="Arial" panose="020B0604020202020204" pitchFamily="34" charset="0"/>
              </a:rPr>
              <a:t>Beneficiary Contributions</a:t>
            </a:r>
            <a:r>
              <a:rPr lang="en-US" sz="1600" b="1" dirty="0">
                <a:latin typeface="Arial" panose="020B0604020202020204" pitchFamily="34" charset="0"/>
                <a:cs typeface="Arial" panose="020B0604020202020204" pitchFamily="34" charset="0"/>
              </a:rPr>
              <a:t>, </a:t>
            </a:r>
            <a:r>
              <a:rPr lang="en-US" sz="1600" b="1" dirty="0" smtClean="0">
                <a:latin typeface="Arial" panose="020B0604020202020204" pitchFamily="34" charset="0"/>
                <a:cs typeface="Arial" panose="020B0604020202020204" pitchFamily="34" charset="0"/>
              </a:rPr>
              <a:t>Cost Savings </a:t>
            </a:r>
            <a:r>
              <a:rPr lang="en-US" sz="1600" b="1" dirty="0">
                <a:latin typeface="Arial" panose="020B0604020202020204" pitchFamily="34" charset="0"/>
                <a:cs typeface="Arial" panose="020B0604020202020204" pitchFamily="34" charset="0"/>
              </a:rPr>
              <a:t>and </a:t>
            </a:r>
            <a:r>
              <a:rPr lang="en-US" sz="1600" b="1" dirty="0" smtClean="0">
                <a:latin typeface="Arial" panose="020B0604020202020204" pitchFamily="34" charset="0"/>
                <a:cs typeface="Arial" panose="020B0604020202020204" pitchFamily="34" charset="0"/>
              </a:rPr>
              <a:t>New </a:t>
            </a:r>
            <a:r>
              <a:rPr lang="en-US" sz="1600" b="1" dirty="0">
                <a:latin typeface="Arial" panose="020B0604020202020204" pitchFamily="34" charset="0"/>
                <a:cs typeface="Arial" panose="020B0604020202020204" pitchFamily="34" charset="0"/>
              </a:rPr>
              <a:t>R</a:t>
            </a:r>
            <a:r>
              <a:rPr lang="en-US" sz="1600" b="1" dirty="0" smtClean="0">
                <a:latin typeface="Arial" panose="020B0604020202020204" pitchFamily="34" charset="0"/>
                <a:cs typeface="Arial" panose="020B0604020202020204" pitchFamily="34" charset="0"/>
              </a:rPr>
              <a:t>evenue Generated </a:t>
            </a:r>
            <a:r>
              <a:rPr lang="en-US" sz="1600" b="1" dirty="0">
                <a:latin typeface="Arial" panose="020B0604020202020204" pitchFamily="34" charset="0"/>
                <a:cs typeface="Arial" panose="020B0604020202020204" pitchFamily="34" charset="0"/>
              </a:rPr>
              <a:t>by the Newly Eligible</a:t>
            </a:r>
          </a:p>
          <a:p>
            <a:pPr lvl="1">
              <a:lnSpc>
                <a:spcPct val="170000"/>
              </a:lnSpc>
              <a:buClr>
                <a:schemeClr val="accent5">
                  <a:lumMod val="75000"/>
                </a:schemeClr>
              </a:buClr>
            </a:pPr>
            <a:r>
              <a:rPr lang="en-US" sz="1600" b="1" dirty="0">
                <a:latin typeface="Arial" panose="020B0604020202020204" pitchFamily="34" charset="0"/>
                <a:cs typeface="Arial" panose="020B0604020202020204" pitchFamily="34" charset="0"/>
              </a:rPr>
              <a:t>Withdrawal </a:t>
            </a:r>
            <a:r>
              <a:rPr lang="en-US" sz="1600" b="1" dirty="0" smtClean="0">
                <a:latin typeface="Arial" panose="020B0604020202020204" pitchFamily="34" charset="0"/>
                <a:cs typeface="Arial" panose="020B0604020202020204" pitchFamily="34" charset="0"/>
              </a:rPr>
              <a:t>Option </a:t>
            </a:r>
            <a:r>
              <a:rPr lang="en-US" sz="1600" b="1" dirty="0">
                <a:latin typeface="Arial" panose="020B0604020202020204" pitchFamily="34" charset="0"/>
                <a:cs typeface="Arial" panose="020B0604020202020204" pitchFamily="34" charset="0"/>
              </a:rPr>
              <a:t>if the </a:t>
            </a:r>
            <a:r>
              <a:rPr lang="en-US" sz="1600" b="1" dirty="0" smtClean="0">
                <a:latin typeface="Arial" panose="020B0604020202020204" pitchFamily="34" charset="0"/>
                <a:cs typeface="Arial" panose="020B0604020202020204" pitchFamily="34" charset="0"/>
              </a:rPr>
              <a:t>Federal Match Goes </a:t>
            </a:r>
            <a:r>
              <a:rPr lang="en-US" sz="1600" b="1" dirty="0">
                <a:latin typeface="Arial" panose="020B0604020202020204" pitchFamily="34" charset="0"/>
                <a:cs typeface="Arial" panose="020B0604020202020204" pitchFamily="34" charset="0"/>
              </a:rPr>
              <a:t>B</a:t>
            </a:r>
            <a:r>
              <a:rPr lang="en-US" sz="1600" b="1" dirty="0" smtClean="0">
                <a:latin typeface="Arial" panose="020B0604020202020204" pitchFamily="34" charset="0"/>
                <a:cs typeface="Arial" panose="020B0604020202020204" pitchFamily="34" charset="0"/>
              </a:rPr>
              <a:t>elow </a:t>
            </a:r>
            <a:r>
              <a:rPr lang="en-US" sz="1600" b="1" dirty="0">
                <a:latin typeface="Arial" panose="020B0604020202020204" pitchFamily="34" charset="0"/>
                <a:cs typeface="Arial" panose="020B0604020202020204" pitchFamily="34" charset="0"/>
              </a:rPr>
              <a:t>the 90% </a:t>
            </a:r>
            <a:r>
              <a:rPr lang="en-US" sz="1600" b="1" dirty="0" smtClean="0">
                <a:latin typeface="Arial" panose="020B0604020202020204" pitchFamily="34" charset="0"/>
                <a:cs typeface="Arial" panose="020B0604020202020204" pitchFamily="34" charset="0"/>
              </a:rPr>
              <a:t>Level Promised </a:t>
            </a:r>
            <a:r>
              <a:rPr lang="en-US" sz="1600" b="1" dirty="0">
                <a:latin typeface="Arial" panose="020B0604020202020204" pitchFamily="34" charset="0"/>
                <a:cs typeface="Arial" panose="020B0604020202020204" pitchFamily="34" charset="0"/>
              </a:rPr>
              <a:t>by the </a:t>
            </a:r>
            <a:r>
              <a:rPr lang="en-US" sz="1600" b="1" dirty="0" smtClean="0">
                <a:latin typeface="Arial" panose="020B0604020202020204" pitchFamily="34" charset="0"/>
                <a:cs typeface="Arial" panose="020B0604020202020204" pitchFamily="34" charset="0"/>
              </a:rPr>
              <a:t>ACA</a:t>
            </a:r>
            <a:endParaRPr lang="en-US" sz="1600" b="1" dirty="0">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21765747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 name="Chart 7"/>
          <p:cNvGraphicFramePr/>
          <p:nvPr>
            <p:extLst>
              <p:ext uri="{D42A27DB-BD31-4B8C-83A1-F6EECF244321}">
                <p14:modId xmlns:p14="http://schemas.microsoft.com/office/powerpoint/2010/main" val="4113975724"/>
              </p:ext>
            </p:extLst>
          </p:nvPr>
        </p:nvGraphicFramePr>
        <p:xfrm>
          <a:off x="533400" y="1286216"/>
          <a:ext cx="8227764" cy="5028078"/>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p:cNvSpPr>
            <a:spLocks noGrp="1"/>
          </p:cNvSpPr>
          <p:nvPr>
            <p:ph type="title"/>
          </p:nvPr>
        </p:nvSpPr>
        <p:spPr>
          <a:xfrm>
            <a:off x="533400" y="164477"/>
            <a:ext cx="8229600" cy="1143000"/>
          </a:xfrm>
        </p:spPr>
        <p:txBody>
          <a:bodyPr/>
          <a:lstStyle/>
          <a:p>
            <a:r>
              <a:rPr lang="en-US" dirty="0" smtClean="0"/>
              <a:t>Financing Expansion in Kansas</a:t>
            </a:r>
            <a:endParaRPr lang="en-US" dirty="0"/>
          </a:p>
        </p:txBody>
      </p:sp>
      <p:sp>
        <p:nvSpPr>
          <p:cNvPr id="7" name="TextBox 6"/>
          <p:cNvSpPr txBox="1"/>
          <p:nvPr/>
        </p:nvSpPr>
        <p:spPr>
          <a:xfrm>
            <a:off x="5332164" y="2824375"/>
            <a:ext cx="1600200" cy="300082"/>
          </a:xfrm>
          <a:prstGeom prst="rect">
            <a:avLst/>
          </a:prstGeom>
          <a:noFill/>
        </p:spPr>
        <p:txBody>
          <a:bodyPr wrap="square" rtlCol="0">
            <a:spAutoFit/>
          </a:bodyPr>
          <a:lstStyle/>
          <a:p>
            <a:pPr defTabSz="685800" eaLnBrk="1" fontAlgn="auto" hangingPunct="1">
              <a:spcBef>
                <a:spcPts val="0"/>
              </a:spcBef>
              <a:spcAft>
                <a:spcPts val="0"/>
              </a:spcAft>
              <a:defRPr/>
            </a:pPr>
            <a:r>
              <a:rPr lang="en-US" sz="1350" b="1" dirty="0" smtClean="0">
                <a:solidFill>
                  <a:prstClr val="black"/>
                </a:solidFill>
                <a:latin typeface="+mn-lt"/>
              </a:rPr>
              <a:t>$</a:t>
            </a:r>
            <a:r>
              <a:rPr lang="en-US" sz="1350" b="1" dirty="0">
                <a:solidFill>
                  <a:prstClr val="black"/>
                </a:solidFill>
                <a:latin typeface="+mn-lt"/>
              </a:rPr>
              <a:t>114.5 Million</a:t>
            </a:r>
          </a:p>
        </p:txBody>
      </p:sp>
      <p:sp>
        <p:nvSpPr>
          <p:cNvPr id="9" name="TextBox 8"/>
          <p:cNvSpPr txBox="1"/>
          <p:nvPr/>
        </p:nvSpPr>
        <p:spPr>
          <a:xfrm>
            <a:off x="7160964" y="1975413"/>
            <a:ext cx="1352234" cy="300082"/>
          </a:xfrm>
          <a:prstGeom prst="rect">
            <a:avLst/>
          </a:prstGeom>
          <a:noFill/>
        </p:spPr>
        <p:txBody>
          <a:bodyPr wrap="square" rtlCol="0">
            <a:spAutoFit/>
          </a:bodyPr>
          <a:lstStyle/>
          <a:p>
            <a:pPr defTabSz="685800" eaLnBrk="1" fontAlgn="auto" hangingPunct="1">
              <a:spcBef>
                <a:spcPts val="0"/>
              </a:spcBef>
              <a:spcAft>
                <a:spcPts val="0"/>
              </a:spcAft>
              <a:defRPr/>
            </a:pPr>
            <a:r>
              <a:rPr lang="en-US" sz="1350" b="1" dirty="0" smtClean="0">
                <a:solidFill>
                  <a:prstClr val="black"/>
                </a:solidFill>
                <a:latin typeface="+mn-lt"/>
              </a:rPr>
              <a:t>$</a:t>
            </a:r>
            <a:r>
              <a:rPr lang="en-US" sz="1350" b="1" dirty="0">
                <a:solidFill>
                  <a:prstClr val="black"/>
                </a:solidFill>
                <a:latin typeface="+mn-lt"/>
              </a:rPr>
              <a:t>178.0 </a:t>
            </a:r>
            <a:r>
              <a:rPr lang="en-US" sz="1350" b="1" dirty="0" smtClean="0">
                <a:solidFill>
                  <a:prstClr val="black"/>
                </a:solidFill>
                <a:latin typeface="+mn-lt"/>
              </a:rPr>
              <a:t>Million</a:t>
            </a:r>
            <a:endParaRPr lang="en-US" sz="1350" b="1" dirty="0">
              <a:solidFill>
                <a:prstClr val="black"/>
              </a:solidFill>
              <a:latin typeface="+mn-lt"/>
            </a:endParaRPr>
          </a:p>
        </p:txBody>
      </p:sp>
      <p:sp>
        <p:nvSpPr>
          <p:cNvPr id="6" name="TextBox 5"/>
          <p:cNvSpPr txBox="1"/>
          <p:nvPr/>
        </p:nvSpPr>
        <p:spPr>
          <a:xfrm>
            <a:off x="1522164" y="3650775"/>
            <a:ext cx="1143000" cy="300082"/>
          </a:xfrm>
          <a:prstGeom prst="rect">
            <a:avLst/>
          </a:prstGeom>
          <a:noFill/>
        </p:spPr>
        <p:txBody>
          <a:bodyPr wrap="square" rtlCol="0">
            <a:spAutoFit/>
          </a:bodyPr>
          <a:lstStyle/>
          <a:p>
            <a:pPr defTabSz="685800" eaLnBrk="1" fontAlgn="auto" hangingPunct="1">
              <a:spcBef>
                <a:spcPts val="0"/>
              </a:spcBef>
              <a:spcAft>
                <a:spcPts val="0"/>
              </a:spcAft>
              <a:defRPr/>
            </a:pPr>
            <a:r>
              <a:rPr lang="en-US" sz="1350" b="1" dirty="0">
                <a:solidFill>
                  <a:prstClr val="black"/>
                </a:solidFill>
                <a:latin typeface="+mn-lt"/>
              </a:rPr>
              <a:t>$57.5 Million </a:t>
            </a:r>
          </a:p>
        </p:txBody>
      </p:sp>
      <p:sp>
        <p:nvSpPr>
          <p:cNvPr id="10" name="TextBox 9"/>
          <p:cNvSpPr txBox="1"/>
          <p:nvPr/>
        </p:nvSpPr>
        <p:spPr>
          <a:xfrm>
            <a:off x="3426289" y="2267375"/>
            <a:ext cx="1220075" cy="300082"/>
          </a:xfrm>
          <a:prstGeom prst="rect">
            <a:avLst/>
          </a:prstGeom>
          <a:noFill/>
        </p:spPr>
        <p:txBody>
          <a:bodyPr wrap="square" rtlCol="0">
            <a:spAutoFit/>
          </a:bodyPr>
          <a:lstStyle/>
          <a:p>
            <a:pPr defTabSz="685800" eaLnBrk="1" fontAlgn="auto" hangingPunct="1">
              <a:spcBef>
                <a:spcPts val="0"/>
              </a:spcBef>
              <a:spcAft>
                <a:spcPts val="0"/>
              </a:spcAft>
              <a:defRPr/>
            </a:pPr>
            <a:r>
              <a:rPr lang="en-US" sz="1350" b="1" dirty="0">
                <a:solidFill>
                  <a:prstClr val="black"/>
                </a:solidFill>
                <a:latin typeface="+mn-lt"/>
              </a:rPr>
              <a:t>$159.4 </a:t>
            </a:r>
            <a:r>
              <a:rPr lang="en-US" sz="1350" b="1" dirty="0" smtClean="0">
                <a:solidFill>
                  <a:prstClr val="black"/>
                </a:solidFill>
                <a:latin typeface="+mn-lt"/>
              </a:rPr>
              <a:t>Million</a:t>
            </a:r>
            <a:endParaRPr lang="en-US" sz="1350" b="1" dirty="0">
              <a:solidFill>
                <a:prstClr val="black"/>
              </a:solidFill>
              <a:latin typeface="+mn-lt"/>
            </a:endParaRPr>
          </a:p>
        </p:txBody>
      </p:sp>
    </p:spTree>
    <p:extLst>
      <p:ext uri="{BB962C8B-B14F-4D97-AF65-F5344CB8AC3E}">
        <p14:creationId xmlns:p14="http://schemas.microsoft.com/office/powerpoint/2010/main" val="34227669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1828801" y="533400"/>
            <a:ext cx="7010401" cy="1009261"/>
          </a:xfrm>
          <a:prstGeom prst="rect">
            <a:avLst/>
          </a:prstGeom>
        </p:spPr>
        <p:txBody>
          <a:bodyPr vert="horz" lIns="91440" tIns="45720" rIns="91440" bIns="45720" rtlCol="0" anchor="ctr">
            <a:noAutofit/>
          </a:bodyPr>
          <a:lstStyle>
            <a:lvl1pPr algn="ctr" defTabSz="685800" rtl="0" eaLnBrk="1" latinLnBrk="0" hangingPunct="1">
              <a:spcBef>
                <a:spcPct val="0"/>
              </a:spcBef>
              <a:buNone/>
              <a:defRPr sz="3300" kern="1200">
                <a:solidFill>
                  <a:schemeClr val="tx1"/>
                </a:solidFill>
                <a:latin typeface="+mj-lt"/>
                <a:ea typeface="+mj-ea"/>
                <a:cs typeface="+mj-cs"/>
              </a:defRPr>
            </a:lvl1pPr>
          </a:lstStyle>
          <a:p>
            <a:pPr fontAlgn="auto">
              <a:spcAft>
                <a:spcPts val="0"/>
              </a:spcAft>
            </a:pPr>
            <a:endParaRPr lang="en-US" sz="4400" dirty="0" smtClean="0">
              <a:solidFill>
                <a:prstClr val="black"/>
              </a:solidFill>
              <a:latin typeface="Arial" panose="020B0604020202020204" pitchFamily="34" charset="0"/>
              <a:cs typeface="Arial" panose="020B0604020202020204" pitchFamily="34" charset="0"/>
            </a:endParaRPr>
          </a:p>
          <a:p>
            <a:pPr fontAlgn="auto">
              <a:spcAft>
                <a:spcPts val="0"/>
              </a:spcAft>
            </a:pPr>
            <a:r>
              <a:rPr lang="en-US" sz="4400" dirty="0" smtClean="0">
                <a:solidFill>
                  <a:prstClr val="black"/>
                </a:solidFill>
                <a:latin typeface="Arial" panose="020B0604020202020204" pitchFamily="34" charset="0"/>
                <a:cs typeface="Arial" panose="020B0604020202020204" pitchFamily="34" charset="0"/>
              </a:rPr>
              <a:t>The </a:t>
            </a:r>
            <a:r>
              <a:rPr lang="en-US" sz="4400" dirty="0">
                <a:solidFill>
                  <a:prstClr val="black"/>
                </a:solidFill>
                <a:latin typeface="Arial" panose="020B0604020202020204" pitchFamily="34" charset="0"/>
                <a:cs typeface="Arial" panose="020B0604020202020204" pitchFamily="34" charset="0"/>
              </a:rPr>
              <a:t>Bridge to a </a:t>
            </a:r>
            <a:r>
              <a:rPr lang="en-US" sz="4400" dirty="0" smtClean="0">
                <a:solidFill>
                  <a:prstClr val="black"/>
                </a:solidFill>
                <a:latin typeface="Arial" panose="020B0604020202020204" pitchFamily="34" charset="0"/>
                <a:cs typeface="Arial" panose="020B0604020202020204" pitchFamily="34" charset="0"/>
              </a:rPr>
              <a:t>Healthy </a:t>
            </a:r>
            <a:r>
              <a:rPr lang="en-US" sz="4400" dirty="0">
                <a:solidFill>
                  <a:prstClr val="black"/>
                </a:solidFill>
                <a:latin typeface="Arial" panose="020B0604020202020204" pitchFamily="34" charset="0"/>
                <a:cs typeface="Arial" panose="020B0604020202020204" pitchFamily="34" charset="0"/>
              </a:rPr>
              <a:t>Kansas</a:t>
            </a:r>
            <a:endParaRPr lang="en-US" sz="4400" b="1" i="1" dirty="0">
              <a:solidFill>
                <a:prstClr val="black"/>
              </a:solidFill>
              <a:latin typeface="Arial" panose="020B0604020202020204" pitchFamily="34" charset="0"/>
              <a:cs typeface="Arial" panose="020B0604020202020204" pitchFamily="34" charset="0"/>
            </a:endParaRPr>
          </a:p>
        </p:txBody>
      </p:sp>
      <p:sp>
        <p:nvSpPr>
          <p:cNvPr id="9" name="Title 8"/>
          <p:cNvSpPr>
            <a:spLocks noGrp="1"/>
          </p:cNvSpPr>
          <p:nvPr>
            <p:ph type="title"/>
          </p:nvPr>
        </p:nvSpPr>
        <p:spPr>
          <a:xfrm>
            <a:off x="1828801" y="1905000"/>
            <a:ext cx="7010400" cy="4495800"/>
          </a:xfrm>
        </p:spPr>
        <p:txBody>
          <a:bodyPr>
            <a:normAutofit/>
          </a:bodyPr>
          <a:lstStyle/>
          <a:p>
            <a:r>
              <a:rPr lang="en-US" sz="3200" b="1" dirty="0" smtClean="0"/>
              <a:t>A unique</a:t>
            </a:r>
            <a:r>
              <a:rPr lang="en-US" sz="3200" b="1" dirty="0"/>
              <a:t>, new Kansas solution</a:t>
            </a:r>
            <a:r>
              <a:rPr lang="en-US" sz="3200" dirty="0" smtClean="0"/>
              <a:t>.</a:t>
            </a:r>
            <a:br>
              <a:rPr lang="en-US" sz="3200" dirty="0" smtClean="0"/>
            </a:br>
            <a:r>
              <a:rPr lang="en-US" sz="3200" dirty="0" smtClean="0"/>
              <a:t> </a:t>
            </a:r>
            <a:r>
              <a:rPr lang="en-US" sz="3200" dirty="0"/>
              <a:t/>
            </a:r>
            <a:br>
              <a:rPr lang="en-US" sz="3200" dirty="0"/>
            </a:br>
            <a:r>
              <a:rPr lang="en-US" sz="3200" dirty="0" smtClean="0"/>
              <a:t>A </a:t>
            </a:r>
            <a:r>
              <a:rPr lang="en-US" sz="3200" b="1" dirty="0" smtClean="0"/>
              <a:t>budget-neutral </a:t>
            </a:r>
            <a:r>
              <a:rPr lang="en-US" sz="3200" dirty="0"/>
              <a:t>program. </a:t>
            </a:r>
            <a:r>
              <a:rPr lang="en-US" sz="3200" dirty="0" smtClean="0"/>
              <a:t/>
            </a:r>
            <a:br>
              <a:rPr lang="en-US" sz="3200" dirty="0" smtClean="0"/>
            </a:br>
            <a:r>
              <a:rPr lang="en-US" sz="3200" dirty="0"/>
              <a:t/>
            </a:r>
            <a:br>
              <a:rPr lang="en-US" sz="3200" dirty="0"/>
            </a:br>
            <a:r>
              <a:rPr lang="en-US" sz="3200" dirty="0" smtClean="0"/>
              <a:t>Provides a </a:t>
            </a:r>
            <a:r>
              <a:rPr lang="en-US" sz="3200" b="1" dirty="0"/>
              <a:t>path to health and personal responsibility</a:t>
            </a:r>
            <a:r>
              <a:rPr lang="en-US" sz="3200" dirty="0"/>
              <a:t>. </a:t>
            </a:r>
          </a:p>
        </p:txBody>
      </p:sp>
    </p:spTree>
    <p:extLst>
      <p:ext uri="{BB962C8B-B14F-4D97-AF65-F5344CB8AC3E}">
        <p14:creationId xmlns:p14="http://schemas.microsoft.com/office/powerpoint/2010/main" val="447947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4480" y="3048000"/>
            <a:ext cx="7589520" cy="1143000"/>
          </a:xfrm>
        </p:spPr>
        <p:txBody>
          <a:bodyPr>
            <a:normAutofit/>
          </a:bodyPr>
          <a:lstStyle/>
          <a:p>
            <a:r>
              <a:rPr lang="en-US" sz="3600" dirty="0" smtClean="0"/>
              <a:t>For More Information</a:t>
            </a:r>
            <a:endParaRPr lang="en-US" sz="3600" dirty="0"/>
          </a:p>
        </p:txBody>
      </p:sp>
      <p:sp>
        <p:nvSpPr>
          <p:cNvPr id="3" name="Content Placeholder 2"/>
          <p:cNvSpPr>
            <a:spLocks noGrp="1"/>
          </p:cNvSpPr>
          <p:nvPr>
            <p:ph idx="1"/>
          </p:nvPr>
        </p:nvSpPr>
        <p:spPr>
          <a:xfrm>
            <a:off x="1554480" y="4203357"/>
            <a:ext cx="7589520" cy="2929882"/>
          </a:xfrm>
        </p:spPr>
        <p:txBody>
          <a:bodyPr>
            <a:normAutofit/>
          </a:bodyPr>
          <a:lstStyle/>
          <a:p>
            <a:pPr marL="0" indent="0" algn="ctr">
              <a:buNone/>
            </a:pPr>
            <a:r>
              <a:rPr lang="en-US" sz="3600" dirty="0" smtClean="0">
                <a:latin typeface="Arial" pitchFamily="34" charset="0"/>
                <a:cs typeface="Arial" pitchFamily="34" charset="0"/>
              </a:rPr>
              <a:t>Insert your Name</a:t>
            </a:r>
          </a:p>
          <a:p>
            <a:pPr marL="0" indent="0" algn="ctr">
              <a:buNone/>
            </a:pPr>
            <a:r>
              <a:rPr lang="en-US" sz="3600" dirty="0" smtClean="0">
                <a:latin typeface="Arial" pitchFamily="34" charset="0"/>
                <a:cs typeface="Arial" pitchFamily="34" charset="0"/>
              </a:rPr>
              <a:t>Hospital</a:t>
            </a:r>
          </a:p>
          <a:p>
            <a:pPr marL="0" indent="0" algn="ctr">
              <a:buNone/>
            </a:pPr>
            <a:r>
              <a:rPr lang="en-US" sz="3600" dirty="0" smtClean="0">
                <a:latin typeface="Arial" pitchFamily="34" charset="0"/>
                <a:cs typeface="Arial" pitchFamily="34" charset="0"/>
              </a:rPr>
              <a:t>Contact Information</a:t>
            </a:r>
            <a:endParaRPr lang="en-US" sz="36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fld id="{C1747766-C3E0-4218-B9A8-098DAC9D588E}" type="slidenum">
              <a:rPr lang="en-US" smtClean="0"/>
              <a:t>20</a:t>
            </a:fld>
            <a:endParaRPr lang="en-US" dirty="0"/>
          </a:p>
        </p:txBody>
      </p:sp>
      <p:sp>
        <p:nvSpPr>
          <p:cNvPr id="5" name="Rectangle 4"/>
          <p:cNvSpPr/>
          <p:nvPr/>
        </p:nvSpPr>
        <p:spPr>
          <a:xfrm>
            <a:off x="1554480" y="551134"/>
            <a:ext cx="7589520" cy="1614288"/>
          </a:xfrm>
          <a:prstGeom prst="rect">
            <a:avLst/>
          </a:prstGeom>
        </p:spPr>
        <p:txBody>
          <a:bodyPr wrap="square">
            <a:spAutoFit/>
          </a:bodyPr>
          <a:lstStyle/>
          <a:p>
            <a:pPr marL="114300" marR="0" indent="-114300" algn="ctr">
              <a:lnSpc>
                <a:spcPct val="115000"/>
              </a:lnSpc>
              <a:spcBef>
                <a:spcPts val="0"/>
              </a:spcBef>
              <a:spcAft>
                <a:spcPts val="0"/>
              </a:spcAft>
            </a:pPr>
            <a:r>
              <a:rPr lang="en-US" sz="3600" dirty="0" smtClean="0">
                <a:latin typeface="Arial" panose="020B0604020202020204" pitchFamily="34" charset="0"/>
                <a:ea typeface="Calibri" panose="020F0502020204030204" pitchFamily="34" charset="0"/>
                <a:cs typeface="Arial" panose="020B0604020202020204" pitchFamily="34" charset="0"/>
              </a:rPr>
              <a:t>Together we can build</a:t>
            </a:r>
          </a:p>
          <a:p>
            <a:pPr marL="114300" marR="0" indent="-114300" algn="ctr">
              <a:lnSpc>
                <a:spcPct val="115000"/>
              </a:lnSpc>
              <a:spcBef>
                <a:spcPts val="0"/>
              </a:spcBef>
              <a:spcAft>
                <a:spcPts val="0"/>
              </a:spcAft>
            </a:pPr>
            <a:endParaRPr lang="en-US" sz="1400" dirty="0">
              <a:solidFill>
                <a:srgbClr val="385DAE"/>
              </a:solidFill>
              <a:latin typeface="Arial" panose="020B0604020202020204" pitchFamily="34" charset="0"/>
              <a:ea typeface="Calibri" panose="020F0502020204030204" pitchFamily="34" charset="0"/>
              <a:cs typeface="Arial" panose="020B0604020202020204" pitchFamily="34" charset="0"/>
            </a:endParaRPr>
          </a:p>
          <a:p>
            <a:pPr marL="114300" marR="0" indent="-114300" algn="ctr">
              <a:lnSpc>
                <a:spcPct val="115000"/>
              </a:lnSpc>
              <a:spcBef>
                <a:spcPts val="0"/>
              </a:spcBef>
              <a:spcAft>
                <a:spcPts val="0"/>
              </a:spcAft>
            </a:pPr>
            <a:r>
              <a:rPr lang="en-US" sz="3600" dirty="0" smtClean="0">
                <a:solidFill>
                  <a:srgbClr val="385DAE"/>
                </a:solidFill>
                <a:latin typeface="Arial" panose="020B0604020202020204" pitchFamily="34" charset="0"/>
                <a:ea typeface="Calibri" panose="020F0502020204030204" pitchFamily="34" charset="0"/>
                <a:cs typeface="Arial" panose="020B0604020202020204" pitchFamily="34" charset="0"/>
              </a:rPr>
              <a:t>The </a:t>
            </a:r>
            <a:r>
              <a:rPr lang="en-US" sz="3600" dirty="0">
                <a:solidFill>
                  <a:srgbClr val="385DAE"/>
                </a:solidFill>
                <a:latin typeface="Arial" panose="020B0604020202020204" pitchFamily="34" charset="0"/>
                <a:ea typeface="Calibri" panose="020F0502020204030204" pitchFamily="34" charset="0"/>
                <a:cs typeface="Arial" panose="020B0604020202020204" pitchFamily="34" charset="0"/>
              </a:rPr>
              <a:t>Bridge to </a:t>
            </a:r>
            <a:r>
              <a:rPr lang="en-US" sz="3600" dirty="0" smtClean="0">
                <a:solidFill>
                  <a:srgbClr val="385DAE"/>
                </a:solidFill>
                <a:latin typeface="Arial" panose="020B0604020202020204" pitchFamily="34" charset="0"/>
                <a:ea typeface="Calibri" panose="020F0502020204030204" pitchFamily="34" charset="0"/>
                <a:cs typeface="Arial" panose="020B0604020202020204" pitchFamily="34" charset="0"/>
              </a:rPr>
              <a:t>a </a:t>
            </a:r>
            <a:r>
              <a:rPr lang="en-US" sz="3600" b="1" dirty="0" smtClean="0">
                <a:solidFill>
                  <a:srgbClr val="6BC04B"/>
                </a:solidFill>
                <a:latin typeface="Arial" panose="020B0604020202020204" pitchFamily="34" charset="0"/>
                <a:ea typeface="Calibri" panose="020F0502020204030204" pitchFamily="34" charset="0"/>
                <a:cs typeface="Arial" panose="020B0604020202020204" pitchFamily="34" charset="0"/>
              </a:rPr>
              <a:t>Healthy </a:t>
            </a:r>
            <a:r>
              <a:rPr lang="en-US" sz="3600" b="1" dirty="0">
                <a:solidFill>
                  <a:srgbClr val="6BC04B"/>
                </a:solidFill>
                <a:latin typeface="Arial" panose="020B0604020202020204" pitchFamily="34" charset="0"/>
                <a:ea typeface="Calibri" panose="020F0502020204030204" pitchFamily="34" charset="0"/>
                <a:cs typeface="Arial" panose="020B0604020202020204" pitchFamily="34" charset="0"/>
              </a:rPr>
              <a:t>Kansas</a:t>
            </a:r>
            <a:endParaRPr lang="en-US" sz="36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4557858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heme/theme1.xml><?xml version="1.0" encoding="utf-8"?>
<a:theme xmlns:a="http://schemas.openxmlformats.org/drawingml/2006/main" name="KHA PPT Templa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2993</TotalTime>
  <Words>1657</Words>
  <Application>Microsoft Office PowerPoint</Application>
  <PresentationFormat>On-screen Show (4:3)</PresentationFormat>
  <Paragraphs>210</Paragraphs>
  <Slides>20</Slides>
  <Notes>20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20</vt:i4>
      </vt:variant>
    </vt:vector>
  </HeadingPairs>
  <TitlesOfParts>
    <vt:vector size="25" baseType="lpstr">
      <vt:lpstr>Arial</vt:lpstr>
      <vt:lpstr>Calibri</vt:lpstr>
      <vt:lpstr>Times New Roman</vt:lpstr>
      <vt:lpstr>KHA PPT Templat</vt:lpstr>
      <vt:lpstr>Microsoft Excel Chart</vt:lpstr>
      <vt:lpstr> </vt:lpstr>
      <vt:lpstr>Keeping Kansas Healthy and Economically Strong</vt:lpstr>
      <vt:lpstr>The Facts on Expansion</vt:lpstr>
      <vt:lpstr>Across the Country</vt:lpstr>
      <vt:lpstr>Kansas Medicaid = KanCare</vt:lpstr>
      <vt:lpstr>Path to Personal Responsibility</vt:lpstr>
      <vt:lpstr>Eligible Kansans</vt:lpstr>
      <vt:lpstr>Who Are They?</vt:lpstr>
      <vt:lpstr>Work Status of the  Newly Eligible Population</vt:lpstr>
      <vt:lpstr>PowerPoint Presentation</vt:lpstr>
      <vt:lpstr>            </vt:lpstr>
      <vt:lpstr>Whether Kansas expands KanCare or not, Kansas dollars are going to the  federal government …</vt:lpstr>
      <vt:lpstr>… to support expansion in other states.  </vt:lpstr>
      <vt:lpstr>Do Not Leave Money on the Table</vt:lpstr>
      <vt:lpstr>Impact Expanding KanCare has on Kansas’ Hospitals</vt:lpstr>
      <vt:lpstr>Employment Impact</vt:lpstr>
      <vt:lpstr>The Bridge to a Healthy Kansas includes: </vt:lpstr>
      <vt:lpstr>Financing Expansion in Kansas</vt:lpstr>
      <vt:lpstr>A unique, new Kansas solution.   A budget-neutral program.   Provides a path to health and personal responsibility. </vt:lpstr>
      <vt:lpstr>For More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Audrey Dunkel</dc:creator>
  <cp:lastModifiedBy>Cindy Samuelson</cp:lastModifiedBy>
  <cp:revision>127</cp:revision>
  <cp:lastPrinted>2015-10-08T21:01:52Z</cp:lastPrinted>
  <dcterms:created xsi:type="dcterms:W3CDTF">2012-12-27T19:14:49Z</dcterms:created>
  <dcterms:modified xsi:type="dcterms:W3CDTF">2016-04-21T14:13:41Z</dcterms:modified>
</cp:coreProperties>
</file>