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35"/>
  </p:notesMasterIdLst>
  <p:sldIdLst>
    <p:sldId id="2661" r:id="rId3"/>
    <p:sldId id="2660" r:id="rId4"/>
    <p:sldId id="2659" r:id="rId5"/>
    <p:sldId id="2658" r:id="rId6"/>
    <p:sldId id="2414" r:id="rId7"/>
    <p:sldId id="2633" r:id="rId8"/>
    <p:sldId id="2657" r:id="rId9"/>
    <p:sldId id="2656" r:id="rId10"/>
    <p:sldId id="2655" r:id="rId11"/>
    <p:sldId id="2654" r:id="rId12"/>
    <p:sldId id="2403" r:id="rId13"/>
    <p:sldId id="2653" r:id="rId14"/>
    <p:sldId id="2652" r:id="rId15"/>
    <p:sldId id="2651" r:id="rId16"/>
    <p:sldId id="2649" r:id="rId17"/>
    <p:sldId id="2650" r:id="rId18"/>
    <p:sldId id="2648" r:id="rId19"/>
    <p:sldId id="2647" r:id="rId20"/>
    <p:sldId id="2646" r:id="rId21"/>
    <p:sldId id="2645" r:id="rId22"/>
    <p:sldId id="2644" r:id="rId23"/>
    <p:sldId id="2643" r:id="rId24"/>
    <p:sldId id="2642" r:id="rId25"/>
    <p:sldId id="2641" r:id="rId26"/>
    <p:sldId id="2640" r:id="rId27"/>
    <p:sldId id="2639" r:id="rId28"/>
    <p:sldId id="2638" r:id="rId29"/>
    <p:sldId id="2637" r:id="rId30"/>
    <p:sldId id="2636" r:id="rId31"/>
    <p:sldId id="2635" r:id="rId32"/>
    <p:sldId id="264" r:id="rId33"/>
    <p:sldId id="2634" r:id="rId34"/>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AA00"/>
    <a:srgbClr val="7BAFD4"/>
    <a:srgbClr val="003087"/>
    <a:srgbClr val="319B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494" autoAdjust="0"/>
  </p:normalViewPr>
  <p:slideViewPr>
    <p:cSldViewPr snapToGrid="0">
      <p:cViewPr varScale="1">
        <p:scale>
          <a:sx n="152" d="100"/>
          <a:sy n="152" d="100"/>
        </p:scale>
        <p:origin x="666"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khasvr2017\KHA\Finance%20and%20Reimbursement%20SF\Education\Payor%203QFY22%20Oct%202021%20-%20June%202022.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b="1" dirty="0">
                <a:solidFill>
                  <a:schemeClr val="tx1"/>
                </a:solidFill>
                <a:latin typeface="Aptos" panose="020B0004020202020204" pitchFamily="34" charset="0"/>
              </a:rPr>
              <a:t>Kansas Hospital's Payer Mix by </a:t>
            </a:r>
          </a:p>
          <a:p>
            <a:pPr>
              <a:defRPr/>
            </a:pPr>
            <a:r>
              <a:rPr lang="en-US" b="1" dirty="0">
                <a:solidFill>
                  <a:schemeClr val="tx1"/>
                </a:solidFill>
                <a:latin typeface="Aptos" panose="020B0004020202020204" pitchFamily="34" charset="0"/>
              </a:rPr>
              <a:t>Patient Volume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3"/>
          <c:order val="0"/>
          <c:tx>
            <c:strRef>
              <c:f>Sheet2!$E$22</c:f>
              <c:strCache>
                <c:ptCount val="1"/>
                <c:pt idx="0">
                  <c:v>Discharges</c:v>
                </c:pt>
              </c:strCache>
            </c:strRef>
          </c:tx>
          <c:dPt>
            <c:idx val="0"/>
            <c:bubble3D val="0"/>
            <c:spPr>
              <a:solidFill>
                <a:srgbClr val="0E2841">
                  <a:lumMod val="90000"/>
                  <a:lumOff val="10000"/>
                </a:srgbClr>
              </a:solidFill>
              <a:ln w="19050">
                <a:solidFill>
                  <a:schemeClr val="lt1"/>
                </a:solidFill>
              </a:ln>
              <a:effectLst/>
            </c:spPr>
            <c:extLst>
              <c:ext xmlns:c16="http://schemas.microsoft.com/office/drawing/2014/chart" uri="{C3380CC4-5D6E-409C-BE32-E72D297353CC}">
                <c16:uniqueId val="{00000001-982F-487C-900A-01DAF995C622}"/>
              </c:ext>
            </c:extLst>
          </c:dPt>
          <c:dPt>
            <c:idx val="1"/>
            <c:bubble3D val="0"/>
            <c:spPr>
              <a:solidFill>
                <a:srgbClr val="0E2841">
                  <a:lumMod val="75000"/>
                  <a:lumOff val="25000"/>
                </a:srgbClr>
              </a:solidFill>
              <a:ln w="19050">
                <a:solidFill>
                  <a:schemeClr val="lt1"/>
                </a:solidFill>
              </a:ln>
              <a:effectLst/>
            </c:spPr>
            <c:extLst>
              <c:ext xmlns:c16="http://schemas.microsoft.com/office/drawing/2014/chart" uri="{C3380CC4-5D6E-409C-BE32-E72D297353CC}">
                <c16:uniqueId val="{00000003-982F-487C-900A-01DAF995C622}"/>
              </c:ext>
            </c:extLst>
          </c:dPt>
          <c:dPt>
            <c:idx val="2"/>
            <c:bubble3D val="0"/>
            <c:spPr>
              <a:solidFill>
                <a:srgbClr val="0E2841">
                  <a:lumMod val="50000"/>
                  <a:lumOff val="50000"/>
                </a:srgbClr>
              </a:solidFill>
              <a:ln w="19050">
                <a:solidFill>
                  <a:schemeClr val="lt1"/>
                </a:solidFill>
              </a:ln>
              <a:effectLst/>
            </c:spPr>
            <c:extLst>
              <c:ext xmlns:c16="http://schemas.microsoft.com/office/drawing/2014/chart" uri="{C3380CC4-5D6E-409C-BE32-E72D297353CC}">
                <c16:uniqueId val="{00000005-982F-487C-900A-01DAF995C622}"/>
              </c:ext>
            </c:extLst>
          </c:dPt>
          <c:dPt>
            <c:idx val="3"/>
            <c:bubble3D val="0"/>
            <c:spPr>
              <a:solidFill>
                <a:srgbClr val="0E2841">
                  <a:lumMod val="25000"/>
                  <a:lumOff val="75000"/>
                </a:srgbClr>
              </a:solidFill>
              <a:ln w="19050">
                <a:solidFill>
                  <a:schemeClr val="lt1"/>
                </a:solidFill>
              </a:ln>
              <a:effectLst/>
            </c:spPr>
            <c:extLst>
              <c:ext xmlns:c16="http://schemas.microsoft.com/office/drawing/2014/chart" uri="{C3380CC4-5D6E-409C-BE32-E72D297353CC}">
                <c16:uniqueId val="{00000007-982F-487C-900A-01DAF995C622}"/>
              </c:ext>
            </c:extLst>
          </c:dPt>
          <c:dPt>
            <c:idx val="4"/>
            <c:bubble3D val="0"/>
            <c:spPr>
              <a:solidFill>
                <a:srgbClr val="0E2841">
                  <a:lumMod val="10000"/>
                  <a:lumOff val="90000"/>
                </a:srgbClr>
              </a:solidFill>
              <a:ln w="19050">
                <a:solidFill>
                  <a:schemeClr val="lt1"/>
                </a:solidFill>
              </a:ln>
              <a:effectLst/>
            </c:spPr>
            <c:extLst>
              <c:ext xmlns:c16="http://schemas.microsoft.com/office/drawing/2014/chart" uri="{C3380CC4-5D6E-409C-BE32-E72D297353CC}">
                <c16:uniqueId val="{00000009-982F-487C-900A-01DAF995C622}"/>
              </c:ext>
            </c:extLst>
          </c:dPt>
          <c:dLbls>
            <c:dLbl>
              <c:idx val="0"/>
              <c:layout>
                <c:manualLayout>
                  <c:x val="1.3404308836395451E-2"/>
                  <c:y val="1.3053732866724992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982F-487C-900A-01DAF995C622}"/>
                </c:ext>
              </c:extLst>
            </c:dLbl>
            <c:dLbl>
              <c:idx val="1"/>
              <c:layout>
                <c:manualLayout>
                  <c:x val="-9.6199912510936153E-2"/>
                  <c:y val="-0.1011821249616525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982F-487C-900A-01DAF995C622}"/>
                </c:ext>
              </c:extLst>
            </c:dLbl>
            <c:dLbl>
              <c:idx val="2"/>
              <c:layout>
                <c:manualLayout>
                  <c:x val="-3.9551290463692039E-2"/>
                  <c:y val="7.4269830854476526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982F-487C-900A-01DAF995C622}"/>
                </c:ext>
              </c:extLst>
            </c:dLbl>
            <c:dLbl>
              <c:idx val="3"/>
              <c:layout>
                <c:manualLayout>
                  <c:x val="-6.79575860309128E-2"/>
                  <c:y val="-2.4149808241475147E-3"/>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982F-487C-900A-01DAF995C622}"/>
                </c:ext>
              </c:extLst>
            </c:dLbl>
            <c:dLbl>
              <c:idx val="4"/>
              <c:layout>
                <c:manualLayout>
                  <c:x val="-3.3086832895888013E-2"/>
                  <c:y val="3.1911920100896477E-3"/>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982F-487C-900A-01DAF995C622}"/>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Aptos" panose="020B0004020202020204" pitchFamily="34" charset="0"/>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Sheet2!$A$23:$A$28</c:f>
              <c:strCache>
                <c:ptCount val="5"/>
                <c:pt idx="0">
                  <c:v>Medicare</c:v>
                </c:pt>
                <c:pt idx="1">
                  <c:v>Commercial</c:v>
                </c:pt>
                <c:pt idx="2">
                  <c:v>Medicaid</c:v>
                </c:pt>
                <c:pt idx="3">
                  <c:v>Other Pay</c:v>
                </c:pt>
                <c:pt idx="4">
                  <c:v>Uninsured</c:v>
                </c:pt>
              </c:strCache>
              <c:extLst/>
            </c:strRef>
          </c:cat>
          <c:val>
            <c:numRef>
              <c:f>Sheet2!$E$23:$E$28</c:f>
              <c:numCache>
                <c:formatCode>0%</c:formatCode>
                <c:ptCount val="5"/>
                <c:pt idx="0">
                  <c:v>0.42203464923699513</c:v>
                </c:pt>
                <c:pt idx="1">
                  <c:v>0.3160361199797202</c:v>
                </c:pt>
                <c:pt idx="2">
                  <c:v>0.14723870337128947</c:v>
                </c:pt>
                <c:pt idx="3">
                  <c:v>5.0279304092044744E-2</c:v>
                </c:pt>
                <c:pt idx="4">
                  <c:v>6.2109191228526928E-2</c:v>
                </c:pt>
              </c:numCache>
              <c:extLst/>
            </c:numRef>
          </c:val>
          <c:extLst>
            <c:ext xmlns:c16="http://schemas.microsoft.com/office/drawing/2014/chart" uri="{C3380CC4-5D6E-409C-BE32-E72D297353CC}">
              <c16:uniqueId val="{0000000A-982F-487C-900A-01DAF995C622}"/>
            </c:ext>
          </c:extLst>
        </c:ser>
        <c:dLbls>
          <c:showLegendKey val="0"/>
          <c:showVal val="0"/>
          <c:showCatName val="1"/>
          <c:showSerName val="0"/>
          <c:showPercent val="1"/>
          <c:showBubbleSize val="0"/>
          <c:showLeaderLines val="1"/>
        </c:dLbls>
        <c:firstSliceAng val="0"/>
        <c:extLst>
          <c:ext xmlns:c15="http://schemas.microsoft.com/office/drawing/2012/chart" uri="{02D57815-91ED-43cb-92C2-25804820EDAC}">
            <c15:filteredPieSeries>
              <c15:ser>
                <c:idx val="1"/>
                <c:order val="1"/>
                <c:tx>
                  <c:strRef>
                    <c:extLst>
                      <c:ext uri="{02D57815-91ED-43cb-92C2-25804820EDAC}">
                        <c15:formulaRef>
                          <c15:sqref>Sheet2!$C$22</c15:sqref>
                        </c15:formulaRef>
                      </c:ext>
                    </c:extLst>
                    <c:strCache>
                      <c:ptCount val="1"/>
                      <c:pt idx="0">
                        <c:v>Percentage</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C-982F-487C-900A-01DAF995C622}"/>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E-982F-487C-900A-01DAF995C622}"/>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10-982F-487C-900A-01DAF995C622}"/>
                    </c:ext>
                  </c:extLst>
                </c:dPt>
                <c:dPt>
                  <c:idx val="3"/>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12-982F-487C-900A-01DAF995C622}"/>
                    </c:ext>
                  </c:extLst>
                </c:dPt>
                <c:dPt>
                  <c:idx val="4"/>
                  <c:bubble3D val="0"/>
                  <c:spPr>
                    <a:solidFill>
                      <a:schemeClr val="accent5">
                        <a:lumMod val="60000"/>
                      </a:schemeClr>
                    </a:solidFill>
                    <a:ln w="19050">
                      <a:solidFill>
                        <a:schemeClr val="lt1"/>
                      </a:solidFill>
                    </a:ln>
                    <a:effectLst/>
                  </c:spPr>
                  <c:extLst>
                    <c:ext xmlns:c16="http://schemas.microsoft.com/office/drawing/2014/chart" uri="{C3380CC4-5D6E-409C-BE32-E72D297353CC}">
                      <c16:uniqueId val="{00000014-982F-487C-900A-01DAF995C622}"/>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uri="{CE6537A1-D6FC-4f65-9D91-7224C49458BB}"/>
                  </c:extLst>
                </c:dLbls>
                <c:cat>
                  <c:strRef>
                    <c:extLst>
                      <c:ext uri="{02D57815-91ED-43cb-92C2-25804820EDAC}">
                        <c15:formulaRef>
                          <c15:sqref>Sheet2!$A$23:$A$28</c15:sqref>
                        </c15:formulaRef>
                      </c:ext>
                    </c:extLst>
                    <c:strCache>
                      <c:ptCount val="5"/>
                      <c:pt idx="0">
                        <c:v>Medicare</c:v>
                      </c:pt>
                      <c:pt idx="1">
                        <c:v>Commercial</c:v>
                      </c:pt>
                      <c:pt idx="2">
                        <c:v>Medicaid</c:v>
                      </c:pt>
                      <c:pt idx="3">
                        <c:v>Other Pay</c:v>
                      </c:pt>
                      <c:pt idx="4">
                        <c:v>Uninsured</c:v>
                      </c:pt>
                    </c:strCache>
                  </c:strRef>
                </c:cat>
                <c:val>
                  <c:numRef>
                    <c:extLst>
                      <c:ext uri="{02D57815-91ED-43cb-92C2-25804820EDAC}">
                        <c15:formulaRef>
                          <c15:sqref>Sheet2!$C$23:$C$28</c15:sqref>
                        </c15:formulaRef>
                      </c:ext>
                    </c:extLst>
                    <c:numCache>
                      <c:formatCode>0%</c:formatCode>
                      <c:ptCount val="5"/>
                      <c:pt idx="0">
                        <c:v>0.48526273868354142</c:v>
                      </c:pt>
                      <c:pt idx="1">
                        <c:v>0.29709484654030233</c:v>
                      </c:pt>
                      <c:pt idx="2">
                        <c:v>0.11984890360824864</c:v>
                      </c:pt>
                      <c:pt idx="3">
                        <c:v>5.0151024552662647E-2</c:v>
                      </c:pt>
                      <c:pt idx="4">
                        <c:v>4.3961266748031656E-2</c:v>
                      </c:pt>
                    </c:numCache>
                  </c:numRef>
                </c:val>
                <c:extLst>
                  <c:ext xmlns:c16="http://schemas.microsoft.com/office/drawing/2014/chart" uri="{C3380CC4-5D6E-409C-BE32-E72D297353CC}">
                    <c16:uniqueId val="{00000015-982F-487C-900A-01DAF995C622}"/>
                  </c:ext>
                </c:extLst>
              </c15:ser>
            </c15:filteredPieSeries>
            <c15:filteredPieSeries>
              <c15:ser>
                <c:idx val="2"/>
                <c:order val="2"/>
                <c:tx>
                  <c:strRef>
                    <c:extLst xmlns:c15="http://schemas.microsoft.com/office/drawing/2012/chart">
                      <c:ext xmlns:c15="http://schemas.microsoft.com/office/drawing/2012/chart" uri="{02D57815-91ED-43cb-92C2-25804820EDAC}">
                        <c15:formulaRef>
                          <c15:sqref>Sheet2!$D$22</c15:sqref>
                        </c15:formulaRef>
                      </c:ext>
                    </c:extLst>
                    <c:strCache>
                      <c:ptCount val="1"/>
                      <c:pt idx="0">
                        <c:v>Discharges</c:v>
                      </c:pt>
                    </c:strCache>
                  </c:strRef>
                </c:tx>
                <c:dPt>
                  <c:idx val="0"/>
                  <c:bubble3D val="0"/>
                  <c:spPr>
                    <a:solidFill>
                      <a:schemeClr val="accent6"/>
                    </a:solidFill>
                    <a:ln w="19050">
                      <a:solidFill>
                        <a:schemeClr val="lt1"/>
                      </a:solidFill>
                    </a:ln>
                    <a:effectLst/>
                  </c:spPr>
                  <c:extLst xmlns:c15="http://schemas.microsoft.com/office/drawing/2012/chart">
                    <c:ext xmlns:c16="http://schemas.microsoft.com/office/drawing/2014/chart" uri="{C3380CC4-5D6E-409C-BE32-E72D297353CC}">
                      <c16:uniqueId val="{00000017-982F-487C-900A-01DAF995C622}"/>
                    </c:ext>
                  </c:extLst>
                </c:dPt>
                <c:dPt>
                  <c:idx val="1"/>
                  <c:bubble3D val="0"/>
                  <c:spPr>
                    <a:solidFill>
                      <a:schemeClr val="accent5"/>
                    </a:solidFill>
                    <a:ln w="19050">
                      <a:solidFill>
                        <a:schemeClr val="lt1"/>
                      </a:solidFill>
                    </a:ln>
                    <a:effectLst/>
                  </c:spPr>
                  <c:extLst xmlns:c15="http://schemas.microsoft.com/office/drawing/2012/chart">
                    <c:ext xmlns:c16="http://schemas.microsoft.com/office/drawing/2014/chart" uri="{C3380CC4-5D6E-409C-BE32-E72D297353CC}">
                      <c16:uniqueId val="{00000019-982F-487C-900A-01DAF995C622}"/>
                    </c:ext>
                  </c:extLst>
                </c:dPt>
                <c:dPt>
                  <c:idx val="2"/>
                  <c:bubble3D val="0"/>
                  <c:spPr>
                    <a:solidFill>
                      <a:schemeClr val="accent4"/>
                    </a:solidFill>
                    <a:ln w="19050">
                      <a:solidFill>
                        <a:schemeClr val="lt1"/>
                      </a:solidFill>
                    </a:ln>
                    <a:effectLst/>
                  </c:spPr>
                  <c:extLst xmlns:c15="http://schemas.microsoft.com/office/drawing/2012/chart">
                    <c:ext xmlns:c16="http://schemas.microsoft.com/office/drawing/2014/chart" uri="{C3380CC4-5D6E-409C-BE32-E72D297353CC}">
                      <c16:uniqueId val="{0000001B-982F-487C-900A-01DAF995C622}"/>
                    </c:ext>
                  </c:extLst>
                </c:dPt>
                <c:dPt>
                  <c:idx val="3"/>
                  <c:bubble3D val="0"/>
                  <c:spPr>
                    <a:solidFill>
                      <a:schemeClr val="accent6">
                        <a:lumMod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1D-982F-487C-900A-01DAF995C622}"/>
                    </c:ext>
                  </c:extLst>
                </c:dPt>
                <c:dPt>
                  <c:idx val="4"/>
                  <c:bubble3D val="0"/>
                  <c:spPr>
                    <a:solidFill>
                      <a:schemeClr val="accent5">
                        <a:lumMod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1F-982F-487C-900A-01DAF995C622}"/>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strRef>
                    <c:extLst xmlns:c15="http://schemas.microsoft.com/office/drawing/2012/chart">
                      <c:ext xmlns:c15="http://schemas.microsoft.com/office/drawing/2012/chart" uri="{02D57815-91ED-43cb-92C2-25804820EDAC}">
                        <c15:formulaRef>
                          <c15:sqref>Sheet2!$A$23:$A$28</c15:sqref>
                        </c15:formulaRef>
                      </c:ext>
                    </c:extLst>
                    <c:strCache>
                      <c:ptCount val="5"/>
                      <c:pt idx="0">
                        <c:v>Medicare</c:v>
                      </c:pt>
                      <c:pt idx="1">
                        <c:v>Commercial</c:v>
                      </c:pt>
                      <c:pt idx="2">
                        <c:v>Medicaid</c:v>
                      </c:pt>
                      <c:pt idx="3">
                        <c:v>Other Pay</c:v>
                      </c:pt>
                      <c:pt idx="4">
                        <c:v>Uninsured</c:v>
                      </c:pt>
                    </c:strCache>
                  </c:strRef>
                </c:cat>
                <c:val>
                  <c:numRef>
                    <c:extLst xmlns:c15="http://schemas.microsoft.com/office/drawing/2012/chart">
                      <c:ext xmlns:c15="http://schemas.microsoft.com/office/drawing/2012/chart" uri="{02D57815-91ED-43cb-92C2-25804820EDAC}">
                        <c15:formulaRef>
                          <c15:sqref>Sheet2!$D$23:$D$28</c15:sqref>
                        </c15:formulaRef>
                      </c:ext>
                    </c:extLst>
                    <c:numCache>
                      <c:formatCode>#,##0</c:formatCode>
                      <c:ptCount val="5"/>
                      <c:pt idx="0">
                        <c:v>92399</c:v>
                      </c:pt>
                      <c:pt idx="1">
                        <c:v>69192</c:v>
                      </c:pt>
                      <c:pt idx="2">
                        <c:v>32236</c:v>
                      </c:pt>
                      <c:pt idx="3">
                        <c:v>11008</c:v>
                      </c:pt>
                      <c:pt idx="4">
                        <c:v>13598</c:v>
                      </c:pt>
                    </c:numCache>
                  </c:numRef>
                </c:val>
                <c:extLst xmlns:c15="http://schemas.microsoft.com/office/drawing/2012/chart">
                  <c:ext xmlns:c16="http://schemas.microsoft.com/office/drawing/2014/chart" uri="{C3380CC4-5D6E-409C-BE32-E72D297353CC}">
                    <c16:uniqueId val="{00000020-982F-487C-900A-01DAF995C622}"/>
                  </c:ext>
                </c:extLst>
              </c15:ser>
            </c15:filteredPieSeries>
            <c15:filteredPieSeries>
              <c15:ser>
                <c:idx val="0"/>
                <c:order val="3"/>
                <c:tx>
                  <c:strRef>
                    <c:extLst xmlns:c15="http://schemas.microsoft.com/office/drawing/2012/chart">
                      <c:ext xmlns:c15="http://schemas.microsoft.com/office/drawing/2012/chart" uri="{02D57815-91ED-43cb-92C2-25804820EDAC}">
                        <c15:formulaRef>
                          <c15:sqref>Sheet2!$B$22</c15:sqref>
                        </c15:formulaRef>
                      </c:ext>
                    </c:extLst>
                    <c:strCache>
                      <c:ptCount val="1"/>
                      <c:pt idx="0">
                        <c:v>SumOfCHRGS</c:v>
                      </c:pt>
                    </c:strCache>
                  </c:strRef>
                </c:tx>
                <c:dPt>
                  <c:idx val="0"/>
                  <c:bubble3D val="0"/>
                  <c:spPr>
                    <a:solidFill>
                      <a:schemeClr val="accent6"/>
                    </a:solidFill>
                    <a:ln w="19050">
                      <a:solidFill>
                        <a:schemeClr val="lt1"/>
                      </a:solidFill>
                    </a:ln>
                    <a:effectLst/>
                  </c:spPr>
                  <c:extLst xmlns:c15="http://schemas.microsoft.com/office/drawing/2012/chart">
                    <c:ext xmlns:c16="http://schemas.microsoft.com/office/drawing/2014/chart" uri="{C3380CC4-5D6E-409C-BE32-E72D297353CC}">
                      <c16:uniqueId val="{00000022-982F-487C-900A-01DAF995C622}"/>
                    </c:ext>
                  </c:extLst>
                </c:dPt>
                <c:dPt>
                  <c:idx val="1"/>
                  <c:bubble3D val="0"/>
                  <c:spPr>
                    <a:solidFill>
                      <a:schemeClr val="accent5"/>
                    </a:solidFill>
                    <a:ln w="19050">
                      <a:solidFill>
                        <a:schemeClr val="lt1"/>
                      </a:solidFill>
                    </a:ln>
                    <a:effectLst/>
                  </c:spPr>
                  <c:extLst xmlns:c15="http://schemas.microsoft.com/office/drawing/2012/chart">
                    <c:ext xmlns:c16="http://schemas.microsoft.com/office/drawing/2014/chart" uri="{C3380CC4-5D6E-409C-BE32-E72D297353CC}">
                      <c16:uniqueId val="{00000024-982F-487C-900A-01DAF995C622}"/>
                    </c:ext>
                  </c:extLst>
                </c:dPt>
                <c:dPt>
                  <c:idx val="2"/>
                  <c:bubble3D val="0"/>
                  <c:spPr>
                    <a:solidFill>
                      <a:schemeClr val="accent4"/>
                    </a:solidFill>
                    <a:ln w="19050">
                      <a:solidFill>
                        <a:schemeClr val="lt1"/>
                      </a:solidFill>
                    </a:ln>
                    <a:effectLst/>
                  </c:spPr>
                  <c:extLst xmlns:c15="http://schemas.microsoft.com/office/drawing/2012/chart">
                    <c:ext xmlns:c16="http://schemas.microsoft.com/office/drawing/2014/chart" uri="{C3380CC4-5D6E-409C-BE32-E72D297353CC}">
                      <c16:uniqueId val="{00000026-982F-487C-900A-01DAF995C622}"/>
                    </c:ext>
                  </c:extLst>
                </c:dPt>
                <c:dPt>
                  <c:idx val="3"/>
                  <c:bubble3D val="0"/>
                  <c:spPr>
                    <a:solidFill>
                      <a:schemeClr val="accent6">
                        <a:lumMod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28-982F-487C-900A-01DAF995C622}"/>
                    </c:ext>
                  </c:extLst>
                </c:dPt>
                <c:dPt>
                  <c:idx val="4"/>
                  <c:bubble3D val="0"/>
                  <c:spPr>
                    <a:solidFill>
                      <a:schemeClr val="accent5">
                        <a:lumMod val="60000"/>
                      </a:schemeClr>
                    </a:solidFill>
                    <a:ln w="19050">
                      <a:solidFill>
                        <a:schemeClr val="lt1"/>
                      </a:solidFill>
                    </a:ln>
                    <a:effectLst/>
                  </c:spPr>
                  <c:extLst xmlns:c15="http://schemas.microsoft.com/office/drawing/2012/chart">
                    <c:ext xmlns:c16="http://schemas.microsoft.com/office/drawing/2014/chart" uri="{C3380CC4-5D6E-409C-BE32-E72D297353CC}">
                      <c16:uniqueId val="{0000002A-982F-487C-900A-01DAF995C622}"/>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5="http://schemas.microsoft.com/office/drawing/2012/chart">
                    <c:ext xmlns:c15="http://schemas.microsoft.com/office/drawing/2012/chart" uri="{CE6537A1-D6FC-4f65-9D91-7224C49458BB}"/>
                  </c:extLst>
                </c:dLbls>
                <c:cat>
                  <c:strRef>
                    <c:extLst xmlns:c15="http://schemas.microsoft.com/office/drawing/2012/chart">
                      <c:ext xmlns:c15="http://schemas.microsoft.com/office/drawing/2012/chart" uri="{02D57815-91ED-43cb-92C2-25804820EDAC}">
                        <c15:formulaRef>
                          <c15:sqref>Sheet2!$A$23:$A$28</c15:sqref>
                        </c15:formulaRef>
                      </c:ext>
                    </c:extLst>
                    <c:strCache>
                      <c:ptCount val="5"/>
                      <c:pt idx="0">
                        <c:v>Medicare</c:v>
                      </c:pt>
                      <c:pt idx="1">
                        <c:v>Commercial</c:v>
                      </c:pt>
                      <c:pt idx="2">
                        <c:v>Medicaid</c:v>
                      </c:pt>
                      <c:pt idx="3">
                        <c:v>Other Pay</c:v>
                      </c:pt>
                      <c:pt idx="4">
                        <c:v>Uninsured</c:v>
                      </c:pt>
                    </c:strCache>
                  </c:strRef>
                </c:cat>
                <c:val>
                  <c:numRef>
                    <c:extLst xmlns:c15="http://schemas.microsoft.com/office/drawing/2012/chart">
                      <c:ext xmlns:c15="http://schemas.microsoft.com/office/drawing/2012/chart" uri="{02D57815-91ED-43cb-92C2-25804820EDAC}">
                        <c15:formulaRef>
                          <c15:sqref>Sheet2!$B$23:$B$28</c15:sqref>
                        </c15:formulaRef>
                      </c:ext>
                    </c:extLst>
                    <c:numCache>
                      <c:formatCode>"$"#,##0_);\("$"#,##0\)</c:formatCode>
                      <c:ptCount val="5"/>
                      <c:pt idx="0">
                        <c:v>672671378817</c:v>
                      </c:pt>
                      <c:pt idx="1">
                        <c:v>411832980632</c:v>
                      </c:pt>
                      <c:pt idx="2">
                        <c:v>166134592280</c:v>
                      </c:pt>
                      <c:pt idx="3">
                        <c:v>69519367851</c:v>
                      </c:pt>
                      <c:pt idx="4">
                        <c:v>60939123408</c:v>
                      </c:pt>
                    </c:numCache>
                  </c:numRef>
                </c:val>
                <c:extLst xmlns:c15="http://schemas.microsoft.com/office/drawing/2012/chart">
                  <c:ext xmlns:c16="http://schemas.microsoft.com/office/drawing/2014/chart" uri="{C3380CC4-5D6E-409C-BE32-E72D297353CC}">
                    <c16:uniqueId val="{0000002B-982F-487C-900A-01DAF995C622}"/>
                  </c:ext>
                </c:extLst>
              </c15:ser>
            </c15:filteredPieSeries>
          </c:ext>
        </c:extLst>
      </c:pieChart>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n-US">
                <a:latin typeface="Aptos" panose="020B0004020202020204" pitchFamily="34" charset="0"/>
              </a:rPr>
              <a:t>Kansas Hospitals' Cost (2023)</a:t>
            </a:r>
          </a:p>
        </c:rich>
      </c:tx>
      <c:layout>
        <c:manualLayout>
          <c:xMode val="edge"/>
          <c:yMode val="edge"/>
          <c:x val="0.23784662555365479"/>
          <c:y val="4.5283000927845915E-2"/>
        </c:manualLayout>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rgbClr val="0E2841">
                  <a:lumMod val="90000"/>
                  <a:lumOff val="10000"/>
                </a:srgb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443C-4BF4-AC5A-41AC3598AEE6}"/>
              </c:ext>
            </c:extLst>
          </c:dPt>
          <c:dPt>
            <c:idx val="1"/>
            <c:bubble3D val="0"/>
            <c:spPr>
              <a:solidFill>
                <a:srgbClr val="E8E8E8">
                  <a:lumMod val="90000"/>
                </a:srgb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443C-4BF4-AC5A-41AC3598AEE6}"/>
              </c:ext>
            </c:extLst>
          </c:dPt>
          <c:dPt>
            <c:idx val="2"/>
            <c:bubble3D val="0"/>
            <c:spPr>
              <a:solidFill>
                <a:srgbClr val="0E2841">
                  <a:lumMod val="50000"/>
                  <a:lumOff val="50000"/>
                </a:srgb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443C-4BF4-AC5A-41AC3598AEE6}"/>
              </c:ext>
            </c:extLst>
          </c:dPt>
          <c:dPt>
            <c:idx val="3"/>
            <c:bubble3D val="0"/>
            <c:spPr>
              <a:solidFill>
                <a:sysClr val="windowText" lastClr="000000">
                  <a:lumMod val="65000"/>
                  <a:lumOff val="35000"/>
                </a:sys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443C-4BF4-AC5A-41AC3598AEE6}"/>
              </c:ext>
            </c:extLst>
          </c:dPt>
          <c:dPt>
            <c:idx val="4"/>
            <c:bubble3D val="0"/>
            <c:spPr>
              <a:solidFill>
                <a:srgbClr val="0E2841">
                  <a:lumMod val="75000"/>
                  <a:lumOff val="25000"/>
                </a:srgb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443C-4BF4-AC5A-41AC3598AEE6}"/>
              </c:ext>
            </c:extLst>
          </c:dPt>
          <c:dPt>
            <c:idx val="5"/>
            <c:bubble3D val="0"/>
            <c:spPr>
              <a:solidFill>
                <a:srgbClr val="0E2841">
                  <a:lumMod val="10000"/>
                  <a:lumOff val="90000"/>
                </a:srgb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443C-4BF4-AC5A-41AC3598AEE6}"/>
              </c:ext>
            </c:extLst>
          </c:dPt>
          <c:dPt>
            <c:idx val="6"/>
            <c:bubble3D val="0"/>
            <c:spPr>
              <a:solidFill>
                <a:srgbClr val="0E2841">
                  <a:lumMod val="25000"/>
                  <a:lumOff val="75000"/>
                </a:srgb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D-443C-4BF4-AC5A-41AC3598AEE6}"/>
              </c:ext>
            </c:extLst>
          </c:dPt>
          <c:dLbls>
            <c:dLbl>
              <c:idx val="0"/>
              <c:layout>
                <c:manualLayout>
                  <c:x val="-2.7610341810721935E-4"/>
                  <c:y val="-0.14018214166182252"/>
                </c:manualLayout>
              </c:layout>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443C-4BF4-AC5A-41AC3598AEE6}"/>
                </c:ext>
              </c:extLst>
            </c:dLbl>
            <c:dLbl>
              <c:idx val="1"/>
              <c:layout>
                <c:manualLayout>
                  <c:x val="9.0624046671120367E-2"/>
                  <c:y val="2.4123201456662624E-3"/>
                </c:manualLayout>
              </c:layout>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443C-4BF4-AC5A-41AC3598AEE6}"/>
                </c:ext>
              </c:extLst>
            </c:dLbl>
            <c:dLbl>
              <c:idx val="2"/>
              <c:layout>
                <c:manualLayout>
                  <c:x val="-9.1051355223373404E-3"/>
                  <c:y val="-1.44921450038548E-2"/>
                </c:manualLayout>
              </c:layout>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443C-4BF4-AC5A-41AC3598AEE6}"/>
                </c:ext>
              </c:extLst>
            </c:dLbl>
            <c:dLbl>
              <c:idx val="3"/>
              <c:layout>
                <c:manualLayout>
                  <c:x val="-7.3164974648692272E-3"/>
                  <c:y val="-3.3409980325863287E-2"/>
                </c:manualLayout>
              </c:layout>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443C-4BF4-AC5A-41AC3598AEE6}"/>
                </c:ext>
              </c:extLst>
            </c:dLbl>
            <c:dLbl>
              <c:idx val="4"/>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09-443C-4BF4-AC5A-41AC3598AEE6}"/>
                </c:ext>
              </c:extLst>
            </c:dLbl>
            <c:dLbl>
              <c:idx val="5"/>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0B-443C-4BF4-AC5A-41AC3598AEE6}"/>
                </c:ext>
              </c:extLst>
            </c:dLbl>
            <c:dLbl>
              <c:idx val="6"/>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0D-443C-4BF4-AC5A-41AC3598AEE6}"/>
                </c:ext>
              </c:extLst>
            </c:dLbl>
            <c:spPr>
              <a:noFill/>
              <a:ln>
                <a:noFill/>
              </a:ln>
              <a:effectLst/>
            </c:spPr>
            <c:txPr>
              <a:bodyPr rot="0" spcFirstLastPara="1" vertOverflow="ellipsis" vert="horz" wrap="square" lIns="38100" tIns="19050" rIns="38100" bIns="19050" anchor="ctr" anchorCtr="1">
                <a:spAutoFit/>
              </a:bodyPr>
              <a:lstStyle/>
              <a:p>
                <a:pPr>
                  <a:defRPr sz="800" b="1" i="0" u="none" strike="noStrike" kern="1200" spc="0" baseline="0">
                    <a:solidFill>
                      <a:sysClr val="windowText" lastClr="000000"/>
                    </a:solidFill>
                    <a:latin typeface="Aptos" panose="020B0004020202020204" pitchFamily="34" charset="0"/>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solidFill>
                  <a:round/>
                </a:ln>
                <a:effectLst/>
              </c:spPr>
            </c:leaderLines>
            <c:extLst>
              <c:ext xmlns:c15="http://schemas.microsoft.com/office/drawing/2012/chart" uri="{CE6537A1-D6FC-4f65-9D91-7224C49458BB}"/>
            </c:extLst>
          </c:dLbls>
          <c:cat>
            <c:strRef>
              <c:f>Sheet1!$A$24:$A$30</c:f>
              <c:strCache>
                <c:ptCount val="7"/>
                <c:pt idx="0">
                  <c:v>Salaries, Wages, Benefits</c:v>
                </c:pt>
                <c:pt idx="1">
                  <c:v>Supply Expense</c:v>
                </c:pt>
                <c:pt idx="2">
                  <c:v>Pharmacy Expense</c:v>
                </c:pt>
                <c:pt idx="3">
                  <c:v>Fees</c:v>
                </c:pt>
                <c:pt idx="4">
                  <c:v>Purchased Services</c:v>
                </c:pt>
                <c:pt idx="5">
                  <c:v>Capital: Depreciation, Amortization, Interest Expense</c:v>
                </c:pt>
                <c:pt idx="6">
                  <c:v>Other Expense</c:v>
                </c:pt>
              </c:strCache>
            </c:strRef>
          </c:cat>
          <c:val>
            <c:numRef>
              <c:f>Sheet1!$B$24:$B$30</c:f>
              <c:numCache>
                <c:formatCode>_(* #,##0.00_);_(* \(#,##0.00\);_(* "-"??_);_(@_)</c:formatCode>
                <c:ptCount val="7"/>
                <c:pt idx="0">
                  <c:v>5200789326</c:v>
                </c:pt>
                <c:pt idx="1">
                  <c:v>1162132353</c:v>
                </c:pt>
                <c:pt idx="2">
                  <c:v>996795929</c:v>
                </c:pt>
                <c:pt idx="3">
                  <c:v>850197369</c:v>
                </c:pt>
                <c:pt idx="4">
                  <c:v>425098685</c:v>
                </c:pt>
                <c:pt idx="5">
                  <c:v>1076283712</c:v>
                </c:pt>
                <c:pt idx="6">
                  <c:v>965584639</c:v>
                </c:pt>
              </c:numCache>
            </c:numRef>
          </c:val>
          <c:extLst>
            <c:ext xmlns:c16="http://schemas.microsoft.com/office/drawing/2014/chart" uri="{C3380CC4-5D6E-409C-BE32-E72D297353CC}">
              <c16:uniqueId val="{0000000E-443C-4BF4-AC5A-41AC3598AEE6}"/>
            </c:ext>
          </c:extLst>
        </c:ser>
        <c:ser>
          <c:idx val="1"/>
          <c:order val="1"/>
          <c:dPt>
            <c:idx val="0"/>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0-443C-4BF4-AC5A-41AC3598AEE6}"/>
              </c:ext>
            </c:extLst>
          </c:dPt>
          <c:dPt>
            <c:idx val="1"/>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2-443C-4BF4-AC5A-41AC3598AEE6}"/>
              </c:ext>
            </c:extLst>
          </c:dPt>
          <c:dPt>
            <c:idx val="2"/>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4-443C-4BF4-AC5A-41AC3598AEE6}"/>
              </c:ext>
            </c:extLst>
          </c:dPt>
          <c:dPt>
            <c:idx val="3"/>
            <c:bubble3D val="0"/>
            <c:spPr>
              <a:solidFill>
                <a:schemeClr val="accent6">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6-443C-4BF4-AC5A-41AC3598AEE6}"/>
              </c:ext>
            </c:extLst>
          </c:dPt>
          <c:dPt>
            <c:idx val="4"/>
            <c:bubble3D val="0"/>
            <c:spPr>
              <a:solidFill>
                <a:schemeClr val="accent5">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8-443C-4BF4-AC5A-41AC3598AEE6}"/>
              </c:ext>
            </c:extLst>
          </c:dPt>
          <c:dPt>
            <c:idx val="5"/>
            <c:bubble3D val="0"/>
            <c:spPr>
              <a:solidFill>
                <a:schemeClr val="accent4">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A-443C-4BF4-AC5A-41AC3598AEE6}"/>
              </c:ext>
            </c:extLst>
          </c:dPt>
          <c:dPt>
            <c:idx val="6"/>
            <c:bubble3D val="0"/>
            <c:spPr>
              <a:solidFill>
                <a:schemeClr val="accent6">
                  <a:lumMod val="80000"/>
                  <a:lumOff val="2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C-443C-4BF4-AC5A-41AC3598AEE6}"/>
              </c:ext>
            </c:extLst>
          </c:dPt>
          <c:dLbls>
            <c:dLbl>
              <c:idx val="0"/>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mn-lt"/>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10-443C-4BF4-AC5A-41AC3598AEE6}"/>
                </c:ext>
              </c:extLst>
            </c:dLbl>
            <c:dLbl>
              <c:idx val="1"/>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solidFill>
                      <a:latin typeface="+mn-lt"/>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12-443C-4BF4-AC5A-41AC3598AEE6}"/>
                </c:ext>
              </c:extLst>
            </c:dLbl>
            <c:dLbl>
              <c:idx val="2"/>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solidFill>
                      <a:latin typeface="+mn-lt"/>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14-443C-4BF4-AC5A-41AC3598AEE6}"/>
                </c:ext>
              </c:extLst>
            </c:dLbl>
            <c:dLbl>
              <c:idx val="3"/>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lumMod val="60000"/>
                        </a:schemeClr>
                      </a:solidFill>
                      <a:latin typeface="+mn-lt"/>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16-443C-4BF4-AC5A-41AC3598AEE6}"/>
                </c:ext>
              </c:extLst>
            </c:dLbl>
            <c:dLbl>
              <c:idx val="4"/>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lumMod val="60000"/>
                        </a:schemeClr>
                      </a:solidFill>
                      <a:latin typeface="+mn-lt"/>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18-443C-4BF4-AC5A-41AC3598AEE6}"/>
                </c:ext>
              </c:extLst>
            </c:dLbl>
            <c:dLbl>
              <c:idx val="5"/>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lumMod val="60000"/>
                        </a:schemeClr>
                      </a:solidFill>
                      <a:latin typeface="+mn-lt"/>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1A-443C-4BF4-AC5A-41AC3598AEE6}"/>
                </c:ext>
              </c:extLst>
            </c:dLbl>
            <c:dLbl>
              <c:idx val="6"/>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lumMod val="80000"/>
                          <a:lumOff val="20000"/>
                        </a:schemeClr>
                      </a:solidFill>
                      <a:latin typeface="+mn-lt"/>
                      <a:ea typeface="+mn-ea"/>
                      <a:cs typeface="+mn-cs"/>
                    </a:defRPr>
                  </a:pPr>
                  <a:endParaRPr lang="en-US"/>
                </a:p>
              </c:txPr>
              <c:showLegendKey val="0"/>
              <c:showVal val="0"/>
              <c:showCatName val="1"/>
              <c:showSerName val="0"/>
              <c:showPercent val="1"/>
              <c:showBubbleSize val="0"/>
              <c:extLst>
                <c:ext xmlns:c16="http://schemas.microsoft.com/office/drawing/2014/chart" uri="{C3380CC4-5D6E-409C-BE32-E72D297353CC}">
                  <c16:uniqueId val="{0000001C-443C-4BF4-AC5A-41AC3598AEE6}"/>
                </c:ext>
              </c:extLst>
            </c:dLbl>
            <c:spPr>
              <a:noFill/>
              <a:ln>
                <a:noFill/>
              </a:ln>
              <a:effectLst/>
            </c:sp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Sheet1!$A$24:$A$30</c:f>
              <c:strCache>
                <c:ptCount val="7"/>
                <c:pt idx="0">
                  <c:v>Salaries, Wages, Benefits</c:v>
                </c:pt>
                <c:pt idx="1">
                  <c:v>Supply Expense</c:v>
                </c:pt>
                <c:pt idx="2">
                  <c:v>Pharmacy Expense</c:v>
                </c:pt>
                <c:pt idx="3">
                  <c:v>Fees</c:v>
                </c:pt>
                <c:pt idx="4">
                  <c:v>Purchased Services</c:v>
                </c:pt>
                <c:pt idx="5">
                  <c:v>Capital: Depreciation, Amortization, Interest Expense</c:v>
                </c:pt>
                <c:pt idx="6">
                  <c:v>Other Expense</c:v>
                </c:pt>
              </c:strCache>
            </c:strRef>
          </c:cat>
          <c:val>
            <c:numRef>
              <c:f>Sheet1!$C$24:$C$30</c:f>
              <c:numCache>
                <c:formatCode>0%</c:formatCode>
                <c:ptCount val="7"/>
                <c:pt idx="0">
                  <c:v>0.48710750195306107</c:v>
                </c:pt>
                <c:pt idx="1">
                  <c:v>0.10884566782558862</c:v>
                </c:pt>
                <c:pt idx="2">
                  <c:v>9.3360208325456565E-2</c:v>
                </c:pt>
                <c:pt idx="3">
                  <c:v>7.96297428373577E-2</c:v>
                </c:pt>
                <c:pt idx="4">
                  <c:v>3.9814871465509001E-2</c:v>
                </c:pt>
                <c:pt idx="5">
                  <c:v>0.10080505813303306</c:v>
                </c:pt>
                <c:pt idx="6">
                  <c:v>9.0436949459994004E-2</c:v>
                </c:pt>
              </c:numCache>
            </c:numRef>
          </c:val>
          <c:extLst>
            <c:ext xmlns:c16="http://schemas.microsoft.com/office/drawing/2014/chart" uri="{C3380CC4-5D6E-409C-BE32-E72D297353CC}">
              <c16:uniqueId val="{0000001D-443C-4BF4-AC5A-41AC3598AEE6}"/>
            </c:ext>
          </c:extLst>
        </c:ser>
        <c:dLbls>
          <c:showLegendKey val="0"/>
          <c:showVal val="0"/>
          <c:showCatName val="1"/>
          <c:showSerName val="0"/>
          <c:showPercent val="1"/>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53380E-6552-42F9-904D-F218BFACDBA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24452A3-30E8-48A6-8F89-3492D3DE7D52}">
      <dgm:prSet custT="1"/>
      <dgm:spPr>
        <a:solidFill>
          <a:srgbClr val="7BAFD4"/>
        </a:solidFill>
      </dgm:spPr>
      <dgm:t>
        <a:bodyPr/>
        <a:lstStyle/>
        <a:p>
          <a:r>
            <a:rPr lang="en-US" sz="1300" b="1" i="1" dirty="0">
              <a:solidFill>
                <a:schemeClr val="tx1"/>
              </a:solidFill>
              <a:latin typeface="Calibri" panose="020F0502020204030204" pitchFamily="34" charset="0"/>
              <a:ea typeface="Calibri" panose="020F0502020204030204" pitchFamily="34" charset="0"/>
              <a:cs typeface="Calibri" panose="020F0502020204030204" pitchFamily="34" charset="0"/>
            </a:rPr>
            <a:t>Charge</a:t>
          </a:r>
          <a:r>
            <a:rPr lang="en-US" sz="1300" i="1" dirty="0">
              <a:solidFill>
                <a:schemeClr val="tx1"/>
              </a:solidFill>
              <a:latin typeface="Calibri" panose="020F0502020204030204" pitchFamily="34" charset="0"/>
              <a:ea typeface="Calibri" panose="020F0502020204030204" pitchFamily="34" charset="0"/>
              <a:cs typeface="Calibri" panose="020F0502020204030204" pitchFamily="34" charset="0"/>
            </a:rPr>
            <a:t> – </a:t>
          </a:r>
          <a:r>
            <a:rPr lang="en-US" sz="1300" dirty="0">
              <a:solidFill>
                <a:schemeClr val="tx1"/>
              </a:solidFill>
              <a:latin typeface="Calibri" panose="020F0502020204030204" pitchFamily="34" charset="0"/>
              <a:ea typeface="Calibri" panose="020F0502020204030204" pitchFamily="34" charset="0"/>
              <a:cs typeface="Calibri" panose="020F0502020204030204" pitchFamily="34" charset="0"/>
            </a:rPr>
            <a:t>the uniform price hospitals list for each type of health care service.  It is similar to the sticker price at a dealership. </a:t>
          </a:r>
        </a:p>
      </dgm:t>
    </dgm:pt>
    <dgm:pt modelId="{362D2DBB-A9EB-46F5-BA22-F1D3A542CBEA}" type="parTrans" cxnId="{D718F97D-4663-4443-8C4C-96A6AE87FEC2}">
      <dgm:prSet/>
      <dgm:spPr/>
      <dgm:t>
        <a:bodyPr/>
        <a:lstStyle/>
        <a:p>
          <a:endParaRPr lang="en-US"/>
        </a:p>
      </dgm:t>
    </dgm:pt>
    <dgm:pt modelId="{94128AAB-3219-4D3B-A601-A4F32F56C1E0}" type="sibTrans" cxnId="{D718F97D-4663-4443-8C4C-96A6AE87FEC2}">
      <dgm:prSet/>
      <dgm:spPr/>
      <dgm:t>
        <a:bodyPr/>
        <a:lstStyle/>
        <a:p>
          <a:endParaRPr lang="en-US"/>
        </a:p>
      </dgm:t>
    </dgm:pt>
    <dgm:pt modelId="{451A8FFE-0F65-4F5E-8FFF-07255051BE31}">
      <dgm:prSet custT="1"/>
      <dgm:spPr>
        <a:solidFill>
          <a:srgbClr val="7BAFD4"/>
        </a:solidFill>
      </dgm:spPr>
      <dgm:t>
        <a:bodyPr/>
        <a:lstStyle/>
        <a:p>
          <a:r>
            <a:rPr lang="en-US" sz="1300" b="1" i="1" dirty="0">
              <a:solidFill>
                <a:schemeClr val="tx1"/>
              </a:solidFill>
              <a:latin typeface="Calibri" panose="020F0502020204030204" pitchFamily="34" charset="0"/>
              <a:ea typeface="Calibri" panose="020F0502020204030204" pitchFamily="34" charset="0"/>
              <a:cs typeface="Calibri" panose="020F0502020204030204" pitchFamily="34" charset="0"/>
            </a:rPr>
            <a:t>Payment or Price </a:t>
          </a:r>
          <a:r>
            <a:rPr lang="en-US" sz="1300" i="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dirty="0">
              <a:solidFill>
                <a:schemeClr val="tx1"/>
              </a:solidFill>
              <a:latin typeface="Calibri" panose="020F0502020204030204" pitchFamily="34" charset="0"/>
              <a:ea typeface="Calibri" panose="020F0502020204030204" pitchFamily="34" charset="0"/>
              <a:cs typeface="Calibri" panose="020F0502020204030204" pitchFamily="34" charset="0"/>
            </a:rPr>
            <a:t>the amount that is actually paid to the hospital for the health care services provided.</a:t>
          </a:r>
        </a:p>
      </dgm:t>
    </dgm:pt>
    <dgm:pt modelId="{C0D2F45B-B901-4FA8-813A-E8BBE1041E96}" type="parTrans" cxnId="{85A86D68-3CBF-49C4-B7A7-EF16C1ADE762}">
      <dgm:prSet/>
      <dgm:spPr/>
      <dgm:t>
        <a:bodyPr/>
        <a:lstStyle/>
        <a:p>
          <a:endParaRPr lang="en-US"/>
        </a:p>
      </dgm:t>
    </dgm:pt>
    <dgm:pt modelId="{AD2E8828-2066-41D3-827A-EA1334030225}" type="sibTrans" cxnId="{85A86D68-3CBF-49C4-B7A7-EF16C1ADE762}">
      <dgm:prSet/>
      <dgm:spPr/>
      <dgm:t>
        <a:bodyPr/>
        <a:lstStyle/>
        <a:p>
          <a:endParaRPr lang="en-US"/>
        </a:p>
      </dgm:t>
    </dgm:pt>
    <dgm:pt modelId="{DDFD0ED6-E96C-4EAE-B046-846B210EB96A}">
      <dgm:prSet custT="1"/>
      <dgm:spPr>
        <a:solidFill>
          <a:srgbClr val="7BAFD4"/>
        </a:solidFill>
      </dgm:spPr>
      <dgm:t>
        <a:bodyPr/>
        <a:lstStyle/>
        <a:p>
          <a:r>
            <a:rPr lang="en-US" sz="1300" b="1" i="1" dirty="0">
              <a:solidFill>
                <a:schemeClr val="tx1"/>
              </a:solidFill>
              <a:latin typeface="Calibri" panose="020F0502020204030204" pitchFamily="34" charset="0"/>
              <a:ea typeface="Calibri" panose="020F0502020204030204" pitchFamily="34" charset="0"/>
              <a:cs typeface="Calibri" panose="020F0502020204030204" pitchFamily="34" charset="0"/>
            </a:rPr>
            <a:t>Net Revenue </a:t>
          </a:r>
          <a:r>
            <a:rPr lang="en-US" sz="1300" i="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dirty="0">
              <a:solidFill>
                <a:schemeClr val="tx1"/>
              </a:solidFill>
              <a:latin typeface="Calibri" panose="020F0502020204030204" pitchFamily="34" charset="0"/>
              <a:ea typeface="Calibri" panose="020F0502020204030204" pitchFamily="34" charset="0"/>
              <a:cs typeface="Calibri" panose="020F0502020204030204" pitchFamily="34" charset="0"/>
            </a:rPr>
            <a:t>the total amount of payments a hospital actually receives for the services it provides versus what it charges.</a:t>
          </a:r>
        </a:p>
      </dgm:t>
    </dgm:pt>
    <dgm:pt modelId="{C26C1B9D-AD4B-4CD8-B602-6264732E0510}" type="parTrans" cxnId="{B4DC28E0-C36F-4B6D-9060-EAED2180DE65}">
      <dgm:prSet/>
      <dgm:spPr/>
      <dgm:t>
        <a:bodyPr/>
        <a:lstStyle/>
        <a:p>
          <a:endParaRPr lang="en-US"/>
        </a:p>
      </dgm:t>
    </dgm:pt>
    <dgm:pt modelId="{3A212DE7-2901-4628-B9C7-C7CB73903F0E}" type="sibTrans" cxnId="{B4DC28E0-C36F-4B6D-9060-EAED2180DE65}">
      <dgm:prSet/>
      <dgm:spPr/>
      <dgm:t>
        <a:bodyPr/>
        <a:lstStyle/>
        <a:p>
          <a:endParaRPr lang="en-US"/>
        </a:p>
      </dgm:t>
    </dgm:pt>
    <dgm:pt modelId="{E24B38F1-C4FB-4CEE-9489-B0712B09B770}">
      <dgm:prSet custT="1"/>
      <dgm:spPr>
        <a:solidFill>
          <a:srgbClr val="7BAFD4"/>
        </a:solidFill>
      </dgm:spPr>
      <dgm:t>
        <a:bodyPr/>
        <a:lstStyle/>
        <a:p>
          <a:r>
            <a:rPr lang="en-US" sz="1300" b="1" i="1" dirty="0">
              <a:solidFill>
                <a:schemeClr val="tx1"/>
              </a:solidFill>
              <a:latin typeface="Calibri" panose="020F0502020204030204" pitchFamily="34" charset="0"/>
              <a:ea typeface="Calibri" panose="020F0502020204030204" pitchFamily="34" charset="0"/>
              <a:cs typeface="Calibri" panose="020F0502020204030204" pitchFamily="34" charset="0"/>
            </a:rPr>
            <a:t>Cost </a:t>
          </a:r>
          <a:r>
            <a:rPr lang="en-US" sz="1300" i="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dirty="0">
              <a:solidFill>
                <a:schemeClr val="tx1"/>
              </a:solidFill>
              <a:latin typeface="Calibri" panose="020F0502020204030204" pitchFamily="34" charset="0"/>
              <a:ea typeface="Calibri" panose="020F0502020204030204" pitchFamily="34" charset="0"/>
              <a:cs typeface="Calibri" panose="020F0502020204030204" pitchFamily="34" charset="0"/>
            </a:rPr>
            <a:t>the amount of expense which the hospital incurs providing health care services. To a patient, cost is the amount paid out-of-pocket such as deductible, copayment, coinsurance or amounts not covered by insurance.</a:t>
          </a:r>
        </a:p>
      </dgm:t>
    </dgm:pt>
    <dgm:pt modelId="{057A701C-8FF1-44AF-89D1-3A2C26C215CC}" type="parTrans" cxnId="{D3BF2175-5853-4EB9-8DE4-4EF5913204B6}">
      <dgm:prSet/>
      <dgm:spPr/>
      <dgm:t>
        <a:bodyPr/>
        <a:lstStyle/>
        <a:p>
          <a:endParaRPr lang="en-US"/>
        </a:p>
      </dgm:t>
    </dgm:pt>
    <dgm:pt modelId="{8B09BAB8-4F55-47A7-AF8C-E2442923A7BF}" type="sibTrans" cxnId="{D3BF2175-5853-4EB9-8DE4-4EF5913204B6}">
      <dgm:prSet/>
      <dgm:spPr/>
      <dgm:t>
        <a:bodyPr/>
        <a:lstStyle/>
        <a:p>
          <a:endParaRPr lang="en-US"/>
        </a:p>
      </dgm:t>
    </dgm:pt>
    <dgm:pt modelId="{99001475-33ED-43F0-90F6-DFFEFC41964D}">
      <dgm:prSet custT="1"/>
      <dgm:spPr>
        <a:solidFill>
          <a:srgbClr val="7BAFD4"/>
        </a:solidFill>
      </dgm:spPr>
      <dgm:t>
        <a:bodyPr/>
        <a:lstStyle/>
        <a:p>
          <a:r>
            <a:rPr lang="en-US" sz="1300" b="1" i="1" dirty="0">
              <a:solidFill>
                <a:schemeClr val="tx1"/>
              </a:solidFill>
              <a:latin typeface="Calibri" panose="020F0502020204030204" pitchFamily="34" charset="0"/>
              <a:ea typeface="Calibri" panose="020F0502020204030204" pitchFamily="34" charset="0"/>
              <a:cs typeface="Calibri" panose="020F0502020204030204" pitchFamily="34" charset="0"/>
            </a:rPr>
            <a:t>Bad Debt – </a:t>
          </a:r>
          <a:r>
            <a:rPr lang="en-US" sz="1300" dirty="0">
              <a:solidFill>
                <a:schemeClr val="tx1"/>
              </a:solidFill>
              <a:latin typeface="Calibri" panose="020F0502020204030204" pitchFamily="34" charset="0"/>
              <a:ea typeface="Calibri" panose="020F0502020204030204" pitchFamily="34" charset="0"/>
              <a:cs typeface="Calibri" panose="020F0502020204030204" pitchFamily="34" charset="0"/>
            </a:rPr>
            <a:t>The cost of services that a hospital expected to be paid for but did not receive.  These are balances that couldn’t be recovered.</a:t>
          </a:r>
        </a:p>
      </dgm:t>
    </dgm:pt>
    <dgm:pt modelId="{8FF892E4-96C3-4173-831C-ED3C6EACCB04}" type="parTrans" cxnId="{096B554F-F49B-4CCB-AE22-55B3B8178792}">
      <dgm:prSet/>
      <dgm:spPr/>
      <dgm:t>
        <a:bodyPr/>
        <a:lstStyle/>
        <a:p>
          <a:endParaRPr lang="en-US"/>
        </a:p>
      </dgm:t>
    </dgm:pt>
    <dgm:pt modelId="{CE540FC6-3658-40B7-A064-34AE676E84F6}" type="sibTrans" cxnId="{096B554F-F49B-4CCB-AE22-55B3B8178792}">
      <dgm:prSet/>
      <dgm:spPr/>
      <dgm:t>
        <a:bodyPr/>
        <a:lstStyle/>
        <a:p>
          <a:endParaRPr lang="en-US"/>
        </a:p>
      </dgm:t>
    </dgm:pt>
    <dgm:pt modelId="{0E8B9F99-F991-458D-88B8-9E28F4793BA7}">
      <dgm:prSet custT="1"/>
      <dgm:spPr>
        <a:solidFill>
          <a:srgbClr val="7BAFD4"/>
        </a:solidFill>
      </dgm:spPr>
      <dgm:t>
        <a:bodyPr/>
        <a:lstStyle/>
        <a:p>
          <a:r>
            <a:rPr lang="en-US" sz="1200" b="1" i="1" dirty="0">
              <a:solidFill>
                <a:schemeClr val="tx1"/>
              </a:solidFill>
              <a:latin typeface="Calibri" panose="020F0502020204030204" pitchFamily="34" charset="0"/>
              <a:ea typeface="Calibri" panose="020F0502020204030204" pitchFamily="34" charset="0"/>
              <a:cs typeface="Calibri" panose="020F0502020204030204" pitchFamily="34" charset="0"/>
            </a:rPr>
            <a:t>Prior Authorization – </a:t>
          </a:r>
          <a:r>
            <a:rPr lang="en-US" sz="1200" i="1" dirty="0">
              <a:solidFill>
                <a:schemeClr val="tx1"/>
              </a:solidFill>
              <a:latin typeface="Calibri" panose="020F0502020204030204" pitchFamily="34" charset="0"/>
              <a:ea typeface="Calibri" panose="020F0502020204030204" pitchFamily="34" charset="0"/>
              <a:cs typeface="Calibri" panose="020F0502020204030204" pitchFamily="34" charset="0"/>
            </a:rPr>
            <a:t>(Also known as Pre-Authorization/Pre-Determination/Pre-Certification) </a:t>
          </a:r>
          <a:r>
            <a:rPr lang="en-US" sz="12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 Health plan cost-control process requiring physicians and other health care professionals to obtain advance approval from a health plan before a specific service is delivered to the patient to qualify for payment coverage. </a:t>
          </a:r>
        </a:p>
      </dgm:t>
    </dgm:pt>
    <dgm:pt modelId="{FDE9D0DA-D015-4DB0-A35B-0F9D30522562}" type="parTrans" cxnId="{04592293-79A9-4E5A-84C0-4E5E10DE6D16}">
      <dgm:prSet/>
      <dgm:spPr/>
      <dgm:t>
        <a:bodyPr/>
        <a:lstStyle/>
        <a:p>
          <a:endParaRPr lang="en-US"/>
        </a:p>
      </dgm:t>
    </dgm:pt>
    <dgm:pt modelId="{66AB00A3-D969-48E7-998A-4BD0B7EE7E90}" type="sibTrans" cxnId="{04592293-79A9-4E5A-84C0-4E5E10DE6D16}">
      <dgm:prSet/>
      <dgm:spPr/>
      <dgm:t>
        <a:bodyPr/>
        <a:lstStyle/>
        <a:p>
          <a:endParaRPr lang="en-US"/>
        </a:p>
      </dgm:t>
    </dgm:pt>
    <dgm:pt modelId="{AE12134D-A32D-4E65-B84D-AE27AA0DA61D}">
      <dgm:prSet custT="1"/>
      <dgm:spPr>
        <a:solidFill>
          <a:srgbClr val="7BAFD4"/>
        </a:solidFill>
      </dgm:spPr>
      <dgm:t>
        <a:bodyPr/>
        <a:lstStyle/>
        <a:p>
          <a:r>
            <a:rPr lang="en-US" sz="1300" b="1" i="1" dirty="0">
              <a:solidFill>
                <a:schemeClr val="tx1"/>
              </a:solidFill>
              <a:latin typeface="Calibri" panose="020F0502020204030204" pitchFamily="34" charset="0"/>
              <a:ea typeface="Calibri" panose="020F0502020204030204" pitchFamily="34" charset="0"/>
              <a:cs typeface="Calibri" panose="020F0502020204030204" pitchFamily="34" charset="0"/>
            </a:rPr>
            <a:t>Uncompensated Care </a:t>
          </a:r>
          <a:r>
            <a:rPr lang="en-US" sz="1300" i="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dirty="0">
              <a:solidFill>
                <a:schemeClr val="tx1"/>
              </a:solidFill>
              <a:latin typeface="Calibri" panose="020F0502020204030204" pitchFamily="34" charset="0"/>
              <a:ea typeface="Calibri" panose="020F0502020204030204" pitchFamily="34" charset="0"/>
              <a:cs typeface="Calibri" panose="020F0502020204030204" pitchFamily="34" charset="0"/>
            </a:rPr>
            <a:t>charity discounts, bad debt and underpayment from public payers such as Medicare and Medicaid.</a:t>
          </a:r>
        </a:p>
      </dgm:t>
    </dgm:pt>
    <dgm:pt modelId="{38E3B46C-F6E5-47C2-9D96-EE98A220F189}" type="sibTrans" cxnId="{B08D611F-2988-480B-8E9D-68A76CEDD60C}">
      <dgm:prSet/>
      <dgm:spPr/>
      <dgm:t>
        <a:bodyPr/>
        <a:lstStyle/>
        <a:p>
          <a:endParaRPr lang="en-US"/>
        </a:p>
      </dgm:t>
    </dgm:pt>
    <dgm:pt modelId="{A14D71CB-5C54-4FFC-A3CF-12FAB54AC89E}" type="parTrans" cxnId="{B08D611F-2988-480B-8E9D-68A76CEDD60C}">
      <dgm:prSet/>
      <dgm:spPr/>
      <dgm:t>
        <a:bodyPr/>
        <a:lstStyle/>
        <a:p>
          <a:endParaRPr lang="en-US"/>
        </a:p>
      </dgm:t>
    </dgm:pt>
    <dgm:pt modelId="{1B075C64-C763-4398-ABD1-4771A72819EC}" type="pres">
      <dgm:prSet presAssocID="{7A53380E-6552-42F9-904D-F218BFACDBA8}" presName="diagram" presStyleCnt="0">
        <dgm:presLayoutVars>
          <dgm:dir/>
          <dgm:resizeHandles val="exact"/>
        </dgm:presLayoutVars>
      </dgm:prSet>
      <dgm:spPr/>
    </dgm:pt>
    <dgm:pt modelId="{7310CD6D-25D1-4614-BA27-C793BA58FBEC}" type="pres">
      <dgm:prSet presAssocID="{624452A3-30E8-48A6-8F89-3492D3DE7D52}" presName="node" presStyleLbl="node1" presStyleIdx="0" presStyleCnt="7" custLinFactNeighborX="55885" custLinFactNeighborY="-432">
        <dgm:presLayoutVars>
          <dgm:bulletEnabled val="1"/>
        </dgm:presLayoutVars>
      </dgm:prSet>
      <dgm:spPr/>
    </dgm:pt>
    <dgm:pt modelId="{22AE2BFA-44FC-479B-A42D-649B97815D74}" type="pres">
      <dgm:prSet presAssocID="{94128AAB-3219-4D3B-A601-A4F32F56C1E0}" presName="sibTrans" presStyleCnt="0"/>
      <dgm:spPr/>
    </dgm:pt>
    <dgm:pt modelId="{5FEAF240-17B0-4507-9E31-D4EC3AF9ECC1}" type="pres">
      <dgm:prSet presAssocID="{451A8FFE-0F65-4F5E-8FFF-07255051BE31}" presName="node" presStyleLbl="node1" presStyleIdx="1" presStyleCnt="7" custLinFactNeighborX="61063" custLinFactNeighborY="-432">
        <dgm:presLayoutVars>
          <dgm:bulletEnabled val="1"/>
        </dgm:presLayoutVars>
      </dgm:prSet>
      <dgm:spPr/>
    </dgm:pt>
    <dgm:pt modelId="{E3B0E7A6-FB01-46AD-83BD-629E8B462B5F}" type="pres">
      <dgm:prSet presAssocID="{AD2E8828-2066-41D3-827A-EA1334030225}" presName="sibTrans" presStyleCnt="0"/>
      <dgm:spPr/>
    </dgm:pt>
    <dgm:pt modelId="{FE7F190C-2FC7-45C4-BED0-CD355FF48A6F}" type="pres">
      <dgm:prSet presAssocID="{DDFD0ED6-E96C-4EAE-B046-846B210EB96A}" presName="node" presStyleLbl="node1" presStyleIdx="2" presStyleCnt="7" custLinFactNeighborX="64288" custLinFactNeighborY="-432">
        <dgm:presLayoutVars>
          <dgm:bulletEnabled val="1"/>
        </dgm:presLayoutVars>
      </dgm:prSet>
      <dgm:spPr/>
    </dgm:pt>
    <dgm:pt modelId="{0E4925BE-880D-428B-BA16-28F4BC480AB8}" type="pres">
      <dgm:prSet presAssocID="{3A212DE7-2901-4628-B9C7-C7CB73903F0E}" presName="sibTrans" presStyleCnt="0"/>
      <dgm:spPr/>
    </dgm:pt>
    <dgm:pt modelId="{9583E85D-C356-4011-87EE-7FF9BD8BBECC}" type="pres">
      <dgm:prSet presAssocID="{E24B38F1-C4FB-4CEE-9489-B0712B09B770}" presName="node" presStyleLbl="node1" presStyleIdx="3" presStyleCnt="7" custLinFactX="-117466" custLinFactY="16252" custLinFactNeighborX="-200000" custLinFactNeighborY="100000">
        <dgm:presLayoutVars>
          <dgm:bulletEnabled val="1"/>
        </dgm:presLayoutVars>
      </dgm:prSet>
      <dgm:spPr/>
    </dgm:pt>
    <dgm:pt modelId="{AE9DB74A-950D-4209-9FC0-4FFD4C4FD47F}" type="pres">
      <dgm:prSet presAssocID="{8B09BAB8-4F55-47A7-AF8C-E2442923A7BF}" presName="sibTrans" presStyleCnt="0"/>
      <dgm:spPr/>
    </dgm:pt>
    <dgm:pt modelId="{F2B964C1-5D6A-40F1-BC67-611FFCED14E7}" type="pres">
      <dgm:prSet presAssocID="{AE12134D-A32D-4E65-B84D-AE27AA0DA61D}" presName="node" presStyleLbl="node1" presStyleIdx="4" presStyleCnt="7" custLinFactNeighborX="60000" custLinFactNeighborY="-700">
        <dgm:presLayoutVars>
          <dgm:bulletEnabled val="1"/>
        </dgm:presLayoutVars>
      </dgm:prSet>
      <dgm:spPr/>
    </dgm:pt>
    <dgm:pt modelId="{9C05EFA3-3D44-4313-A6D4-52DEA6FE615D}" type="pres">
      <dgm:prSet presAssocID="{38E3B46C-F6E5-47C2-9D96-EE98A220F189}" presName="sibTrans" presStyleCnt="0"/>
      <dgm:spPr/>
    </dgm:pt>
    <dgm:pt modelId="{A4D17CB5-BD38-45B0-ABAC-AC45DDEA7045}" type="pres">
      <dgm:prSet presAssocID="{99001475-33ED-43F0-90F6-DFFEFC41964D}" presName="node" presStyleLbl="node1" presStyleIdx="5" presStyleCnt="7" custLinFactNeighborX="54473" custLinFactNeighborY="-2101">
        <dgm:presLayoutVars>
          <dgm:bulletEnabled val="1"/>
        </dgm:presLayoutVars>
      </dgm:prSet>
      <dgm:spPr/>
    </dgm:pt>
    <dgm:pt modelId="{650A850E-1BF6-48D7-873A-8074F45D6A71}" type="pres">
      <dgm:prSet presAssocID="{CE540FC6-3658-40B7-A064-34AE676E84F6}" presName="sibTrans" presStyleCnt="0"/>
      <dgm:spPr/>
    </dgm:pt>
    <dgm:pt modelId="{17970F47-3507-48C5-AFD7-B6F7C2A4E750}" type="pres">
      <dgm:prSet presAssocID="{0E8B9F99-F991-458D-88B8-9E28F4793BA7}" presName="node" presStyleLbl="node1" presStyleIdx="6" presStyleCnt="7" custLinFactNeighborX="50538" custLinFactNeighborY="-2101">
        <dgm:presLayoutVars>
          <dgm:bulletEnabled val="1"/>
        </dgm:presLayoutVars>
      </dgm:prSet>
      <dgm:spPr/>
    </dgm:pt>
  </dgm:ptLst>
  <dgm:cxnLst>
    <dgm:cxn modelId="{B08D611F-2988-480B-8E9D-68A76CEDD60C}" srcId="{7A53380E-6552-42F9-904D-F218BFACDBA8}" destId="{AE12134D-A32D-4E65-B84D-AE27AA0DA61D}" srcOrd="4" destOrd="0" parTransId="{A14D71CB-5C54-4FFC-A3CF-12FAB54AC89E}" sibTransId="{38E3B46C-F6E5-47C2-9D96-EE98A220F189}"/>
    <dgm:cxn modelId="{6B4BD340-055D-45C8-ABBE-EDBD5447193C}" type="presOf" srcId="{AE12134D-A32D-4E65-B84D-AE27AA0DA61D}" destId="{F2B964C1-5D6A-40F1-BC67-611FFCED14E7}" srcOrd="0" destOrd="0" presId="urn:microsoft.com/office/officeart/2005/8/layout/default"/>
    <dgm:cxn modelId="{DA316060-941B-49B5-9989-61BF71C8A3EE}" type="presOf" srcId="{99001475-33ED-43F0-90F6-DFFEFC41964D}" destId="{A4D17CB5-BD38-45B0-ABAC-AC45DDEA7045}" srcOrd="0" destOrd="0" presId="urn:microsoft.com/office/officeart/2005/8/layout/default"/>
    <dgm:cxn modelId="{85A86D68-3CBF-49C4-B7A7-EF16C1ADE762}" srcId="{7A53380E-6552-42F9-904D-F218BFACDBA8}" destId="{451A8FFE-0F65-4F5E-8FFF-07255051BE31}" srcOrd="1" destOrd="0" parTransId="{C0D2F45B-B901-4FA8-813A-E8BBE1041E96}" sibTransId="{AD2E8828-2066-41D3-827A-EA1334030225}"/>
    <dgm:cxn modelId="{096B554F-F49B-4CCB-AE22-55B3B8178792}" srcId="{7A53380E-6552-42F9-904D-F218BFACDBA8}" destId="{99001475-33ED-43F0-90F6-DFFEFC41964D}" srcOrd="5" destOrd="0" parTransId="{8FF892E4-96C3-4173-831C-ED3C6EACCB04}" sibTransId="{CE540FC6-3658-40B7-A064-34AE676E84F6}"/>
    <dgm:cxn modelId="{D3BF2175-5853-4EB9-8DE4-4EF5913204B6}" srcId="{7A53380E-6552-42F9-904D-F218BFACDBA8}" destId="{E24B38F1-C4FB-4CEE-9489-B0712B09B770}" srcOrd="3" destOrd="0" parTransId="{057A701C-8FF1-44AF-89D1-3A2C26C215CC}" sibTransId="{8B09BAB8-4F55-47A7-AF8C-E2442923A7BF}"/>
    <dgm:cxn modelId="{D718F97D-4663-4443-8C4C-96A6AE87FEC2}" srcId="{7A53380E-6552-42F9-904D-F218BFACDBA8}" destId="{624452A3-30E8-48A6-8F89-3492D3DE7D52}" srcOrd="0" destOrd="0" parTransId="{362D2DBB-A9EB-46F5-BA22-F1D3A542CBEA}" sibTransId="{94128AAB-3219-4D3B-A601-A4F32F56C1E0}"/>
    <dgm:cxn modelId="{04592293-79A9-4E5A-84C0-4E5E10DE6D16}" srcId="{7A53380E-6552-42F9-904D-F218BFACDBA8}" destId="{0E8B9F99-F991-458D-88B8-9E28F4793BA7}" srcOrd="6" destOrd="0" parTransId="{FDE9D0DA-D015-4DB0-A35B-0F9D30522562}" sibTransId="{66AB00A3-D969-48E7-998A-4BD0B7EE7E90}"/>
    <dgm:cxn modelId="{ADADED97-C74F-46DE-9A84-5059E1A63F51}" type="presOf" srcId="{E24B38F1-C4FB-4CEE-9489-B0712B09B770}" destId="{9583E85D-C356-4011-87EE-7FF9BD8BBECC}" srcOrd="0" destOrd="0" presId="urn:microsoft.com/office/officeart/2005/8/layout/default"/>
    <dgm:cxn modelId="{107794BC-0B2F-4CAD-AEAF-D2B4685DFD9E}" type="presOf" srcId="{451A8FFE-0F65-4F5E-8FFF-07255051BE31}" destId="{5FEAF240-17B0-4507-9E31-D4EC3AF9ECC1}" srcOrd="0" destOrd="0" presId="urn:microsoft.com/office/officeart/2005/8/layout/default"/>
    <dgm:cxn modelId="{B4DC28E0-C36F-4B6D-9060-EAED2180DE65}" srcId="{7A53380E-6552-42F9-904D-F218BFACDBA8}" destId="{DDFD0ED6-E96C-4EAE-B046-846B210EB96A}" srcOrd="2" destOrd="0" parTransId="{C26C1B9D-AD4B-4CD8-B602-6264732E0510}" sibTransId="{3A212DE7-2901-4628-B9C7-C7CB73903F0E}"/>
    <dgm:cxn modelId="{55C963C1-32F1-46E7-AFDD-861F08EE48BD}" type="presOf" srcId="{DDFD0ED6-E96C-4EAE-B046-846B210EB96A}" destId="{FE7F190C-2FC7-45C4-BED0-CD355FF48A6F}" srcOrd="0" destOrd="0" presId="urn:microsoft.com/office/officeart/2005/8/layout/default"/>
    <dgm:cxn modelId="{3922B8C1-7DC4-4CEB-A8B3-160B7A81833A}" type="presOf" srcId="{0E8B9F99-F991-458D-88B8-9E28F4793BA7}" destId="{17970F47-3507-48C5-AFD7-B6F7C2A4E750}" srcOrd="0" destOrd="0" presId="urn:microsoft.com/office/officeart/2005/8/layout/default"/>
    <dgm:cxn modelId="{C079CAE5-D1D5-4FC7-8221-8F7618DC95A7}" type="presOf" srcId="{7A53380E-6552-42F9-904D-F218BFACDBA8}" destId="{1B075C64-C763-4398-ABD1-4771A72819EC}" srcOrd="0" destOrd="0" presId="urn:microsoft.com/office/officeart/2005/8/layout/default"/>
    <dgm:cxn modelId="{7C5137DA-62F1-4784-AB56-B5C30244CD8E}" type="presOf" srcId="{624452A3-30E8-48A6-8F89-3492D3DE7D52}" destId="{7310CD6D-25D1-4614-BA27-C793BA58FBEC}" srcOrd="0" destOrd="0" presId="urn:microsoft.com/office/officeart/2005/8/layout/default"/>
    <dgm:cxn modelId="{2F1CD1CC-218A-4C5E-BA35-079165BF641E}" type="presParOf" srcId="{1B075C64-C763-4398-ABD1-4771A72819EC}" destId="{7310CD6D-25D1-4614-BA27-C793BA58FBEC}" srcOrd="0" destOrd="0" presId="urn:microsoft.com/office/officeart/2005/8/layout/default"/>
    <dgm:cxn modelId="{5ACECC44-3920-4157-B085-5B1D659CA7B5}" type="presParOf" srcId="{1B075C64-C763-4398-ABD1-4771A72819EC}" destId="{22AE2BFA-44FC-479B-A42D-649B97815D74}" srcOrd="1" destOrd="0" presId="urn:microsoft.com/office/officeart/2005/8/layout/default"/>
    <dgm:cxn modelId="{6244C0A8-298B-425F-BEE5-CF28F8C06F1D}" type="presParOf" srcId="{1B075C64-C763-4398-ABD1-4771A72819EC}" destId="{5FEAF240-17B0-4507-9E31-D4EC3AF9ECC1}" srcOrd="2" destOrd="0" presId="urn:microsoft.com/office/officeart/2005/8/layout/default"/>
    <dgm:cxn modelId="{30EFE927-217E-4AC5-93D1-7E82FEEB63C9}" type="presParOf" srcId="{1B075C64-C763-4398-ABD1-4771A72819EC}" destId="{E3B0E7A6-FB01-46AD-83BD-629E8B462B5F}" srcOrd="3" destOrd="0" presId="urn:microsoft.com/office/officeart/2005/8/layout/default"/>
    <dgm:cxn modelId="{2C10E949-80B2-4C63-AEFB-4EFEC6D4D7C9}" type="presParOf" srcId="{1B075C64-C763-4398-ABD1-4771A72819EC}" destId="{FE7F190C-2FC7-45C4-BED0-CD355FF48A6F}" srcOrd="4" destOrd="0" presId="urn:microsoft.com/office/officeart/2005/8/layout/default"/>
    <dgm:cxn modelId="{35697552-D608-4D37-8B79-FEC075C4F7F4}" type="presParOf" srcId="{1B075C64-C763-4398-ABD1-4771A72819EC}" destId="{0E4925BE-880D-428B-BA16-28F4BC480AB8}" srcOrd="5" destOrd="0" presId="urn:microsoft.com/office/officeart/2005/8/layout/default"/>
    <dgm:cxn modelId="{A8FEA54F-D82B-4BEF-B9BC-A76AE9C80E4B}" type="presParOf" srcId="{1B075C64-C763-4398-ABD1-4771A72819EC}" destId="{9583E85D-C356-4011-87EE-7FF9BD8BBECC}" srcOrd="6" destOrd="0" presId="urn:microsoft.com/office/officeart/2005/8/layout/default"/>
    <dgm:cxn modelId="{75E7FE8E-4D1B-4C5F-86C6-7C330D362EBB}" type="presParOf" srcId="{1B075C64-C763-4398-ABD1-4771A72819EC}" destId="{AE9DB74A-950D-4209-9FC0-4FFD4C4FD47F}" srcOrd="7" destOrd="0" presId="urn:microsoft.com/office/officeart/2005/8/layout/default"/>
    <dgm:cxn modelId="{15EBB827-D678-41A5-97F2-09654B921BA0}" type="presParOf" srcId="{1B075C64-C763-4398-ABD1-4771A72819EC}" destId="{F2B964C1-5D6A-40F1-BC67-611FFCED14E7}" srcOrd="8" destOrd="0" presId="urn:microsoft.com/office/officeart/2005/8/layout/default"/>
    <dgm:cxn modelId="{6FD89920-AB08-4709-A750-961C7B1EB96A}" type="presParOf" srcId="{1B075C64-C763-4398-ABD1-4771A72819EC}" destId="{9C05EFA3-3D44-4313-A6D4-52DEA6FE615D}" srcOrd="9" destOrd="0" presId="urn:microsoft.com/office/officeart/2005/8/layout/default"/>
    <dgm:cxn modelId="{E60526C3-9924-49EE-A9FC-6DC6A81D9055}" type="presParOf" srcId="{1B075C64-C763-4398-ABD1-4771A72819EC}" destId="{A4D17CB5-BD38-45B0-ABAC-AC45DDEA7045}" srcOrd="10" destOrd="0" presId="urn:microsoft.com/office/officeart/2005/8/layout/default"/>
    <dgm:cxn modelId="{A53589B1-00C7-497F-A443-C884B3200482}" type="presParOf" srcId="{1B075C64-C763-4398-ABD1-4771A72819EC}" destId="{650A850E-1BF6-48D7-873A-8074F45D6A71}" srcOrd="11" destOrd="0" presId="urn:microsoft.com/office/officeart/2005/8/layout/default"/>
    <dgm:cxn modelId="{F4B9E462-04AA-4AB5-A82C-550ACAF371A3}" type="presParOf" srcId="{1B075C64-C763-4398-ABD1-4771A72819EC}" destId="{17970F47-3507-48C5-AFD7-B6F7C2A4E750}"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A18C12-45CF-4397-94D2-2661FC08DD0E}"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0103D03-8E0A-4FDF-8989-4E8E31C9E9BB}">
      <dgm:prSet phldrT="[Text]"/>
      <dgm:spPr>
        <a:solidFill>
          <a:srgbClr val="7BAFD4"/>
        </a:solidFill>
      </dgm:spPr>
      <dgm:t>
        <a:bodyPr/>
        <a:lstStyle/>
        <a:p>
          <a:r>
            <a:rPr lang="en-US" dirty="0">
              <a:solidFill>
                <a:schemeClr val="tx1"/>
              </a:solidFill>
              <a:latin typeface="Calibri" panose="020F0502020204030204" pitchFamily="34" charset="0"/>
              <a:ea typeface="Calibri" panose="020F0502020204030204" pitchFamily="34" charset="0"/>
              <a:cs typeface="Calibri" panose="020F0502020204030204" pitchFamily="34" charset="0"/>
            </a:rPr>
            <a:t>Health and Human Services (HHS)</a:t>
          </a:r>
        </a:p>
      </dgm:t>
    </dgm:pt>
    <dgm:pt modelId="{98879167-F4D7-4944-BB4D-F2B547400E80}" type="parTrans" cxnId="{31F4DD78-FEC9-4D51-AFD7-3B3454951EE8}">
      <dgm:prSet/>
      <dgm:spPr/>
      <dgm:t>
        <a:bodyPr/>
        <a:lstStyle/>
        <a:p>
          <a:endParaRPr lang="en-US"/>
        </a:p>
      </dgm:t>
    </dgm:pt>
    <dgm:pt modelId="{09937F73-0FF7-4E4D-BECD-8CE592E972A8}" type="sibTrans" cxnId="{31F4DD78-FEC9-4D51-AFD7-3B3454951EE8}">
      <dgm:prSet/>
      <dgm:spPr/>
      <dgm:t>
        <a:bodyPr/>
        <a:lstStyle/>
        <a:p>
          <a:endParaRPr lang="en-US"/>
        </a:p>
      </dgm:t>
    </dgm:pt>
    <dgm:pt modelId="{16CEF0A8-2F6A-4C7C-A31E-A4DCA842E81E}">
      <dgm:prSet phldrT="[Text]"/>
      <dgm:spPr>
        <a:solidFill>
          <a:srgbClr val="7BAFD4"/>
        </a:solidFill>
      </dgm:spPr>
      <dgm:t>
        <a:bodyPr/>
        <a:lstStyle/>
        <a:p>
          <a:r>
            <a:rPr lang="en-US" dirty="0">
              <a:solidFill>
                <a:schemeClr val="tx1"/>
              </a:solidFill>
              <a:latin typeface="Calibri" panose="020F0502020204030204" pitchFamily="34" charset="0"/>
              <a:ea typeface="Calibri" panose="020F0502020204030204" pitchFamily="34" charset="0"/>
              <a:cs typeface="Calibri" panose="020F0502020204030204" pitchFamily="34" charset="0"/>
            </a:rPr>
            <a:t>Center for Medicare and Medicaid Services (CMS)</a:t>
          </a:r>
        </a:p>
      </dgm:t>
    </dgm:pt>
    <dgm:pt modelId="{14092BB0-FFE4-4B6D-800D-C6721E2FBA55}" type="parTrans" cxnId="{A307972A-C5D4-4520-BE04-8BB5F7B843D9}">
      <dgm:prSet/>
      <dgm:spPr/>
      <dgm:t>
        <a:bodyPr/>
        <a:lstStyle/>
        <a:p>
          <a:endParaRPr lang="en-US"/>
        </a:p>
      </dgm:t>
    </dgm:pt>
    <dgm:pt modelId="{DAA0D535-05E7-4E8C-831A-E0FEEA7355DF}" type="sibTrans" cxnId="{A307972A-C5D4-4520-BE04-8BB5F7B843D9}">
      <dgm:prSet/>
      <dgm:spPr/>
      <dgm:t>
        <a:bodyPr/>
        <a:lstStyle/>
        <a:p>
          <a:endParaRPr lang="en-US"/>
        </a:p>
      </dgm:t>
    </dgm:pt>
    <dgm:pt modelId="{CFC9B9D1-19EE-41D2-93C9-36CC7E1DE19A}">
      <dgm:prSet/>
      <dgm:spPr>
        <a:solidFill>
          <a:srgbClr val="7BAFD4"/>
        </a:solidFill>
      </dgm:spPr>
      <dgm:t>
        <a:bodyPr/>
        <a:lstStyle/>
        <a:p>
          <a:r>
            <a:rPr lang="en-US" dirty="0">
              <a:solidFill>
                <a:schemeClr val="tx1"/>
              </a:solidFill>
              <a:latin typeface="Calibri" panose="020F0502020204030204" pitchFamily="34" charset="0"/>
              <a:ea typeface="Calibri" panose="020F0502020204030204" pitchFamily="34" charset="0"/>
              <a:cs typeface="Calibri" panose="020F0502020204030204" pitchFamily="34" charset="0"/>
            </a:rPr>
            <a:t>Medicare (Federal Funded)</a:t>
          </a:r>
        </a:p>
      </dgm:t>
    </dgm:pt>
    <dgm:pt modelId="{CB7E5FD3-9EAA-4159-BE37-2ABF3755EBB3}" type="parTrans" cxnId="{7E5BCDB4-FE06-4DFF-A7FB-11455E85D397}">
      <dgm:prSet/>
      <dgm:spPr/>
      <dgm:t>
        <a:bodyPr/>
        <a:lstStyle/>
        <a:p>
          <a:endParaRPr lang="en-US"/>
        </a:p>
      </dgm:t>
    </dgm:pt>
    <dgm:pt modelId="{82F697B8-BFF7-4442-854C-3B752FD014FC}" type="sibTrans" cxnId="{7E5BCDB4-FE06-4DFF-A7FB-11455E85D397}">
      <dgm:prSet/>
      <dgm:spPr/>
      <dgm:t>
        <a:bodyPr/>
        <a:lstStyle/>
        <a:p>
          <a:endParaRPr lang="en-US"/>
        </a:p>
      </dgm:t>
    </dgm:pt>
    <dgm:pt modelId="{01ACB034-245B-4DDD-8A02-82966BD89457}">
      <dgm:prSet/>
      <dgm:spPr>
        <a:solidFill>
          <a:srgbClr val="7BAFD4"/>
        </a:solidFill>
      </dgm:spPr>
      <dgm:t>
        <a:bodyPr/>
        <a:lstStyle/>
        <a:p>
          <a:r>
            <a:rPr lang="en-US" dirty="0">
              <a:solidFill>
                <a:schemeClr val="tx1"/>
              </a:solidFill>
              <a:latin typeface="Calibri" panose="020F0502020204030204" pitchFamily="34" charset="0"/>
              <a:ea typeface="Calibri" panose="020F0502020204030204" pitchFamily="34" charset="0"/>
              <a:cs typeface="Calibri" panose="020F0502020204030204" pitchFamily="34" charset="0"/>
            </a:rPr>
            <a:t>Medicaid (Federal and State Funded)</a:t>
          </a:r>
        </a:p>
      </dgm:t>
    </dgm:pt>
    <dgm:pt modelId="{935E0F38-D816-41BC-8567-27FB5CE5ACC2}" type="parTrans" cxnId="{039BFA6C-C8A8-4250-A6FF-7C364EC2C3C7}">
      <dgm:prSet/>
      <dgm:spPr/>
      <dgm:t>
        <a:bodyPr/>
        <a:lstStyle/>
        <a:p>
          <a:endParaRPr lang="en-US"/>
        </a:p>
      </dgm:t>
    </dgm:pt>
    <dgm:pt modelId="{D3E32519-35CF-490D-B5D8-9568C71A8364}" type="sibTrans" cxnId="{039BFA6C-C8A8-4250-A6FF-7C364EC2C3C7}">
      <dgm:prSet/>
      <dgm:spPr/>
      <dgm:t>
        <a:bodyPr/>
        <a:lstStyle/>
        <a:p>
          <a:endParaRPr lang="en-US"/>
        </a:p>
      </dgm:t>
    </dgm:pt>
    <dgm:pt modelId="{8C9892CA-5A9F-4A0E-8E94-1CDBE84DB430}" type="pres">
      <dgm:prSet presAssocID="{EDA18C12-45CF-4397-94D2-2661FC08DD0E}" presName="hierChild1" presStyleCnt="0">
        <dgm:presLayoutVars>
          <dgm:orgChart val="1"/>
          <dgm:chPref val="1"/>
          <dgm:dir/>
          <dgm:animOne val="branch"/>
          <dgm:animLvl val="lvl"/>
          <dgm:resizeHandles/>
        </dgm:presLayoutVars>
      </dgm:prSet>
      <dgm:spPr/>
    </dgm:pt>
    <dgm:pt modelId="{697DDA52-A655-49FA-91E0-64B17FC8D687}" type="pres">
      <dgm:prSet presAssocID="{A0103D03-8E0A-4FDF-8989-4E8E31C9E9BB}" presName="hierRoot1" presStyleCnt="0">
        <dgm:presLayoutVars>
          <dgm:hierBranch val="init"/>
        </dgm:presLayoutVars>
      </dgm:prSet>
      <dgm:spPr/>
    </dgm:pt>
    <dgm:pt modelId="{36000B7D-0BD7-4233-A2C9-499E27981117}" type="pres">
      <dgm:prSet presAssocID="{A0103D03-8E0A-4FDF-8989-4E8E31C9E9BB}" presName="rootComposite1" presStyleCnt="0"/>
      <dgm:spPr/>
    </dgm:pt>
    <dgm:pt modelId="{C39C49CF-2832-42A1-B948-2D477EDEAF7A}" type="pres">
      <dgm:prSet presAssocID="{A0103D03-8E0A-4FDF-8989-4E8E31C9E9BB}" presName="rootText1" presStyleLbl="node0" presStyleIdx="0" presStyleCnt="1">
        <dgm:presLayoutVars>
          <dgm:chPref val="3"/>
        </dgm:presLayoutVars>
      </dgm:prSet>
      <dgm:spPr/>
    </dgm:pt>
    <dgm:pt modelId="{9231C91C-80FB-429C-9789-912DF4733645}" type="pres">
      <dgm:prSet presAssocID="{A0103D03-8E0A-4FDF-8989-4E8E31C9E9BB}" presName="rootConnector1" presStyleLbl="node1" presStyleIdx="0" presStyleCnt="0"/>
      <dgm:spPr/>
    </dgm:pt>
    <dgm:pt modelId="{AFD623D1-C1D7-4D69-AEA6-7786F7DEEF64}" type="pres">
      <dgm:prSet presAssocID="{A0103D03-8E0A-4FDF-8989-4E8E31C9E9BB}" presName="hierChild2" presStyleCnt="0"/>
      <dgm:spPr/>
    </dgm:pt>
    <dgm:pt modelId="{F0234E81-B331-47DC-A6D7-F3B42B43BFC5}" type="pres">
      <dgm:prSet presAssocID="{14092BB0-FFE4-4B6D-800D-C6721E2FBA55}" presName="Name37" presStyleLbl="parChTrans1D2" presStyleIdx="0" presStyleCnt="1"/>
      <dgm:spPr/>
    </dgm:pt>
    <dgm:pt modelId="{0EF8DD31-BAC0-4D19-88B6-28AC15BC1264}" type="pres">
      <dgm:prSet presAssocID="{16CEF0A8-2F6A-4C7C-A31E-A4DCA842E81E}" presName="hierRoot2" presStyleCnt="0">
        <dgm:presLayoutVars>
          <dgm:hierBranch val="hang"/>
        </dgm:presLayoutVars>
      </dgm:prSet>
      <dgm:spPr/>
    </dgm:pt>
    <dgm:pt modelId="{D7D17081-0701-4805-89E4-07E410C04913}" type="pres">
      <dgm:prSet presAssocID="{16CEF0A8-2F6A-4C7C-A31E-A4DCA842E81E}" presName="rootComposite" presStyleCnt="0"/>
      <dgm:spPr/>
    </dgm:pt>
    <dgm:pt modelId="{51B8DC1B-289B-43FD-9EE0-65285A4648DB}" type="pres">
      <dgm:prSet presAssocID="{16CEF0A8-2F6A-4C7C-A31E-A4DCA842E81E}" presName="rootText" presStyleLbl="node2" presStyleIdx="0" presStyleCnt="1">
        <dgm:presLayoutVars>
          <dgm:chPref val="3"/>
        </dgm:presLayoutVars>
      </dgm:prSet>
      <dgm:spPr/>
    </dgm:pt>
    <dgm:pt modelId="{6682AD4E-9E95-4072-B34E-9E327C3368E8}" type="pres">
      <dgm:prSet presAssocID="{16CEF0A8-2F6A-4C7C-A31E-A4DCA842E81E}" presName="rootConnector" presStyleLbl="node2" presStyleIdx="0" presStyleCnt="1"/>
      <dgm:spPr/>
    </dgm:pt>
    <dgm:pt modelId="{2BE597F3-68D5-4CE5-9AF0-3305860FB8DE}" type="pres">
      <dgm:prSet presAssocID="{16CEF0A8-2F6A-4C7C-A31E-A4DCA842E81E}" presName="hierChild4" presStyleCnt="0"/>
      <dgm:spPr/>
    </dgm:pt>
    <dgm:pt modelId="{D271EC8B-5F39-48FE-A463-A5CDE81F5DCA}" type="pres">
      <dgm:prSet presAssocID="{CB7E5FD3-9EAA-4159-BE37-2ABF3755EBB3}" presName="Name48" presStyleLbl="parChTrans1D3" presStyleIdx="0" presStyleCnt="2"/>
      <dgm:spPr/>
    </dgm:pt>
    <dgm:pt modelId="{AF2196DD-B8E1-4A93-BBFD-B6A1BD032D35}" type="pres">
      <dgm:prSet presAssocID="{CFC9B9D1-19EE-41D2-93C9-36CC7E1DE19A}" presName="hierRoot2" presStyleCnt="0">
        <dgm:presLayoutVars>
          <dgm:hierBranch val="init"/>
        </dgm:presLayoutVars>
      </dgm:prSet>
      <dgm:spPr/>
    </dgm:pt>
    <dgm:pt modelId="{D9C649D3-618B-4E64-89E9-AA47725767F9}" type="pres">
      <dgm:prSet presAssocID="{CFC9B9D1-19EE-41D2-93C9-36CC7E1DE19A}" presName="rootComposite" presStyleCnt="0"/>
      <dgm:spPr/>
    </dgm:pt>
    <dgm:pt modelId="{A20BA23F-61AD-4B7C-872B-81151DB19AEE}" type="pres">
      <dgm:prSet presAssocID="{CFC9B9D1-19EE-41D2-93C9-36CC7E1DE19A}" presName="rootText" presStyleLbl="node3" presStyleIdx="0" presStyleCnt="2">
        <dgm:presLayoutVars>
          <dgm:chPref val="3"/>
        </dgm:presLayoutVars>
      </dgm:prSet>
      <dgm:spPr/>
    </dgm:pt>
    <dgm:pt modelId="{ACAFF737-5DE8-4CCB-A98E-F6E11B3B19E9}" type="pres">
      <dgm:prSet presAssocID="{CFC9B9D1-19EE-41D2-93C9-36CC7E1DE19A}" presName="rootConnector" presStyleLbl="node3" presStyleIdx="0" presStyleCnt="2"/>
      <dgm:spPr/>
    </dgm:pt>
    <dgm:pt modelId="{BF6AD5A4-6845-43E0-8C49-024FD38DFF2E}" type="pres">
      <dgm:prSet presAssocID="{CFC9B9D1-19EE-41D2-93C9-36CC7E1DE19A}" presName="hierChild4" presStyleCnt="0"/>
      <dgm:spPr/>
    </dgm:pt>
    <dgm:pt modelId="{2017D408-CF4B-4D7D-8D0B-879FCBF6FA6B}" type="pres">
      <dgm:prSet presAssocID="{CFC9B9D1-19EE-41D2-93C9-36CC7E1DE19A}" presName="hierChild5" presStyleCnt="0"/>
      <dgm:spPr/>
    </dgm:pt>
    <dgm:pt modelId="{3769799E-0840-42C2-BEDB-AA99EC28B2E0}" type="pres">
      <dgm:prSet presAssocID="{935E0F38-D816-41BC-8567-27FB5CE5ACC2}" presName="Name48" presStyleLbl="parChTrans1D3" presStyleIdx="1" presStyleCnt="2"/>
      <dgm:spPr/>
    </dgm:pt>
    <dgm:pt modelId="{3E6D2998-616F-4B85-9473-48B9129AB27C}" type="pres">
      <dgm:prSet presAssocID="{01ACB034-245B-4DDD-8A02-82966BD89457}" presName="hierRoot2" presStyleCnt="0">
        <dgm:presLayoutVars>
          <dgm:hierBranch val="init"/>
        </dgm:presLayoutVars>
      </dgm:prSet>
      <dgm:spPr/>
    </dgm:pt>
    <dgm:pt modelId="{FA92E26C-A7DD-47DA-A176-66EBB08E4769}" type="pres">
      <dgm:prSet presAssocID="{01ACB034-245B-4DDD-8A02-82966BD89457}" presName="rootComposite" presStyleCnt="0"/>
      <dgm:spPr/>
    </dgm:pt>
    <dgm:pt modelId="{05101546-6390-48ED-B1E4-0FB33BE2B96F}" type="pres">
      <dgm:prSet presAssocID="{01ACB034-245B-4DDD-8A02-82966BD89457}" presName="rootText" presStyleLbl="node3" presStyleIdx="1" presStyleCnt="2">
        <dgm:presLayoutVars>
          <dgm:chPref val="3"/>
        </dgm:presLayoutVars>
      </dgm:prSet>
      <dgm:spPr/>
    </dgm:pt>
    <dgm:pt modelId="{2F5E856B-3ED6-4A0D-8E35-97A77F2B0ECF}" type="pres">
      <dgm:prSet presAssocID="{01ACB034-245B-4DDD-8A02-82966BD89457}" presName="rootConnector" presStyleLbl="node3" presStyleIdx="1" presStyleCnt="2"/>
      <dgm:spPr/>
    </dgm:pt>
    <dgm:pt modelId="{005B6FE3-9D45-44AB-B95B-4784B08EA7F3}" type="pres">
      <dgm:prSet presAssocID="{01ACB034-245B-4DDD-8A02-82966BD89457}" presName="hierChild4" presStyleCnt="0"/>
      <dgm:spPr/>
    </dgm:pt>
    <dgm:pt modelId="{D0DABC7E-D65A-40D3-8581-6E5486D7F51E}" type="pres">
      <dgm:prSet presAssocID="{01ACB034-245B-4DDD-8A02-82966BD89457}" presName="hierChild5" presStyleCnt="0"/>
      <dgm:spPr/>
    </dgm:pt>
    <dgm:pt modelId="{E9E22CB2-CAF8-4FFD-B314-8CF52DBCB337}" type="pres">
      <dgm:prSet presAssocID="{16CEF0A8-2F6A-4C7C-A31E-A4DCA842E81E}" presName="hierChild5" presStyleCnt="0"/>
      <dgm:spPr/>
    </dgm:pt>
    <dgm:pt modelId="{D02CAFEC-4ED9-4B6B-8A12-E98B1A0990D6}" type="pres">
      <dgm:prSet presAssocID="{A0103D03-8E0A-4FDF-8989-4E8E31C9E9BB}" presName="hierChild3" presStyleCnt="0"/>
      <dgm:spPr/>
    </dgm:pt>
  </dgm:ptLst>
  <dgm:cxnLst>
    <dgm:cxn modelId="{7275E909-C5EF-4E77-BCCE-1B0141AF707F}" type="presOf" srcId="{CFC9B9D1-19EE-41D2-93C9-36CC7E1DE19A}" destId="{A20BA23F-61AD-4B7C-872B-81151DB19AEE}" srcOrd="0" destOrd="0" presId="urn:microsoft.com/office/officeart/2005/8/layout/orgChart1"/>
    <dgm:cxn modelId="{2275D112-F9E6-4E8A-93F4-2F30EA8ED55B}" type="presOf" srcId="{CB7E5FD3-9EAA-4159-BE37-2ABF3755EBB3}" destId="{D271EC8B-5F39-48FE-A463-A5CDE81F5DCA}" srcOrd="0" destOrd="0" presId="urn:microsoft.com/office/officeart/2005/8/layout/orgChart1"/>
    <dgm:cxn modelId="{A307972A-C5D4-4520-BE04-8BB5F7B843D9}" srcId="{A0103D03-8E0A-4FDF-8989-4E8E31C9E9BB}" destId="{16CEF0A8-2F6A-4C7C-A31E-A4DCA842E81E}" srcOrd="0" destOrd="0" parTransId="{14092BB0-FFE4-4B6D-800D-C6721E2FBA55}" sibTransId="{DAA0D535-05E7-4E8C-831A-E0FEEA7355DF}"/>
    <dgm:cxn modelId="{37B5AA2C-FE6A-406C-A1A9-AD384A319116}" type="presOf" srcId="{EDA18C12-45CF-4397-94D2-2661FC08DD0E}" destId="{8C9892CA-5A9F-4A0E-8E94-1CDBE84DB430}" srcOrd="0" destOrd="0" presId="urn:microsoft.com/office/officeart/2005/8/layout/orgChart1"/>
    <dgm:cxn modelId="{039BFA6C-C8A8-4250-A6FF-7C364EC2C3C7}" srcId="{16CEF0A8-2F6A-4C7C-A31E-A4DCA842E81E}" destId="{01ACB034-245B-4DDD-8A02-82966BD89457}" srcOrd="1" destOrd="0" parTransId="{935E0F38-D816-41BC-8567-27FB5CE5ACC2}" sibTransId="{D3E32519-35CF-490D-B5D8-9568C71A8364}"/>
    <dgm:cxn modelId="{99B92A6E-6E49-4746-8FDC-9326A75B385C}" type="presOf" srcId="{935E0F38-D816-41BC-8567-27FB5CE5ACC2}" destId="{3769799E-0840-42C2-BEDB-AA99EC28B2E0}" srcOrd="0" destOrd="0" presId="urn:microsoft.com/office/officeart/2005/8/layout/orgChart1"/>
    <dgm:cxn modelId="{9A18A470-E085-4EAC-A8E2-821F5F489EA7}" type="presOf" srcId="{01ACB034-245B-4DDD-8A02-82966BD89457}" destId="{05101546-6390-48ED-B1E4-0FB33BE2B96F}" srcOrd="0" destOrd="0" presId="urn:microsoft.com/office/officeart/2005/8/layout/orgChart1"/>
    <dgm:cxn modelId="{D8E5FF50-9646-4974-B8A8-F647CA0B91CB}" type="presOf" srcId="{A0103D03-8E0A-4FDF-8989-4E8E31C9E9BB}" destId="{C39C49CF-2832-42A1-B948-2D477EDEAF7A}" srcOrd="0" destOrd="0" presId="urn:microsoft.com/office/officeart/2005/8/layout/orgChart1"/>
    <dgm:cxn modelId="{7D1EDB58-1AB2-4856-8B80-1CD7D63C4906}" type="presOf" srcId="{14092BB0-FFE4-4B6D-800D-C6721E2FBA55}" destId="{F0234E81-B331-47DC-A6D7-F3B42B43BFC5}" srcOrd="0" destOrd="0" presId="urn:microsoft.com/office/officeart/2005/8/layout/orgChart1"/>
    <dgm:cxn modelId="{31F4DD78-FEC9-4D51-AFD7-3B3454951EE8}" srcId="{EDA18C12-45CF-4397-94D2-2661FC08DD0E}" destId="{A0103D03-8E0A-4FDF-8989-4E8E31C9E9BB}" srcOrd="0" destOrd="0" parTransId="{98879167-F4D7-4944-BB4D-F2B547400E80}" sibTransId="{09937F73-0FF7-4E4D-BECD-8CE592E972A8}"/>
    <dgm:cxn modelId="{96055B5A-7702-49C3-BE32-210707F64B0D}" type="presOf" srcId="{16CEF0A8-2F6A-4C7C-A31E-A4DCA842E81E}" destId="{6682AD4E-9E95-4072-B34E-9E327C3368E8}" srcOrd="1" destOrd="0" presId="urn:microsoft.com/office/officeart/2005/8/layout/orgChart1"/>
    <dgm:cxn modelId="{BABE677F-C2BB-4521-ACF1-E7B1ABAC5A20}" type="presOf" srcId="{01ACB034-245B-4DDD-8A02-82966BD89457}" destId="{2F5E856B-3ED6-4A0D-8E35-97A77F2B0ECF}" srcOrd="1" destOrd="0" presId="urn:microsoft.com/office/officeart/2005/8/layout/orgChart1"/>
    <dgm:cxn modelId="{95E6018A-493E-48F2-A616-FFB185C0BB84}" type="presOf" srcId="{CFC9B9D1-19EE-41D2-93C9-36CC7E1DE19A}" destId="{ACAFF737-5DE8-4CCB-A98E-F6E11B3B19E9}" srcOrd="1" destOrd="0" presId="urn:microsoft.com/office/officeart/2005/8/layout/orgChart1"/>
    <dgm:cxn modelId="{7E5BCDB4-FE06-4DFF-A7FB-11455E85D397}" srcId="{16CEF0A8-2F6A-4C7C-A31E-A4DCA842E81E}" destId="{CFC9B9D1-19EE-41D2-93C9-36CC7E1DE19A}" srcOrd="0" destOrd="0" parTransId="{CB7E5FD3-9EAA-4159-BE37-2ABF3755EBB3}" sibTransId="{82F697B8-BFF7-4442-854C-3B752FD014FC}"/>
    <dgm:cxn modelId="{009C5CEE-921E-45A1-9B3F-DBA40D9BE589}" type="presOf" srcId="{A0103D03-8E0A-4FDF-8989-4E8E31C9E9BB}" destId="{9231C91C-80FB-429C-9789-912DF4733645}" srcOrd="1" destOrd="0" presId="urn:microsoft.com/office/officeart/2005/8/layout/orgChart1"/>
    <dgm:cxn modelId="{BB3134FD-5562-43C4-953F-B74D9C5BF978}" type="presOf" srcId="{16CEF0A8-2F6A-4C7C-A31E-A4DCA842E81E}" destId="{51B8DC1B-289B-43FD-9EE0-65285A4648DB}" srcOrd="0" destOrd="0" presId="urn:microsoft.com/office/officeart/2005/8/layout/orgChart1"/>
    <dgm:cxn modelId="{CC8C0DFE-4695-4463-A201-DC5B516CC7B9}" type="presParOf" srcId="{8C9892CA-5A9F-4A0E-8E94-1CDBE84DB430}" destId="{697DDA52-A655-49FA-91E0-64B17FC8D687}" srcOrd="0" destOrd="0" presId="urn:microsoft.com/office/officeart/2005/8/layout/orgChart1"/>
    <dgm:cxn modelId="{454F14F6-592D-4020-88C4-71F29AD7A046}" type="presParOf" srcId="{697DDA52-A655-49FA-91E0-64B17FC8D687}" destId="{36000B7D-0BD7-4233-A2C9-499E27981117}" srcOrd="0" destOrd="0" presId="urn:microsoft.com/office/officeart/2005/8/layout/orgChart1"/>
    <dgm:cxn modelId="{E2F26AEE-4720-4968-83F8-BD1A068AF4FD}" type="presParOf" srcId="{36000B7D-0BD7-4233-A2C9-499E27981117}" destId="{C39C49CF-2832-42A1-B948-2D477EDEAF7A}" srcOrd="0" destOrd="0" presId="urn:microsoft.com/office/officeart/2005/8/layout/orgChart1"/>
    <dgm:cxn modelId="{9EF5FC4E-F640-49DF-BC08-9CB0520D82BA}" type="presParOf" srcId="{36000B7D-0BD7-4233-A2C9-499E27981117}" destId="{9231C91C-80FB-429C-9789-912DF4733645}" srcOrd="1" destOrd="0" presId="urn:microsoft.com/office/officeart/2005/8/layout/orgChart1"/>
    <dgm:cxn modelId="{189134E2-E47F-4B9C-AB3E-6E37E8F3E380}" type="presParOf" srcId="{697DDA52-A655-49FA-91E0-64B17FC8D687}" destId="{AFD623D1-C1D7-4D69-AEA6-7786F7DEEF64}" srcOrd="1" destOrd="0" presId="urn:microsoft.com/office/officeart/2005/8/layout/orgChart1"/>
    <dgm:cxn modelId="{001BD7F6-2326-41A7-8E4A-C2B17DD3EE53}" type="presParOf" srcId="{AFD623D1-C1D7-4D69-AEA6-7786F7DEEF64}" destId="{F0234E81-B331-47DC-A6D7-F3B42B43BFC5}" srcOrd="0" destOrd="0" presId="urn:microsoft.com/office/officeart/2005/8/layout/orgChart1"/>
    <dgm:cxn modelId="{1F70C4FD-ACE4-4B63-AEA1-364E90CEA484}" type="presParOf" srcId="{AFD623D1-C1D7-4D69-AEA6-7786F7DEEF64}" destId="{0EF8DD31-BAC0-4D19-88B6-28AC15BC1264}" srcOrd="1" destOrd="0" presId="urn:microsoft.com/office/officeart/2005/8/layout/orgChart1"/>
    <dgm:cxn modelId="{27A5822F-3787-403F-9F71-E336FABFF62A}" type="presParOf" srcId="{0EF8DD31-BAC0-4D19-88B6-28AC15BC1264}" destId="{D7D17081-0701-4805-89E4-07E410C04913}" srcOrd="0" destOrd="0" presId="urn:microsoft.com/office/officeart/2005/8/layout/orgChart1"/>
    <dgm:cxn modelId="{325C9AC9-52E1-448C-A0F6-F7E693537248}" type="presParOf" srcId="{D7D17081-0701-4805-89E4-07E410C04913}" destId="{51B8DC1B-289B-43FD-9EE0-65285A4648DB}" srcOrd="0" destOrd="0" presId="urn:microsoft.com/office/officeart/2005/8/layout/orgChart1"/>
    <dgm:cxn modelId="{C149E6E6-6DE8-41A8-8391-68574AD4D9A9}" type="presParOf" srcId="{D7D17081-0701-4805-89E4-07E410C04913}" destId="{6682AD4E-9E95-4072-B34E-9E327C3368E8}" srcOrd="1" destOrd="0" presId="urn:microsoft.com/office/officeart/2005/8/layout/orgChart1"/>
    <dgm:cxn modelId="{69E70084-033D-4C5D-B8C8-D786C97B33F1}" type="presParOf" srcId="{0EF8DD31-BAC0-4D19-88B6-28AC15BC1264}" destId="{2BE597F3-68D5-4CE5-9AF0-3305860FB8DE}" srcOrd="1" destOrd="0" presId="urn:microsoft.com/office/officeart/2005/8/layout/orgChart1"/>
    <dgm:cxn modelId="{E7520ECB-47A2-45CF-9C08-9B30EC526CC1}" type="presParOf" srcId="{2BE597F3-68D5-4CE5-9AF0-3305860FB8DE}" destId="{D271EC8B-5F39-48FE-A463-A5CDE81F5DCA}" srcOrd="0" destOrd="0" presId="urn:microsoft.com/office/officeart/2005/8/layout/orgChart1"/>
    <dgm:cxn modelId="{16626519-3500-49DB-836D-81F0EF8015F2}" type="presParOf" srcId="{2BE597F3-68D5-4CE5-9AF0-3305860FB8DE}" destId="{AF2196DD-B8E1-4A93-BBFD-B6A1BD032D35}" srcOrd="1" destOrd="0" presId="urn:microsoft.com/office/officeart/2005/8/layout/orgChart1"/>
    <dgm:cxn modelId="{48CEB57C-484B-4BC7-9765-C3F06BA7225B}" type="presParOf" srcId="{AF2196DD-B8E1-4A93-BBFD-B6A1BD032D35}" destId="{D9C649D3-618B-4E64-89E9-AA47725767F9}" srcOrd="0" destOrd="0" presId="urn:microsoft.com/office/officeart/2005/8/layout/orgChart1"/>
    <dgm:cxn modelId="{4FDC08C8-E444-4A98-9416-DC0FAA89E8CE}" type="presParOf" srcId="{D9C649D3-618B-4E64-89E9-AA47725767F9}" destId="{A20BA23F-61AD-4B7C-872B-81151DB19AEE}" srcOrd="0" destOrd="0" presId="urn:microsoft.com/office/officeart/2005/8/layout/orgChart1"/>
    <dgm:cxn modelId="{9A7DA1F9-E6A5-435B-A493-276003AAE23D}" type="presParOf" srcId="{D9C649D3-618B-4E64-89E9-AA47725767F9}" destId="{ACAFF737-5DE8-4CCB-A98E-F6E11B3B19E9}" srcOrd="1" destOrd="0" presId="urn:microsoft.com/office/officeart/2005/8/layout/orgChart1"/>
    <dgm:cxn modelId="{6AC717E6-2464-4B6C-B9EB-78BF01E1D457}" type="presParOf" srcId="{AF2196DD-B8E1-4A93-BBFD-B6A1BD032D35}" destId="{BF6AD5A4-6845-43E0-8C49-024FD38DFF2E}" srcOrd="1" destOrd="0" presId="urn:microsoft.com/office/officeart/2005/8/layout/orgChart1"/>
    <dgm:cxn modelId="{4E22047E-FC77-420D-9D36-9E9B5A828DBB}" type="presParOf" srcId="{AF2196DD-B8E1-4A93-BBFD-B6A1BD032D35}" destId="{2017D408-CF4B-4D7D-8D0B-879FCBF6FA6B}" srcOrd="2" destOrd="0" presId="urn:microsoft.com/office/officeart/2005/8/layout/orgChart1"/>
    <dgm:cxn modelId="{DC5700FC-CB98-43FB-9BB5-81958A866917}" type="presParOf" srcId="{2BE597F3-68D5-4CE5-9AF0-3305860FB8DE}" destId="{3769799E-0840-42C2-BEDB-AA99EC28B2E0}" srcOrd="2" destOrd="0" presId="urn:microsoft.com/office/officeart/2005/8/layout/orgChart1"/>
    <dgm:cxn modelId="{77AFED5C-8D14-4E50-B2CF-8B60607A4BE4}" type="presParOf" srcId="{2BE597F3-68D5-4CE5-9AF0-3305860FB8DE}" destId="{3E6D2998-616F-4B85-9473-48B9129AB27C}" srcOrd="3" destOrd="0" presId="urn:microsoft.com/office/officeart/2005/8/layout/orgChart1"/>
    <dgm:cxn modelId="{09F9487D-0EFA-459F-BA69-76451EB8F2DE}" type="presParOf" srcId="{3E6D2998-616F-4B85-9473-48B9129AB27C}" destId="{FA92E26C-A7DD-47DA-A176-66EBB08E4769}" srcOrd="0" destOrd="0" presId="urn:microsoft.com/office/officeart/2005/8/layout/orgChart1"/>
    <dgm:cxn modelId="{0C6F186F-9029-45D6-9C73-3BA3F0F11E5F}" type="presParOf" srcId="{FA92E26C-A7DD-47DA-A176-66EBB08E4769}" destId="{05101546-6390-48ED-B1E4-0FB33BE2B96F}" srcOrd="0" destOrd="0" presId="urn:microsoft.com/office/officeart/2005/8/layout/orgChart1"/>
    <dgm:cxn modelId="{B651903E-AE51-4E45-8792-E1C59E36C955}" type="presParOf" srcId="{FA92E26C-A7DD-47DA-A176-66EBB08E4769}" destId="{2F5E856B-3ED6-4A0D-8E35-97A77F2B0ECF}" srcOrd="1" destOrd="0" presId="urn:microsoft.com/office/officeart/2005/8/layout/orgChart1"/>
    <dgm:cxn modelId="{C03A343B-1E9E-4E14-98DD-3CB76B33511F}" type="presParOf" srcId="{3E6D2998-616F-4B85-9473-48B9129AB27C}" destId="{005B6FE3-9D45-44AB-B95B-4784B08EA7F3}" srcOrd="1" destOrd="0" presId="urn:microsoft.com/office/officeart/2005/8/layout/orgChart1"/>
    <dgm:cxn modelId="{5BAC05D7-7555-4440-B6BB-6ECA2CC743F9}" type="presParOf" srcId="{3E6D2998-616F-4B85-9473-48B9129AB27C}" destId="{D0DABC7E-D65A-40D3-8581-6E5486D7F51E}" srcOrd="2" destOrd="0" presId="urn:microsoft.com/office/officeart/2005/8/layout/orgChart1"/>
    <dgm:cxn modelId="{F4490F75-553D-429A-98D8-ECE9C7A11EBE}" type="presParOf" srcId="{0EF8DD31-BAC0-4D19-88B6-28AC15BC1264}" destId="{E9E22CB2-CAF8-4FFD-B314-8CF52DBCB337}" srcOrd="2" destOrd="0" presId="urn:microsoft.com/office/officeart/2005/8/layout/orgChart1"/>
    <dgm:cxn modelId="{61EDF4F1-3D1B-432B-BDC3-9985DE1C7D44}" type="presParOf" srcId="{697DDA52-A655-49FA-91E0-64B17FC8D687}" destId="{D02CAFEC-4ED9-4B6B-8A12-E98B1A0990D6}"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E85DAE1-E3B9-44A5-ACE1-9A7A68E04FDA}" type="doc">
      <dgm:prSet loTypeId="urn:microsoft.com/office/officeart/2016/7/layout/RepeatingBendingProcessNew" loCatId="process" qsTypeId="urn:microsoft.com/office/officeart/2005/8/quickstyle/simple1" qsCatId="simple" csTypeId="urn:microsoft.com/office/officeart/2005/8/colors/colorful5" csCatId="colorful" phldr="1"/>
      <dgm:spPr/>
      <dgm:t>
        <a:bodyPr/>
        <a:lstStyle/>
        <a:p>
          <a:endParaRPr lang="en-US"/>
        </a:p>
      </dgm:t>
    </dgm:pt>
    <dgm:pt modelId="{BE11F606-9494-449D-B4E4-7C2FB63A0639}">
      <dgm:prSet phldrT="[Text]"/>
      <dgm:spPr>
        <a:solidFill>
          <a:schemeClr val="tx2">
            <a:lumMod val="90000"/>
            <a:lumOff val="10000"/>
          </a:schemeClr>
        </a:solidFill>
      </dgm:spPr>
      <dgm:t>
        <a:bodyPr/>
        <a:lstStyle/>
        <a:p>
          <a:r>
            <a:rPr lang="en-US" dirty="0"/>
            <a:t>Significant increases in administrative costs</a:t>
          </a:r>
        </a:p>
      </dgm:t>
    </dgm:pt>
    <dgm:pt modelId="{B8F13AE0-3317-4948-A01B-B80BA6C878FF}" type="parTrans" cxnId="{56C7E712-287E-4AE7-9255-FFFA697DA807}">
      <dgm:prSet/>
      <dgm:spPr/>
      <dgm:t>
        <a:bodyPr/>
        <a:lstStyle/>
        <a:p>
          <a:endParaRPr lang="en-US"/>
        </a:p>
      </dgm:t>
    </dgm:pt>
    <dgm:pt modelId="{A4727270-BDAE-4CCB-9053-36397A894DD8}" type="sibTrans" cxnId="{56C7E712-287E-4AE7-9255-FFFA697DA807}">
      <dgm:prSet/>
      <dgm:spPr>
        <a:ln>
          <a:solidFill>
            <a:schemeClr val="tx2">
              <a:lumMod val="90000"/>
              <a:lumOff val="10000"/>
            </a:schemeClr>
          </a:solidFill>
        </a:ln>
      </dgm:spPr>
      <dgm:t>
        <a:bodyPr/>
        <a:lstStyle/>
        <a:p>
          <a:endParaRPr lang="en-US"/>
        </a:p>
      </dgm:t>
    </dgm:pt>
    <dgm:pt modelId="{27D178D9-E59E-41A1-8E6E-CB30100A2700}">
      <dgm:prSet phldrT="[Text]"/>
      <dgm:spPr>
        <a:solidFill>
          <a:schemeClr val="tx2">
            <a:lumMod val="90000"/>
            <a:lumOff val="10000"/>
          </a:schemeClr>
        </a:solidFill>
      </dgm:spPr>
      <dgm:t>
        <a:bodyPr/>
        <a:lstStyle/>
        <a:p>
          <a:r>
            <a:rPr lang="en-US" dirty="0"/>
            <a:t>Hospitals must dedicate more staff to appeal and overturn inappropriate denials</a:t>
          </a:r>
        </a:p>
      </dgm:t>
    </dgm:pt>
    <dgm:pt modelId="{1C5FEDE8-3355-4313-96F9-7803ABA54611}" type="parTrans" cxnId="{26253F9E-DDF5-4638-A320-20263FF0B7CE}">
      <dgm:prSet/>
      <dgm:spPr/>
      <dgm:t>
        <a:bodyPr/>
        <a:lstStyle/>
        <a:p>
          <a:endParaRPr lang="en-US"/>
        </a:p>
      </dgm:t>
    </dgm:pt>
    <dgm:pt modelId="{74A5B81B-BF89-47A6-9C0E-F88057E999D4}" type="sibTrans" cxnId="{26253F9E-DDF5-4638-A320-20263FF0B7CE}">
      <dgm:prSet/>
      <dgm:spPr>
        <a:ln>
          <a:solidFill>
            <a:schemeClr val="tx2">
              <a:lumMod val="90000"/>
              <a:lumOff val="10000"/>
            </a:schemeClr>
          </a:solidFill>
        </a:ln>
      </dgm:spPr>
      <dgm:t>
        <a:bodyPr/>
        <a:lstStyle/>
        <a:p>
          <a:endParaRPr lang="en-US"/>
        </a:p>
      </dgm:t>
    </dgm:pt>
    <dgm:pt modelId="{73BAB845-82E6-4D2F-97CB-866922279E97}">
      <dgm:prSet phldrT="[Text]"/>
      <dgm:spPr>
        <a:solidFill>
          <a:schemeClr val="tx2">
            <a:lumMod val="75000"/>
            <a:lumOff val="25000"/>
          </a:schemeClr>
        </a:solidFill>
      </dgm:spPr>
      <dgm:t>
        <a:bodyPr/>
        <a:lstStyle/>
        <a:p>
          <a:r>
            <a:rPr lang="en-US" dirty="0"/>
            <a:t>MA plans often dictate care difference from your doctor</a:t>
          </a:r>
        </a:p>
      </dgm:t>
    </dgm:pt>
    <dgm:pt modelId="{9F4B18B1-2C54-4999-996B-C47F54372C6D}" type="parTrans" cxnId="{0C0AC3B7-EF62-4EE6-A16C-0482106DA53B}">
      <dgm:prSet/>
      <dgm:spPr/>
      <dgm:t>
        <a:bodyPr/>
        <a:lstStyle/>
        <a:p>
          <a:endParaRPr lang="en-US"/>
        </a:p>
      </dgm:t>
    </dgm:pt>
    <dgm:pt modelId="{1C45601A-47EE-40EF-9764-E1A5ACF5CC80}" type="sibTrans" cxnId="{0C0AC3B7-EF62-4EE6-A16C-0482106DA53B}">
      <dgm:prSet/>
      <dgm:spPr>
        <a:ln>
          <a:solidFill>
            <a:schemeClr val="tx2">
              <a:lumMod val="90000"/>
              <a:lumOff val="10000"/>
            </a:schemeClr>
          </a:solidFill>
        </a:ln>
      </dgm:spPr>
      <dgm:t>
        <a:bodyPr/>
        <a:lstStyle/>
        <a:p>
          <a:endParaRPr lang="en-US"/>
        </a:p>
      </dgm:t>
    </dgm:pt>
    <dgm:pt modelId="{C81B2FA9-60F2-4736-B0D8-6F163B931F55}">
      <dgm:prSet phldrT="[Text]"/>
      <dgm:spPr>
        <a:solidFill>
          <a:schemeClr val="tx2">
            <a:lumMod val="75000"/>
            <a:lumOff val="25000"/>
          </a:schemeClr>
        </a:solidFill>
      </dgm:spPr>
      <dgm:t>
        <a:bodyPr/>
        <a:lstStyle/>
        <a:p>
          <a:r>
            <a:rPr lang="en-US" dirty="0"/>
            <a:t>Burdens create financial constraints of hospitals and burnout of providers</a:t>
          </a:r>
        </a:p>
      </dgm:t>
    </dgm:pt>
    <dgm:pt modelId="{9D7E20B3-9F1A-4AEA-80AA-CBA02A6707CE}" type="parTrans" cxnId="{9BC6F9A7-B438-41E2-A610-37926C09B07B}">
      <dgm:prSet/>
      <dgm:spPr/>
      <dgm:t>
        <a:bodyPr/>
        <a:lstStyle/>
        <a:p>
          <a:endParaRPr lang="en-US"/>
        </a:p>
      </dgm:t>
    </dgm:pt>
    <dgm:pt modelId="{BA91190C-7E17-4441-8FA5-B9E7714F8639}" type="sibTrans" cxnId="{9BC6F9A7-B438-41E2-A610-37926C09B07B}">
      <dgm:prSet/>
      <dgm:spPr>
        <a:ln>
          <a:solidFill>
            <a:schemeClr val="tx2">
              <a:lumMod val="90000"/>
              <a:lumOff val="10000"/>
            </a:schemeClr>
          </a:solidFill>
        </a:ln>
      </dgm:spPr>
      <dgm:t>
        <a:bodyPr/>
        <a:lstStyle/>
        <a:p>
          <a:endParaRPr lang="en-US"/>
        </a:p>
      </dgm:t>
    </dgm:pt>
    <dgm:pt modelId="{DC45CE49-3ABB-4A75-9919-EF32F81C4D6C}">
      <dgm:prSet/>
      <dgm:spPr>
        <a:solidFill>
          <a:schemeClr val="tx2">
            <a:lumMod val="75000"/>
            <a:lumOff val="25000"/>
          </a:schemeClr>
        </a:solidFill>
      </dgm:spPr>
      <dgm:t>
        <a:bodyPr/>
        <a:lstStyle/>
        <a:p>
          <a:r>
            <a:rPr lang="en-US" dirty="0"/>
            <a:t>More hospitals &amp; providers are beginning to drop MA contracts</a:t>
          </a:r>
        </a:p>
      </dgm:t>
    </dgm:pt>
    <dgm:pt modelId="{526D16E9-68DD-4129-AA93-5C93A5FEE39A}" type="parTrans" cxnId="{0BCA1B69-A371-4447-9533-B9305EC8DF34}">
      <dgm:prSet/>
      <dgm:spPr/>
      <dgm:t>
        <a:bodyPr/>
        <a:lstStyle/>
        <a:p>
          <a:endParaRPr lang="en-US"/>
        </a:p>
      </dgm:t>
    </dgm:pt>
    <dgm:pt modelId="{16DA54F8-5ABF-4918-A6CB-8A6B63E95607}" type="sibTrans" cxnId="{0BCA1B69-A371-4447-9533-B9305EC8DF34}">
      <dgm:prSet/>
      <dgm:spPr/>
      <dgm:t>
        <a:bodyPr/>
        <a:lstStyle/>
        <a:p>
          <a:endParaRPr lang="en-US"/>
        </a:p>
      </dgm:t>
    </dgm:pt>
    <dgm:pt modelId="{98A5B603-78CB-4584-A25A-C7C23121DDC7}">
      <dgm:prSet/>
      <dgm:spPr>
        <a:solidFill>
          <a:schemeClr val="tx2">
            <a:lumMod val="90000"/>
            <a:lumOff val="10000"/>
          </a:schemeClr>
        </a:solidFill>
      </dgm:spPr>
      <dgm:t>
        <a:bodyPr/>
        <a:lstStyle/>
        <a:p>
          <a:r>
            <a:rPr lang="en-US" dirty="0"/>
            <a:t>$40 billion spent by hospitals on billing/collections</a:t>
          </a:r>
        </a:p>
      </dgm:t>
    </dgm:pt>
    <dgm:pt modelId="{C9D83BBD-DC8A-43A5-82FE-CB3780E07043}" type="parTrans" cxnId="{A1A7ABA5-38DF-40C2-A67D-20E52FF6AB26}">
      <dgm:prSet/>
      <dgm:spPr/>
      <dgm:t>
        <a:bodyPr/>
        <a:lstStyle/>
        <a:p>
          <a:endParaRPr lang="en-US"/>
        </a:p>
      </dgm:t>
    </dgm:pt>
    <dgm:pt modelId="{C9170AD9-AF9A-4395-A91F-C4273D15A5B1}" type="sibTrans" cxnId="{A1A7ABA5-38DF-40C2-A67D-20E52FF6AB26}">
      <dgm:prSet/>
      <dgm:spPr>
        <a:ln>
          <a:solidFill>
            <a:schemeClr val="tx2">
              <a:lumMod val="90000"/>
              <a:lumOff val="10000"/>
            </a:schemeClr>
          </a:solidFill>
        </a:ln>
      </dgm:spPr>
      <dgm:t>
        <a:bodyPr/>
        <a:lstStyle/>
        <a:p>
          <a:endParaRPr lang="en-US"/>
        </a:p>
      </dgm:t>
    </dgm:pt>
    <dgm:pt modelId="{FE8CE7E3-C0D8-41E0-84B9-C782425B6042}" type="pres">
      <dgm:prSet presAssocID="{EE85DAE1-E3B9-44A5-ACE1-9A7A68E04FDA}" presName="Name0" presStyleCnt="0">
        <dgm:presLayoutVars>
          <dgm:dir/>
          <dgm:resizeHandles val="exact"/>
        </dgm:presLayoutVars>
      </dgm:prSet>
      <dgm:spPr/>
    </dgm:pt>
    <dgm:pt modelId="{6A32AC87-3883-4EC7-BC4A-FE3E50A2C928}" type="pres">
      <dgm:prSet presAssocID="{BE11F606-9494-449D-B4E4-7C2FB63A0639}" presName="node" presStyleLbl="node1" presStyleIdx="0" presStyleCnt="6">
        <dgm:presLayoutVars>
          <dgm:bulletEnabled val="1"/>
        </dgm:presLayoutVars>
      </dgm:prSet>
      <dgm:spPr/>
    </dgm:pt>
    <dgm:pt modelId="{EC9508FD-13F6-408F-A431-C82B95388FC0}" type="pres">
      <dgm:prSet presAssocID="{A4727270-BDAE-4CCB-9053-36397A894DD8}" presName="sibTrans" presStyleLbl="sibTrans1D1" presStyleIdx="0" presStyleCnt="5"/>
      <dgm:spPr/>
    </dgm:pt>
    <dgm:pt modelId="{9D558DFB-5485-4071-87DB-966F5C57415D}" type="pres">
      <dgm:prSet presAssocID="{A4727270-BDAE-4CCB-9053-36397A894DD8}" presName="connectorText" presStyleLbl="sibTrans1D1" presStyleIdx="0" presStyleCnt="5"/>
      <dgm:spPr/>
    </dgm:pt>
    <dgm:pt modelId="{054B3C2F-3CF0-49D8-B31B-FCC8FE530A4D}" type="pres">
      <dgm:prSet presAssocID="{27D178D9-E59E-41A1-8E6E-CB30100A2700}" presName="node" presStyleLbl="node1" presStyleIdx="1" presStyleCnt="6">
        <dgm:presLayoutVars>
          <dgm:bulletEnabled val="1"/>
        </dgm:presLayoutVars>
      </dgm:prSet>
      <dgm:spPr/>
    </dgm:pt>
    <dgm:pt modelId="{9854A487-2EC4-4374-8A4F-FB90EABE3E65}" type="pres">
      <dgm:prSet presAssocID="{74A5B81B-BF89-47A6-9C0E-F88057E999D4}" presName="sibTrans" presStyleLbl="sibTrans1D1" presStyleIdx="1" presStyleCnt="5"/>
      <dgm:spPr/>
    </dgm:pt>
    <dgm:pt modelId="{77F9AB58-7F80-4DEE-9D80-AB6EA12034A3}" type="pres">
      <dgm:prSet presAssocID="{74A5B81B-BF89-47A6-9C0E-F88057E999D4}" presName="connectorText" presStyleLbl="sibTrans1D1" presStyleIdx="1" presStyleCnt="5"/>
      <dgm:spPr/>
    </dgm:pt>
    <dgm:pt modelId="{C9E1CC83-DDC5-4F11-8A87-5CCCFFBA9795}" type="pres">
      <dgm:prSet presAssocID="{98A5B603-78CB-4584-A25A-C7C23121DDC7}" presName="node" presStyleLbl="node1" presStyleIdx="2" presStyleCnt="6">
        <dgm:presLayoutVars>
          <dgm:bulletEnabled val="1"/>
        </dgm:presLayoutVars>
      </dgm:prSet>
      <dgm:spPr/>
    </dgm:pt>
    <dgm:pt modelId="{20A3273C-A5BF-410C-A84F-64D1894F6DBB}" type="pres">
      <dgm:prSet presAssocID="{C9170AD9-AF9A-4395-A91F-C4273D15A5B1}" presName="sibTrans" presStyleLbl="sibTrans1D1" presStyleIdx="2" presStyleCnt="5"/>
      <dgm:spPr/>
    </dgm:pt>
    <dgm:pt modelId="{6E88586F-69E3-4AD4-8915-F44C837CA9DD}" type="pres">
      <dgm:prSet presAssocID="{C9170AD9-AF9A-4395-A91F-C4273D15A5B1}" presName="connectorText" presStyleLbl="sibTrans1D1" presStyleIdx="2" presStyleCnt="5"/>
      <dgm:spPr/>
    </dgm:pt>
    <dgm:pt modelId="{0D194C7F-102D-4918-AA7C-1A1309292445}" type="pres">
      <dgm:prSet presAssocID="{73BAB845-82E6-4D2F-97CB-866922279E97}" presName="node" presStyleLbl="node1" presStyleIdx="3" presStyleCnt="6">
        <dgm:presLayoutVars>
          <dgm:bulletEnabled val="1"/>
        </dgm:presLayoutVars>
      </dgm:prSet>
      <dgm:spPr/>
    </dgm:pt>
    <dgm:pt modelId="{07D77BE6-5313-410E-BE4C-D2ACB62C170B}" type="pres">
      <dgm:prSet presAssocID="{1C45601A-47EE-40EF-9764-E1A5ACF5CC80}" presName="sibTrans" presStyleLbl="sibTrans1D1" presStyleIdx="3" presStyleCnt="5"/>
      <dgm:spPr/>
    </dgm:pt>
    <dgm:pt modelId="{ABEB5A9F-2A50-4035-BB7F-1C072CE96CA6}" type="pres">
      <dgm:prSet presAssocID="{1C45601A-47EE-40EF-9764-E1A5ACF5CC80}" presName="connectorText" presStyleLbl="sibTrans1D1" presStyleIdx="3" presStyleCnt="5"/>
      <dgm:spPr/>
    </dgm:pt>
    <dgm:pt modelId="{DD0434A0-09F7-43A8-A12B-BAC63ECB108D}" type="pres">
      <dgm:prSet presAssocID="{C81B2FA9-60F2-4736-B0D8-6F163B931F55}" presName="node" presStyleLbl="node1" presStyleIdx="4" presStyleCnt="6">
        <dgm:presLayoutVars>
          <dgm:bulletEnabled val="1"/>
        </dgm:presLayoutVars>
      </dgm:prSet>
      <dgm:spPr/>
    </dgm:pt>
    <dgm:pt modelId="{F6C3A9E1-7444-41F6-BE8B-782CAB39129C}" type="pres">
      <dgm:prSet presAssocID="{BA91190C-7E17-4441-8FA5-B9E7714F8639}" presName="sibTrans" presStyleLbl="sibTrans1D1" presStyleIdx="4" presStyleCnt="5"/>
      <dgm:spPr/>
    </dgm:pt>
    <dgm:pt modelId="{E2735242-ED92-4CD8-AC89-46E462D1DD88}" type="pres">
      <dgm:prSet presAssocID="{BA91190C-7E17-4441-8FA5-B9E7714F8639}" presName="connectorText" presStyleLbl="sibTrans1D1" presStyleIdx="4" presStyleCnt="5"/>
      <dgm:spPr/>
    </dgm:pt>
    <dgm:pt modelId="{59D9D319-9092-4E23-8BC7-75B4B64CC653}" type="pres">
      <dgm:prSet presAssocID="{DC45CE49-3ABB-4A75-9919-EF32F81C4D6C}" presName="node" presStyleLbl="node1" presStyleIdx="5" presStyleCnt="6">
        <dgm:presLayoutVars>
          <dgm:bulletEnabled val="1"/>
        </dgm:presLayoutVars>
      </dgm:prSet>
      <dgm:spPr/>
    </dgm:pt>
  </dgm:ptLst>
  <dgm:cxnLst>
    <dgm:cxn modelId="{56C7E712-287E-4AE7-9255-FFFA697DA807}" srcId="{EE85DAE1-E3B9-44A5-ACE1-9A7A68E04FDA}" destId="{BE11F606-9494-449D-B4E4-7C2FB63A0639}" srcOrd="0" destOrd="0" parTransId="{B8F13AE0-3317-4948-A01B-B80BA6C878FF}" sibTransId="{A4727270-BDAE-4CCB-9053-36397A894DD8}"/>
    <dgm:cxn modelId="{84564B18-D5B0-4A96-8987-E2DB22C0F52F}" type="presOf" srcId="{C9170AD9-AF9A-4395-A91F-C4273D15A5B1}" destId="{20A3273C-A5BF-410C-A84F-64D1894F6DBB}" srcOrd="0" destOrd="0" presId="urn:microsoft.com/office/officeart/2016/7/layout/RepeatingBendingProcessNew"/>
    <dgm:cxn modelId="{3A647B5F-A766-49F5-89BD-91850F5BF34A}" type="presOf" srcId="{1C45601A-47EE-40EF-9764-E1A5ACF5CC80}" destId="{07D77BE6-5313-410E-BE4C-D2ACB62C170B}" srcOrd="0" destOrd="0" presId="urn:microsoft.com/office/officeart/2016/7/layout/RepeatingBendingProcessNew"/>
    <dgm:cxn modelId="{F7F32B60-8241-4AA8-A181-371DA31B7CD0}" type="presOf" srcId="{C9170AD9-AF9A-4395-A91F-C4273D15A5B1}" destId="{6E88586F-69E3-4AD4-8915-F44C837CA9DD}" srcOrd="1" destOrd="0" presId="urn:microsoft.com/office/officeart/2016/7/layout/RepeatingBendingProcessNew"/>
    <dgm:cxn modelId="{8E44D364-077D-4FFD-A9EA-E202A6A7DBBC}" type="presOf" srcId="{73BAB845-82E6-4D2F-97CB-866922279E97}" destId="{0D194C7F-102D-4918-AA7C-1A1309292445}" srcOrd="0" destOrd="0" presId="urn:microsoft.com/office/officeart/2016/7/layout/RepeatingBendingProcessNew"/>
    <dgm:cxn modelId="{0BCA1B69-A371-4447-9533-B9305EC8DF34}" srcId="{EE85DAE1-E3B9-44A5-ACE1-9A7A68E04FDA}" destId="{DC45CE49-3ABB-4A75-9919-EF32F81C4D6C}" srcOrd="5" destOrd="0" parTransId="{526D16E9-68DD-4129-AA93-5C93A5FEE39A}" sibTransId="{16DA54F8-5ABF-4918-A6CB-8A6B63E95607}"/>
    <dgm:cxn modelId="{DA583E4A-8408-49CD-B628-02E6D0E26D46}" type="presOf" srcId="{98A5B603-78CB-4584-A25A-C7C23121DDC7}" destId="{C9E1CC83-DDC5-4F11-8A87-5CCCFFBA9795}" srcOrd="0" destOrd="0" presId="urn:microsoft.com/office/officeart/2016/7/layout/RepeatingBendingProcessNew"/>
    <dgm:cxn modelId="{09CF0376-676D-47BB-8563-01E20CED828D}" type="presOf" srcId="{BE11F606-9494-449D-B4E4-7C2FB63A0639}" destId="{6A32AC87-3883-4EC7-BC4A-FE3E50A2C928}" srcOrd="0" destOrd="0" presId="urn:microsoft.com/office/officeart/2016/7/layout/RepeatingBendingProcessNew"/>
    <dgm:cxn modelId="{30C74979-8444-4EF3-B483-F20AEB33CCB1}" type="presOf" srcId="{74A5B81B-BF89-47A6-9C0E-F88057E999D4}" destId="{77F9AB58-7F80-4DEE-9D80-AB6EA12034A3}" srcOrd="1" destOrd="0" presId="urn:microsoft.com/office/officeart/2016/7/layout/RepeatingBendingProcessNew"/>
    <dgm:cxn modelId="{B40C805A-D95A-47E5-9439-6B4D4CC7EE92}" type="presOf" srcId="{A4727270-BDAE-4CCB-9053-36397A894DD8}" destId="{EC9508FD-13F6-408F-A431-C82B95388FC0}" srcOrd="0" destOrd="0" presId="urn:microsoft.com/office/officeart/2016/7/layout/RepeatingBendingProcessNew"/>
    <dgm:cxn modelId="{9A5BAB7B-0EE1-47DA-AA5C-ABC7BF6553EF}" type="presOf" srcId="{DC45CE49-3ABB-4A75-9919-EF32F81C4D6C}" destId="{59D9D319-9092-4E23-8BC7-75B4B64CC653}" srcOrd="0" destOrd="0" presId="urn:microsoft.com/office/officeart/2016/7/layout/RepeatingBendingProcessNew"/>
    <dgm:cxn modelId="{9F2F3F7E-7F80-4272-BE9E-78BA004F5C75}" type="presOf" srcId="{27D178D9-E59E-41A1-8E6E-CB30100A2700}" destId="{054B3C2F-3CF0-49D8-B31B-FCC8FE530A4D}" srcOrd="0" destOrd="0" presId="urn:microsoft.com/office/officeart/2016/7/layout/RepeatingBendingProcessNew"/>
    <dgm:cxn modelId="{423C9C8B-C9C2-4DCA-BEF7-1EF9D30B3459}" type="presOf" srcId="{1C45601A-47EE-40EF-9764-E1A5ACF5CC80}" destId="{ABEB5A9F-2A50-4035-BB7F-1C072CE96CA6}" srcOrd="1" destOrd="0" presId="urn:microsoft.com/office/officeart/2016/7/layout/RepeatingBendingProcessNew"/>
    <dgm:cxn modelId="{8C440E8C-E71A-451B-B9B2-1E2CB98BED84}" type="presOf" srcId="{BA91190C-7E17-4441-8FA5-B9E7714F8639}" destId="{E2735242-ED92-4CD8-AC89-46E462D1DD88}" srcOrd="1" destOrd="0" presId="urn:microsoft.com/office/officeart/2016/7/layout/RepeatingBendingProcessNew"/>
    <dgm:cxn modelId="{26253F9E-DDF5-4638-A320-20263FF0B7CE}" srcId="{EE85DAE1-E3B9-44A5-ACE1-9A7A68E04FDA}" destId="{27D178D9-E59E-41A1-8E6E-CB30100A2700}" srcOrd="1" destOrd="0" parTransId="{1C5FEDE8-3355-4313-96F9-7803ABA54611}" sibTransId="{74A5B81B-BF89-47A6-9C0E-F88057E999D4}"/>
    <dgm:cxn modelId="{A1A7ABA5-38DF-40C2-A67D-20E52FF6AB26}" srcId="{EE85DAE1-E3B9-44A5-ACE1-9A7A68E04FDA}" destId="{98A5B603-78CB-4584-A25A-C7C23121DDC7}" srcOrd="2" destOrd="0" parTransId="{C9D83BBD-DC8A-43A5-82FE-CB3780E07043}" sibTransId="{C9170AD9-AF9A-4395-A91F-C4273D15A5B1}"/>
    <dgm:cxn modelId="{9BC6F9A7-B438-41E2-A610-37926C09B07B}" srcId="{EE85DAE1-E3B9-44A5-ACE1-9A7A68E04FDA}" destId="{C81B2FA9-60F2-4736-B0D8-6F163B931F55}" srcOrd="4" destOrd="0" parTransId="{9D7E20B3-9F1A-4AEA-80AA-CBA02A6707CE}" sibTransId="{BA91190C-7E17-4441-8FA5-B9E7714F8639}"/>
    <dgm:cxn modelId="{4A0080B1-A03E-44CE-BDED-CFCC1F4F5096}" type="presOf" srcId="{A4727270-BDAE-4CCB-9053-36397A894DD8}" destId="{9D558DFB-5485-4071-87DB-966F5C57415D}" srcOrd="1" destOrd="0" presId="urn:microsoft.com/office/officeart/2016/7/layout/RepeatingBendingProcessNew"/>
    <dgm:cxn modelId="{0C0AC3B7-EF62-4EE6-A16C-0482106DA53B}" srcId="{EE85DAE1-E3B9-44A5-ACE1-9A7A68E04FDA}" destId="{73BAB845-82E6-4D2F-97CB-866922279E97}" srcOrd="3" destOrd="0" parTransId="{9F4B18B1-2C54-4999-996B-C47F54372C6D}" sibTransId="{1C45601A-47EE-40EF-9764-E1A5ACF5CC80}"/>
    <dgm:cxn modelId="{BE9060E5-9698-4F64-B640-C76554276D5C}" type="presOf" srcId="{EE85DAE1-E3B9-44A5-ACE1-9A7A68E04FDA}" destId="{FE8CE7E3-C0D8-41E0-84B9-C782425B6042}" srcOrd="0" destOrd="0" presId="urn:microsoft.com/office/officeart/2016/7/layout/RepeatingBendingProcessNew"/>
    <dgm:cxn modelId="{B21341CC-D762-468C-A61D-B8999E59FB84}" type="presOf" srcId="{BA91190C-7E17-4441-8FA5-B9E7714F8639}" destId="{F6C3A9E1-7444-41F6-BE8B-782CAB39129C}" srcOrd="0" destOrd="0" presId="urn:microsoft.com/office/officeart/2016/7/layout/RepeatingBendingProcessNew"/>
    <dgm:cxn modelId="{E3B0E4F0-7C29-40E3-8176-630249D16D07}" type="presOf" srcId="{C81B2FA9-60F2-4736-B0D8-6F163B931F55}" destId="{DD0434A0-09F7-43A8-A12B-BAC63ECB108D}" srcOrd="0" destOrd="0" presId="urn:microsoft.com/office/officeart/2016/7/layout/RepeatingBendingProcessNew"/>
    <dgm:cxn modelId="{A09B58D2-5226-41B3-B5C5-2E7CBC2F7298}" type="presOf" srcId="{74A5B81B-BF89-47A6-9C0E-F88057E999D4}" destId="{9854A487-2EC4-4374-8A4F-FB90EABE3E65}" srcOrd="0" destOrd="0" presId="urn:microsoft.com/office/officeart/2016/7/layout/RepeatingBendingProcessNew"/>
    <dgm:cxn modelId="{A52E3744-4746-4BE0-B107-C70354D227AA}" type="presParOf" srcId="{FE8CE7E3-C0D8-41E0-84B9-C782425B6042}" destId="{6A32AC87-3883-4EC7-BC4A-FE3E50A2C928}" srcOrd="0" destOrd="0" presId="urn:microsoft.com/office/officeart/2016/7/layout/RepeatingBendingProcessNew"/>
    <dgm:cxn modelId="{15CD7B17-302A-4F5F-915F-2078E55F0DDB}" type="presParOf" srcId="{FE8CE7E3-C0D8-41E0-84B9-C782425B6042}" destId="{EC9508FD-13F6-408F-A431-C82B95388FC0}" srcOrd="1" destOrd="0" presId="urn:microsoft.com/office/officeart/2016/7/layout/RepeatingBendingProcessNew"/>
    <dgm:cxn modelId="{8835AE37-6653-40F8-AD45-7E0EC5F8C9E3}" type="presParOf" srcId="{EC9508FD-13F6-408F-A431-C82B95388FC0}" destId="{9D558DFB-5485-4071-87DB-966F5C57415D}" srcOrd="0" destOrd="0" presId="urn:microsoft.com/office/officeart/2016/7/layout/RepeatingBendingProcessNew"/>
    <dgm:cxn modelId="{CB099851-F036-4B5C-A9DB-E2E7F6EB4294}" type="presParOf" srcId="{FE8CE7E3-C0D8-41E0-84B9-C782425B6042}" destId="{054B3C2F-3CF0-49D8-B31B-FCC8FE530A4D}" srcOrd="2" destOrd="0" presId="urn:microsoft.com/office/officeart/2016/7/layout/RepeatingBendingProcessNew"/>
    <dgm:cxn modelId="{0F3F28ED-D8B1-45F5-9CD5-29D1922FB921}" type="presParOf" srcId="{FE8CE7E3-C0D8-41E0-84B9-C782425B6042}" destId="{9854A487-2EC4-4374-8A4F-FB90EABE3E65}" srcOrd="3" destOrd="0" presId="urn:microsoft.com/office/officeart/2016/7/layout/RepeatingBendingProcessNew"/>
    <dgm:cxn modelId="{B1EF8A56-D17E-4E34-A2DB-EE810B3EF6BF}" type="presParOf" srcId="{9854A487-2EC4-4374-8A4F-FB90EABE3E65}" destId="{77F9AB58-7F80-4DEE-9D80-AB6EA12034A3}" srcOrd="0" destOrd="0" presId="urn:microsoft.com/office/officeart/2016/7/layout/RepeatingBendingProcessNew"/>
    <dgm:cxn modelId="{B9D7AA63-469A-451B-951A-DFDD60AE4C44}" type="presParOf" srcId="{FE8CE7E3-C0D8-41E0-84B9-C782425B6042}" destId="{C9E1CC83-DDC5-4F11-8A87-5CCCFFBA9795}" srcOrd="4" destOrd="0" presId="urn:microsoft.com/office/officeart/2016/7/layout/RepeatingBendingProcessNew"/>
    <dgm:cxn modelId="{9A41FD5E-2C8F-44BC-9B69-F839FCD38FDC}" type="presParOf" srcId="{FE8CE7E3-C0D8-41E0-84B9-C782425B6042}" destId="{20A3273C-A5BF-410C-A84F-64D1894F6DBB}" srcOrd="5" destOrd="0" presId="urn:microsoft.com/office/officeart/2016/7/layout/RepeatingBendingProcessNew"/>
    <dgm:cxn modelId="{5F453E3A-2637-4408-B346-013E6094CBC0}" type="presParOf" srcId="{20A3273C-A5BF-410C-A84F-64D1894F6DBB}" destId="{6E88586F-69E3-4AD4-8915-F44C837CA9DD}" srcOrd="0" destOrd="0" presId="urn:microsoft.com/office/officeart/2016/7/layout/RepeatingBendingProcessNew"/>
    <dgm:cxn modelId="{5C3B2922-1264-4363-8821-BC9156199C16}" type="presParOf" srcId="{FE8CE7E3-C0D8-41E0-84B9-C782425B6042}" destId="{0D194C7F-102D-4918-AA7C-1A1309292445}" srcOrd="6" destOrd="0" presId="urn:microsoft.com/office/officeart/2016/7/layout/RepeatingBendingProcessNew"/>
    <dgm:cxn modelId="{6F372D58-DB26-4650-B2B4-CB8DCF33A27E}" type="presParOf" srcId="{FE8CE7E3-C0D8-41E0-84B9-C782425B6042}" destId="{07D77BE6-5313-410E-BE4C-D2ACB62C170B}" srcOrd="7" destOrd="0" presId="urn:microsoft.com/office/officeart/2016/7/layout/RepeatingBendingProcessNew"/>
    <dgm:cxn modelId="{A0434922-2537-4E6C-AFB3-176925110094}" type="presParOf" srcId="{07D77BE6-5313-410E-BE4C-D2ACB62C170B}" destId="{ABEB5A9F-2A50-4035-BB7F-1C072CE96CA6}" srcOrd="0" destOrd="0" presId="urn:microsoft.com/office/officeart/2016/7/layout/RepeatingBendingProcessNew"/>
    <dgm:cxn modelId="{B6DEAA5C-881D-4819-92CC-9E5C5EF5B566}" type="presParOf" srcId="{FE8CE7E3-C0D8-41E0-84B9-C782425B6042}" destId="{DD0434A0-09F7-43A8-A12B-BAC63ECB108D}" srcOrd="8" destOrd="0" presId="urn:microsoft.com/office/officeart/2016/7/layout/RepeatingBendingProcessNew"/>
    <dgm:cxn modelId="{664AD3F0-3663-4D23-B33D-84DC542A7192}" type="presParOf" srcId="{FE8CE7E3-C0D8-41E0-84B9-C782425B6042}" destId="{F6C3A9E1-7444-41F6-BE8B-782CAB39129C}" srcOrd="9" destOrd="0" presId="urn:microsoft.com/office/officeart/2016/7/layout/RepeatingBendingProcessNew"/>
    <dgm:cxn modelId="{5545A50B-04F3-48D0-B5CE-9BC5213B8ED9}" type="presParOf" srcId="{F6C3A9E1-7444-41F6-BE8B-782CAB39129C}" destId="{E2735242-ED92-4CD8-AC89-46E462D1DD88}" srcOrd="0" destOrd="0" presId="urn:microsoft.com/office/officeart/2016/7/layout/RepeatingBendingProcessNew"/>
    <dgm:cxn modelId="{72AF1589-B4CF-4608-9206-01F17A9F04DE}" type="presParOf" srcId="{FE8CE7E3-C0D8-41E0-84B9-C782425B6042}" destId="{59D9D319-9092-4E23-8BC7-75B4B64CC653}"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10CD6D-25D1-4614-BA27-C793BA58FBEC}">
      <dsp:nvSpPr>
        <dsp:cNvPr id="0" name=""/>
        <dsp:cNvSpPr/>
      </dsp:nvSpPr>
      <dsp:spPr>
        <a:xfrm>
          <a:off x="1468553" y="856751"/>
          <a:ext cx="2621898" cy="1573139"/>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Charge</a:t>
          </a:r>
          <a:r>
            <a:rPr lang="en-US" sz="13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 – </a:t>
          </a: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the uniform price hospitals list for each type of health care service.  It is similar to the sticker price at a dealership. </a:t>
          </a:r>
        </a:p>
      </dsp:txBody>
      <dsp:txXfrm>
        <a:off x="1468553" y="856751"/>
        <a:ext cx="2621898" cy="1573139"/>
      </dsp:txXfrm>
    </dsp:sp>
    <dsp:sp modelId="{5FEAF240-17B0-4507-9E31-D4EC3AF9ECC1}">
      <dsp:nvSpPr>
        <dsp:cNvPr id="0" name=""/>
        <dsp:cNvSpPr/>
      </dsp:nvSpPr>
      <dsp:spPr>
        <a:xfrm>
          <a:off x="4488403" y="856751"/>
          <a:ext cx="2621898" cy="1573139"/>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Payment or Price </a:t>
          </a:r>
          <a:r>
            <a:rPr lang="en-US" sz="13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the amount that is actually paid to the hospital for the health care services provided.</a:t>
          </a:r>
        </a:p>
      </dsp:txBody>
      <dsp:txXfrm>
        <a:off x="4488403" y="856751"/>
        <a:ext cx="2621898" cy="1573139"/>
      </dsp:txXfrm>
    </dsp:sp>
    <dsp:sp modelId="{FE7F190C-2FC7-45C4-BED0-CD355FF48A6F}">
      <dsp:nvSpPr>
        <dsp:cNvPr id="0" name=""/>
        <dsp:cNvSpPr/>
      </dsp:nvSpPr>
      <dsp:spPr>
        <a:xfrm>
          <a:off x="7457048" y="856751"/>
          <a:ext cx="2621898" cy="1573139"/>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Net Revenue </a:t>
          </a:r>
          <a:r>
            <a:rPr lang="en-US" sz="13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the total amount of payments a hospital actually receives for the services it provides versus what it charges.</a:t>
          </a:r>
        </a:p>
      </dsp:txBody>
      <dsp:txXfrm>
        <a:off x="7457048" y="856751"/>
        <a:ext cx="2621898" cy="1573139"/>
      </dsp:txXfrm>
    </dsp:sp>
    <dsp:sp modelId="{9583E85D-C356-4011-87EE-7FF9BD8BBECC}">
      <dsp:nvSpPr>
        <dsp:cNvPr id="0" name=""/>
        <dsp:cNvSpPr/>
      </dsp:nvSpPr>
      <dsp:spPr>
        <a:xfrm>
          <a:off x="331933" y="2692353"/>
          <a:ext cx="2621898" cy="1573139"/>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Cost </a:t>
          </a:r>
          <a:r>
            <a:rPr lang="en-US" sz="13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the amount of expense which the hospital incurs providing health care services. To a patient, cost is the amount paid out-of-pocket such as deductible, copayment, coinsurance or amounts not covered by insurance.</a:t>
          </a:r>
        </a:p>
      </dsp:txBody>
      <dsp:txXfrm>
        <a:off x="331933" y="2692353"/>
        <a:ext cx="2621898" cy="1573139"/>
      </dsp:txXfrm>
    </dsp:sp>
    <dsp:sp modelId="{F2B964C1-5D6A-40F1-BC67-611FFCED14E7}">
      <dsp:nvSpPr>
        <dsp:cNvPr id="0" name=""/>
        <dsp:cNvSpPr/>
      </dsp:nvSpPr>
      <dsp:spPr>
        <a:xfrm>
          <a:off x="3018488" y="2687864"/>
          <a:ext cx="2621898" cy="1573139"/>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Uncompensated Care </a:t>
          </a:r>
          <a:r>
            <a:rPr lang="en-US" sz="13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charity discounts, bad debt and underpayment from public payers such as Medicare and Medicaid.</a:t>
          </a:r>
        </a:p>
      </dsp:txBody>
      <dsp:txXfrm>
        <a:off x="3018488" y="2687864"/>
        <a:ext cx="2621898" cy="1573139"/>
      </dsp:txXfrm>
    </dsp:sp>
    <dsp:sp modelId="{A4D17CB5-BD38-45B0-ABAC-AC45DDEA7045}">
      <dsp:nvSpPr>
        <dsp:cNvPr id="0" name=""/>
        <dsp:cNvSpPr/>
      </dsp:nvSpPr>
      <dsp:spPr>
        <a:xfrm>
          <a:off x="5757665" y="2665824"/>
          <a:ext cx="2621898" cy="1573139"/>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Bad Debt – </a:t>
          </a: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The cost of services that a hospital expected to be paid for but did not receive.  These are balances that couldn’t be recovered.</a:t>
          </a:r>
        </a:p>
      </dsp:txBody>
      <dsp:txXfrm>
        <a:off x="5757665" y="2665824"/>
        <a:ext cx="2621898" cy="1573139"/>
      </dsp:txXfrm>
    </dsp:sp>
    <dsp:sp modelId="{17970F47-3507-48C5-AFD7-B6F7C2A4E750}">
      <dsp:nvSpPr>
        <dsp:cNvPr id="0" name=""/>
        <dsp:cNvSpPr/>
      </dsp:nvSpPr>
      <dsp:spPr>
        <a:xfrm>
          <a:off x="8538582" y="2665824"/>
          <a:ext cx="2621898" cy="1573139"/>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1"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Prior Authorization – </a:t>
          </a:r>
          <a:r>
            <a:rPr lang="en-US" sz="12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(Also known as Pre-Authorization/Pre-Determination/Pre-Certification) </a:t>
          </a:r>
          <a:r>
            <a:rPr lang="en-US" sz="12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US" sz="1200" kern="1200" dirty="0">
              <a:solidFill>
                <a:schemeClr val="tx1"/>
              </a:solidFill>
              <a:latin typeface="Calibri" panose="020F0502020204030204" pitchFamily="34" charset="0"/>
              <a:ea typeface="Calibri" panose="020F0502020204030204" pitchFamily="34" charset="0"/>
              <a:cs typeface="Calibri" panose="020F0502020204030204" pitchFamily="34" charset="0"/>
            </a:rPr>
            <a:t> Health plan cost-control process requiring physicians and other health care professionals to obtain advance approval from a health plan before a specific service is delivered to the patient to qualify for payment coverage. </a:t>
          </a:r>
        </a:p>
      </dsp:txBody>
      <dsp:txXfrm>
        <a:off x="8538582" y="2665824"/>
        <a:ext cx="2621898" cy="15731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69799E-0840-42C2-BEDB-AA99EC28B2E0}">
      <dsp:nvSpPr>
        <dsp:cNvPr id="0" name=""/>
        <dsp:cNvSpPr/>
      </dsp:nvSpPr>
      <dsp:spPr>
        <a:xfrm>
          <a:off x="2692399" y="1699429"/>
          <a:ext cx="147355" cy="645558"/>
        </a:xfrm>
        <a:custGeom>
          <a:avLst/>
          <a:gdLst/>
          <a:ahLst/>
          <a:cxnLst/>
          <a:rect l="0" t="0" r="0" b="0"/>
          <a:pathLst>
            <a:path>
              <a:moveTo>
                <a:pt x="0" y="0"/>
              </a:moveTo>
              <a:lnTo>
                <a:pt x="0" y="645558"/>
              </a:lnTo>
              <a:lnTo>
                <a:pt x="147355" y="645558"/>
              </a:lnTo>
            </a:path>
          </a:pathLst>
        </a:custGeom>
        <a:no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71EC8B-5F39-48FE-A463-A5CDE81F5DCA}">
      <dsp:nvSpPr>
        <dsp:cNvPr id="0" name=""/>
        <dsp:cNvSpPr/>
      </dsp:nvSpPr>
      <dsp:spPr>
        <a:xfrm>
          <a:off x="2545044" y="1699429"/>
          <a:ext cx="147355" cy="645558"/>
        </a:xfrm>
        <a:custGeom>
          <a:avLst/>
          <a:gdLst/>
          <a:ahLst/>
          <a:cxnLst/>
          <a:rect l="0" t="0" r="0" b="0"/>
          <a:pathLst>
            <a:path>
              <a:moveTo>
                <a:pt x="147355" y="0"/>
              </a:moveTo>
              <a:lnTo>
                <a:pt x="147355" y="645558"/>
              </a:lnTo>
              <a:lnTo>
                <a:pt x="0" y="645558"/>
              </a:lnTo>
            </a:path>
          </a:pathLst>
        </a:custGeom>
        <a:no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234E81-B331-47DC-A6D7-F3B42B43BFC5}">
      <dsp:nvSpPr>
        <dsp:cNvPr id="0" name=""/>
        <dsp:cNvSpPr/>
      </dsp:nvSpPr>
      <dsp:spPr>
        <a:xfrm>
          <a:off x="2646679" y="703024"/>
          <a:ext cx="91440" cy="294711"/>
        </a:xfrm>
        <a:custGeom>
          <a:avLst/>
          <a:gdLst/>
          <a:ahLst/>
          <a:cxnLst/>
          <a:rect l="0" t="0" r="0" b="0"/>
          <a:pathLst>
            <a:path>
              <a:moveTo>
                <a:pt x="45720" y="0"/>
              </a:moveTo>
              <a:lnTo>
                <a:pt x="45720" y="294711"/>
              </a:lnTo>
            </a:path>
          </a:pathLst>
        </a:custGeom>
        <a:noFill/>
        <a:ln w="1905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9C49CF-2832-42A1-B948-2D477EDEAF7A}">
      <dsp:nvSpPr>
        <dsp:cNvPr id="0" name=""/>
        <dsp:cNvSpPr/>
      </dsp:nvSpPr>
      <dsp:spPr>
        <a:xfrm>
          <a:off x="1990706" y="1330"/>
          <a:ext cx="1403387" cy="701693"/>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Health and Human Services (HHS)</a:t>
          </a:r>
        </a:p>
      </dsp:txBody>
      <dsp:txXfrm>
        <a:off x="1990706" y="1330"/>
        <a:ext cx="1403387" cy="701693"/>
      </dsp:txXfrm>
    </dsp:sp>
    <dsp:sp modelId="{51B8DC1B-289B-43FD-9EE0-65285A4648DB}">
      <dsp:nvSpPr>
        <dsp:cNvPr id="0" name=""/>
        <dsp:cNvSpPr/>
      </dsp:nvSpPr>
      <dsp:spPr>
        <a:xfrm>
          <a:off x="1990706" y="997735"/>
          <a:ext cx="1403387" cy="701693"/>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Center for Medicare and Medicaid Services (CMS)</a:t>
          </a:r>
        </a:p>
      </dsp:txBody>
      <dsp:txXfrm>
        <a:off x="1990706" y="997735"/>
        <a:ext cx="1403387" cy="701693"/>
      </dsp:txXfrm>
    </dsp:sp>
    <dsp:sp modelId="{A20BA23F-61AD-4B7C-872B-81151DB19AEE}">
      <dsp:nvSpPr>
        <dsp:cNvPr id="0" name=""/>
        <dsp:cNvSpPr/>
      </dsp:nvSpPr>
      <dsp:spPr>
        <a:xfrm>
          <a:off x="1141657" y="1994140"/>
          <a:ext cx="1403387" cy="701693"/>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Medicare (Federal Funded)</a:t>
          </a:r>
        </a:p>
      </dsp:txBody>
      <dsp:txXfrm>
        <a:off x="1141657" y="1994140"/>
        <a:ext cx="1403387" cy="701693"/>
      </dsp:txXfrm>
    </dsp:sp>
    <dsp:sp modelId="{05101546-6390-48ED-B1E4-0FB33BE2B96F}">
      <dsp:nvSpPr>
        <dsp:cNvPr id="0" name=""/>
        <dsp:cNvSpPr/>
      </dsp:nvSpPr>
      <dsp:spPr>
        <a:xfrm>
          <a:off x="2839755" y="1994140"/>
          <a:ext cx="1403387" cy="701693"/>
        </a:xfrm>
        <a:prstGeom prst="rect">
          <a:avLst/>
        </a:prstGeom>
        <a:solidFill>
          <a:srgbClr val="7BAFD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solidFill>
                <a:schemeClr val="tx1"/>
              </a:solidFill>
              <a:latin typeface="Calibri" panose="020F0502020204030204" pitchFamily="34" charset="0"/>
              <a:ea typeface="Calibri" panose="020F0502020204030204" pitchFamily="34" charset="0"/>
              <a:cs typeface="Calibri" panose="020F0502020204030204" pitchFamily="34" charset="0"/>
            </a:rPr>
            <a:t>Medicaid (Federal and State Funded)</a:t>
          </a:r>
        </a:p>
      </dsp:txBody>
      <dsp:txXfrm>
        <a:off x="2839755" y="1994140"/>
        <a:ext cx="1403387" cy="7016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9508FD-13F6-408F-A431-C82B95388FC0}">
      <dsp:nvSpPr>
        <dsp:cNvPr id="0" name=""/>
        <dsp:cNvSpPr/>
      </dsp:nvSpPr>
      <dsp:spPr>
        <a:xfrm>
          <a:off x="3243197" y="784453"/>
          <a:ext cx="603570" cy="91440"/>
        </a:xfrm>
        <a:custGeom>
          <a:avLst/>
          <a:gdLst/>
          <a:ahLst/>
          <a:cxnLst/>
          <a:rect l="0" t="0" r="0" b="0"/>
          <a:pathLst>
            <a:path>
              <a:moveTo>
                <a:pt x="0" y="45720"/>
              </a:moveTo>
              <a:lnTo>
                <a:pt x="603570" y="45720"/>
              </a:lnTo>
            </a:path>
          </a:pathLst>
        </a:custGeom>
        <a:noFill/>
        <a:ln w="12700" cap="flat" cmpd="sng" algn="ctr">
          <a:solidFill>
            <a:schemeClr val="tx2">
              <a:lumMod val="90000"/>
              <a:lumOff val="1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29128" y="827002"/>
        <a:ext cx="31708" cy="6341"/>
      </dsp:txXfrm>
    </dsp:sp>
    <dsp:sp modelId="{6A32AC87-3883-4EC7-BC4A-FE3E50A2C928}">
      <dsp:nvSpPr>
        <dsp:cNvPr id="0" name=""/>
        <dsp:cNvSpPr/>
      </dsp:nvSpPr>
      <dsp:spPr>
        <a:xfrm>
          <a:off x="487732" y="2994"/>
          <a:ext cx="2757264" cy="1654358"/>
        </a:xfrm>
        <a:prstGeom prst="rect">
          <a:avLst/>
        </a:prstGeom>
        <a:solidFill>
          <a:schemeClr val="tx2">
            <a:lumMod val="90000"/>
            <a:lumOff val="1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08" tIns="141820" rIns="135108" bIns="141820" numCol="1" spcCol="1270" anchor="ctr" anchorCtr="0">
          <a:noAutofit/>
        </a:bodyPr>
        <a:lstStyle/>
        <a:p>
          <a:pPr marL="0" lvl="0" indent="0" algn="ctr" defTabSz="889000">
            <a:lnSpc>
              <a:spcPct val="90000"/>
            </a:lnSpc>
            <a:spcBef>
              <a:spcPct val="0"/>
            </a:spcBef>
            <a:spcAft>
              <a:spcPct val="35000"/>
            </a:spcAft>
            <a:buNone/>
          </a:pPr>
          <a:r>
            <a:rPr lang="en-US" sz="2000" kern="1200" dirty="0"/>
            <a:t>Significant increases in administrative costs</a:t>
          </a:r>
        </a:p>
      </dsp:txBody>
      <dsp:txXfrm>
        <a:off x="487732" y="2994"/>
        <a:ext cx="2757264" cy="1654358"/>
      </dsp:txXfrm>
    </dsp:sp>
    <dsp:sp modelId="{9854A487-2EC4-4374-8A4F-FB90EABE3E65}">
      <dsp:nvSpPr>
        <dsp:cNvPr id="0" name=""/>
        <dsp:cNvSpPr/>
      </dsp:nvSpPr>
      <dsp:spPr>
        <a:xfrm>
          <a:off x="6634632" y="784453"/>
          <a:ext cx="603570" cy="91440"/>
        </a:xfrm>
        <a:custGeom>
          <a:avLst/>
          <a:gdLst/>
          <a:ahLst/>
          <a:cxnLst/>
          <a:rect l="0" t="0" r="0" b="0"/>
          <a:pathLst>
            <a:path>
              <a:moveTo>
                <a:pt x="0" y="45720"/>
              </a:moveTo>
              <a:lnTo>
                <a:pt x="603570" y="45720"/>
              </a:lnTo>
            </a:path>
          </a:pathLst>
        </a:custGeom>
        <a:noFill/>
        <a:ln w="12700" cap="flat" cmpd="sng" algn="ctr">
          <a:solidFill>
            <a:schemeClr val="tx2">
              <a:lumMod val="90000"/>
              <a:lumOff val="1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920563" y="827002"/>
        <a:ext cx="31708" cy="6341"/>
      </dsp:txXfrm>
    </dsp:sp>
    <dsp:sp modelId="{054B3C2F-3CF0-49D8-B31B-FCC8FE530A4D}">
      <dsp:nvSpPr>
        <dsp:cNvPr id="0" name=""/>
        <dsp:cNvSpPr/>
      </dsp:nvSpPr>
      <dsp:spPr>
        <a:xfrm>
          <a:off x="3879167" y="2994"/>
          <a:ext cx="2757264" cy="1654358"/>
        </a:xfrm>
        <a:prstGeom prst="rect">
          <a:avLst/>
        </a:prstGeom>
        <a:solidFill>
          <a:schemeClr val="tx2">
            <a:lumMod val="90000"/>
            <a:lumOff val="1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08" tIns="141820" rIns="135108" bIns="141820" numCol="1" spcCol="1270" anchor="ctr" anchorCtr="0">
          <a:noAutofit/>
        </a:bodyPr>
        <a:lstStyle/>
        <a:p>
          <a:pPr marL="0" lvl="0" indent="0" algn="ctr" defTabSz="889000">
            <a:lnSpc>
              <a:spcPct val="90000"/>
            </a:lnSpc>
            <a:spcBef>
              <a:spcPct val="0"/>
            </a:spcBef>
            <a:spcAft>
              <a:spcPct val="35000"/>
            </a:spcAft>
            <a:buNone/>
          </a:pPr>
          <a:r>
            <a:rPr lang="en-US" sz="2000" kern="1200" dirty="0"/>
            <a:t>Hospitals must dedicate more staff to appeal and overturn inappropriate denials</a:t>
          </a:r>
        </a:p>
      </dsp:txBody>
      <dsp:txXfrm>
        <a:off x="3879167" y="2994"/>
        <a:ext cx="2757264" cy="1654358"/>
      </dsp:txXfrm>
    </dsp:sp>
    <dsp:sp modelId="{20A3273C-A5BF-410C-A84F-64D1894F6DBB}">
      <dsp:nvSpPr>
        <dsp:cNvPr id="0" name=""/>
        <dsp:cNvSpPr/>
      </dsp:nvSpPr>
      <dsp:spPr>
        <a:xfrm>
          <a:off x="1866364" y="1655552"/>
          <a:ext cx="6782870" cy="603570"/>
        </a:xfrm>
        <a:custGeom>
          <a:avLst/>
          <a:gdLst/>
          <a:ahLst/>
          <a:cxnLst/>
          <a:rect l="0" t="0" r="0" b="0"/>
          <a:pathLst>
            <a:path>
              <a:moveTo>
                <a:pt x="6782870" y="0"/>
              </a:moveTo>
              <a:lnTo>
                <a:pt x="6782870" y="318885"/>
              </a:lnTo>
              <a:lnTo>
                <a:pt x="0" y="318885"/>
              </a:lnTo>
              <a:lnTo>
                <a:pt x="0" y="603570"/>
              </a:lnTo>
            </a:path>
          </a:pathLst>
        </a:custGeom>
        <a:noFill/>
        <a:ln w="12700" cap="flat" cmpd="sng" algn="ctr">
          <a:solidFill>
            <a:schemeClr val="tx2">
              <a:lumMod val="90000"/>
              <a:lumOff val="1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87488" y="1954167"/>
        <a:ext cx="340622" cy="6341"/>
      </dsp:txXfrm>
    </dsp:sp>
    <dsp:sp modelId="{C9E1CC83-DDC5-4F11-8A87-5CCCFFBA9795}">
      <dsp:nvSpPr>
        <dsp:cNvPr id="0" name=""/>
        <dsp:cNvSpPr/>
      </dsp:nvSpPr>
      <dsp:spPr>
        <a:xfrm>
          <a:off x="7270602" y="2994"/>
          <a:ext cx="2757264" cy="1654358"/>
        </a:xfrm>
        <a:prstGeom prst="rect">
          <a:avLst/>
        </a:prstGeom>
        <a:solidFill>
          <a:schemeClr val="tx2">
            <a:lumMod val="90000"/>
            <a:lumOff val="1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08" tIns="141820" rIns="135108" bIns="141820" numCol="1" spcCol="1270" anchor="ctr" anchorCtr="0">
          <a:noAutofit/>
        </a:bodyPr>
        <a:lstStyle/>
        <a:p>
          <a:pPr marL="0" lvl="0" indent="0" algn="ctr" defTabSz="889000">
            <a:lnSpc>
              <a:spcPct val="90000"/>
            </a:lnSpc>
            <a:spcBef>
              <a:spcPct val="0"/>
            </a:spcBef>
            <a:spcAft>
              <a:spcPct val="35000"/>
            </a:spcAft>
            <a:buNone/>
          </a:pPr>
          <a:r>
            <a:rPr lang="en-US" sz="2000" kern="1200" dirty="0"/>
            <a:t>$40 billion spent by hospitals on billing/collections</a:t>
          </a:r>
        </a:p>
      </dsp:txBody>
      <dsp:txXfrm>
        <a:off x="7270602" y="2994"/>
        <a:ext cx="2757264" cy="1654358"/>
      </dsp:txXfrm>
    </dsp:sp>
    <dsp:sp modelId="{07D77BE6-5313-410E-BE4C-D2ACB62C170B}">
      <dsp:nvSpPr>
        <dsp:cNvPr id="0" name=""/>
        <dsp:cNvSpPr/>
      </dsp:nvSpPr>
      <dsp:spPr>
        <a:xfrm>
          <a:off x="3243197" y="3072982"/>
          <a:ext cx="603570" cy="91440"/>
        </a:xfrm>
        <a:custGeom>
          <a:avLst/>
          <a:gdLst/>
          <a:ahLst/>
          <a:cxnLst/>
          <a:rect l="0" t="0" r="0" b="0"/>
          <a:pathLst>
            <a:path>
              <a:moveTo>
                <a:pt x="0" y="45720"/>
              </a:moveTo>
              <a:lnTo>
                <a:pt x="603570" y="45720"/>
              </a:lnTo>
            </a:path>
          </a:pathLst>
        </a:custGeom>
        <a:noFill/>
        <a:ln w="12700" cap="flat" cmpd="sng" algn="ctr">
          <a:solidFill>
            <a:schemeClr val="tx2">
              <a:lumMod val="90000"/>
              <a:lumOff val="1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29128" y="3115531"/>
        <a:ext cx="31708" cy="6341"/>
      </dsp:txXfrm>
    </dsp:sp>
    <dsp:sp modelId="{0D194C7F-102D-4918-AA7C-1A1309292445}">
      <dsp:nvSpPr>
        <dsp:cNvPr id="0" name=""/>
        <dsp:cNvSpPr/>
      </dsp:nvSpPr>
      <dsp:spPr>
        <a:xfrm>
          <a:off x="487732" y="2291523"/>
          <a:ext cx="2757264" cy="1654358"/>
        </a:xfrm>
        <a:prstGeom prst="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08" tIns="141820" rIns="135108" bIns="141820" numCol="1" spcCol="1270" anchor="ctr" anchorCtr="0">
          <a:noAutofit/>
        </a:bodyPr>
        <a:lstStyle/>
        <a:p>
          <a:pPr marL="0" lvl="0" indent="0" algn="ctr" defTabSz="889000">
            <a:lnSpc>
              <a:spcPct val="90000"/>
            </a:lnSpc>
            <a:spcBef>
              <a:spcPct val="0"/>
            </a:spcBef>
            <a:spcAft>
              <a:spcPct val="35000"/>
            </a:spcAft>
            <a:buNone/>
          </a:pPr>
          <a:r>
            <a:rPr lang="en-US" sz="2000" kern="1200" dirty="0"/>
            <a:t>MA plans often dictate care difference from your doctor</a:t>
          </a:r>
        </a:p>
      </dsp:txBody>
      <dsp:txXfrm>
        <a:off x="487732" y="2291523"/>
        <a:ext cx="2757264" cy="1654358"/>
      </dsp:txXfrm>
    </dsp:sp>
    <dsp:sp modelId="{F6C3A9E1-7444-41F6-BE8B-782CAB39129C}">
      <dsp:nvSpPr>
        <dsp:cNvPr id="0" name=""/>
        <dsp:cNvSpPr/>
      </dsp:nvSpPr>
      <dsp:spPr>
        <a:xfrm>
          <a:off x="6634632" y="3072982"/>
          <a:ext cx="603570" cy="91440"/>
        </a:xfrm>
        <a:custGeom>
          <a:avLst/>
          <a:gdLst/>
          <a:ahLst/>
          <a:cxnLst/>
          <a:rect l="0" t="0" r="0" b="0"/>
          <a:pathLst>
            <a:path>
              <a:moveTo>
                <a:pt x="0" y="45720"/>
              </a:moveTo>
              <a:lnTo>
                <a:pt x="603570" y="45720"/>
              </a:lnTo>
            </a:path>
          </a:pathLst>
        </a:custGeom>
        <a:noFill/>
        <a:ln w="12700" cap="flat" cmpd="sng" algn="ctr">
          <a:solidFill>
            <a:schemeClr val="tx2">
              <a:lumMod val="90000"/>
              <a:lumOff val="1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920563" y="3115531"/>
        <a:ext cx="31708" cy="6341"/>
      </dsp:txXfrm>
    </dsp:sp>
    <dsp:sp modelId="{DD0434A0-09F7-43A8-A12B-BAC63ECB108D}">
      <dsp:nvSpPr>
        <dsp:cNvPr id="0" name=""/>
        <dsp:cNvSpPr/>
      </dsp:nvSpPr>
      <dsp:spPr>
        <a:xfrm>
          <a:off x="3879167" y="2291523"/>
          <a:ext cx="2757264" cy="1654358"/>
        </a:xfrm>
        <a:prstGeom prst="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08" tIns="141820" rIns="135108" bIns="141820" numCol="1" spcCol="1270" anchor="ctr" anchorCtr="0">
          <a:noAutofit/>
        </a:bodyPr>
        <a:lstStyle/>
        <a:p>
          <a:pPr marL="0" lvl="0" indent="0" algn="ctr" defTabSz="889000">
            <a:lnSpc>
              <a:spcPct val="90000"/>
            </a:lnSpc>
            <a:spcBef>
              <a:spcPct val="0"/>
            </a:spcBef>
            <a:spcAft>
              <a:spcPct val="35000"/>
            </a:spcAft>
            <a:buNone/>
          </a:pPr>
          <a:r>
            <a:rPr lang="en-US" sz="2000" kern="1200" dirty="0"/>
            <a:t>Burdens create financial constraints of hospitals and burnout of providers</a:t>
          </a:r>
        </a:p>
      </dsp:txBody>
      <dsp:txXfrm>
        <a:off x="3879167" y="2291523"/>
        <a:ext cx="2757264" cy="1654358"/>
      </dsp:txXfrm>
    </dsp:sp>
    <dsp:sp modelId="{59D9D319-9092-4E23-8BC7-75B4B64CC653}">
      <dsp:nvSpPr>
        <dsp:cNvPr id="0" name=""/>
        <dsp:cNvSpPr/>
      </dsp:nvSpPr>
      <dsp:spPr>
        <a:xfrm>
          <a:off x="7270602" y="2291523"/>
          <a:ext cx="2757264" cy="1654358"/>
        </a:xfrm>
        <a:prstGeom prst="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08" tIns="141820" rIns="135108" bIns="141820" numCol="1" spcCol="1270" anchor="ctr" anchorCtr="0">
          <a:noAutofit/>
        </a:bodyPr>
        <a:lstStyle/>
        <a:p>
          <a:pPr marL="0" lvl="0" indent="0" algn="ctr" defTabSz="889000">
            <a:lnSpc>
              <a:spcPct val="90000"/>
            </a:lnSpc>
            <a:spcBef>
              <a:spcPct val="0"/>
            </a:spcBef>
            <a:spcAft>
              <a:spcPct val="35000"/>
            </a:spcAft>
            <a:buNone/>
          </a:pPr>
          <a:r>
            <a:rPr lang="en-US" sz="2000" kern="1200" dirty="0"/>
            <a:t>More hospitals &amp; providers are beginning to drop MA contracts</a:t>
          </a:r>
        </a:p>
      </dsp:txBody>
      <dsp:txXfrm>
        <a:off x="7270602" y="2291523"/>
        <a:ext cx="2757264" cy="16543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9CE69556-D499-4FA2-9A54-B091A825CA76}" type="datetimeFigureOut">
              <a:rPr lang="en-US" smtClean="0"/>
              <a:t>6/19/2025</a:t>
            </a:fld>
            <a:endParaRPr lang="en-US"/>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US"/>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3A13AC89-E13C-4F70-B903-6F28DC461308}" type="slidenum">
              <a:rPr lang="en-US" smtClean="0"/>
              <a:t>‹#›</a:t>
            </a:fld>
            <a:endParaRPr lang="en-US"/>
          </a:p>
        </p:txBody>
      </p:sp>
    </p:spTree>
    <p:extLst>
      <p:ext uri="{BB962C8B-B14F-4D97-AF65-F5344CB8AC3E}">
        <p14:creationId xmlns:p14="http://schemas.microsoft.com/office/powerpoint/2010/main" val="3950859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13AC89-E13C-4F70-B903-6F28DC461308}" type="slidenum">
              <a:rPr lang="en-US" smtClean="0"/>
              <a:t>1</a:t>
            </a:fld>
            <a:endParaRPr lang="en-US"/>
          </a:p>
        </p:txBody>
      </p:sp>
    </p:spTree>
    <p:extLst>
      <p:ext uri="{BB962C8B-B14F-4D97-AF65-F5344CB8AC3E}">
        <p14:creationId xmlns:p14="http://schemas.microsoft.com/office/powerpoint/2010/main" val="2264122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B3BC7-F18A-22F3-52C4-30C739CF60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6DCE9F-64B2-6C89-8B02-5BF411B75F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DC5729-BD62-4702-2C1C-116D5CA7C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200EC6-668E-6F45-F01A-7416BA0DDD85}"/>
              </a:ext>
            </a:extLst>
          </p:cNvPr>
          <p:cNvSpPr>
            <a:spLocks noGrp="1"/>
          </p:cNvSpPr>
          <p:nvPr>
            <p:ph type="sldNum" sz="quarter" idx="10"/>
          </p:nvPr>
        </p:nvSpPr>
        <p:spPr/>
        <p:txBody>
          <a:bodyPr/>
          <a:lstStyle/>
          <a:p>
            <a:pPr defTabSz="924916">
              <a:defRPr/>
            </a:pPr>
            <a:fld id="{D6FF620B-67B0-449F-8147-B7FE5FB65974}" type="slidenum">
              <a:rPr lang="en-US">
                <a:solidFill>
                  <a:prstClr val="black"/>
                </a:solidFill>
                <a:latin typeface="Calibri"/>
              </a:rPr>
              <a:pPr defTabSz="924916">
                <a:defRPr/>
              </a:pPr>
              <a:t>6</a:t>
            </a:fld>
            <a:endParaRPr lang="en-US" dirty="0">
              <a:solidFill>
                <a:prstClr val="black"/>
              </a:solidFill>
              <a:latin typeface="Calibri"/>
            </a:endParaRPr>
          </a:p>
        </p:txBody>
      </p:sp>
    </p:spTree>
    <p:extLst>
      <p:ext uri="{BB962C8B-B14F-4D97-AF65-F5344CB8AC3E}">
        <p14:creationId xmlns:p14="http://schemas.microsoft.com/office/powerpoint/2010/main" val="1628800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924916">
              <a:defRPr/>
            </a:pPr>
            <a:fld id="{2DA2B7BC-5BF5-4E89-96C0-E49553553329}" type="slidenum">
              <a:rPr lang="en-US">
                <a:solidFill>
                  <a:prstClr val="black"/>
                </a:solidFill>
                <a:latin typeface="Calibri"/>
              </a:rPr>
              <a:pPr defTabSz="924916">
                <a:defRPr/>
              </a:pPr>
              <a:t>11</a:t>
            </a:fld>
            <a:endParaRPr lang="en-US" dirty="0">
              <a:solidFill>
                <a:prstClr val="black"/>
              </a:solidFill>
              <a:latin typeface="Calibri"/>
            </a:endParaRPr>
          </a:p>
        </p:txBody>
      </p:sp>
    </p:spTree>
    <p:extLst>
      <p:ext uri="{BB962C8B-B14F-4D97-AF65-F5344CB8AC3E}">
        <p14:creationId xmlns:p14="http://schemas.microsoft.com/office/powerpoint/2010/main" val="3375993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7CD17-3E4E-E7F8-E5AB-EEEC1BEC76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555D4E-5994-CA1B-11C4-0F9C6FD75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C3F61F-812B-D1AE-53D4-7C818DD380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4EA502-6FC8-C788-3652-BF94E3706E60}"/>
              </a:ext>
            </a:extLst>
          </p:cNvPr>
          <p:cNvSpPr>
            <a:spLocks noGrp="1"/>
          </p:cNvSpPr>
          <p:nvPr>
            <p:ph type="sldNum" sz="quarter" idx="10"/>
          </p:nvPr>
        </p:nvSpPr>
        <p:spPr/>
        <p:txBody>
          <a:bodyPr/>
          <a:lstStyle/>
          <a:p>
            <a:pPr defTabSz="924916">
              <a:defRPr/>
            </a:pPr>
            <a:fld id="{2DA2B7BC-5BF5-4E89-96C0-E49553553329}" type="slidenum">
              <a:rPr lang="en-US">
                <a:solidFill>
                  <a:prstClr val="black"/>
                </a:solidFill>
                <a:latin typeface="Calibri"/>
              </a:rPr>
              <a:pPr defTabSz="924916">
                <a:defRPr/>
              </a:pPr>
              <a:t>15</a:t>
            </a:fld>
            <a:endParaRPr lang="en-US" dirty="0">
              <a:solidFill>
                <a:prstClr val="black"/>
              </a:solidFill>
              <a:latin typeface="Calibri"/>
            </a:endParaRPr>
          </a:p>
        </p:txBody>
      </p:sp>
    </p:spTree>
    <p:extLst>
      <p:ext uri="{BB962C8B-B14F-4D97-AF65-F5344CB8AC3E}">
        <p14:creationId xmlns:p14="http://schemas.microsoft.com/office/powerpoint/2010/main" val="1397141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13AC89-E13C-4F70-B903-6F28DC461308}" type="slidenum">
              <a:rPr lang="en-US" smtClean="0"/>
              <a:t>18</a:t>
            </a:fld>
            <a:endParaRPr lang="en-US"/>
          </a:p>
        </p:txBody>
      </p:sp>
    </p:spTree>
    <p:extLst>
      <p:ext uri="{BB962C8B-B14F-4D97-AF65-F5344CB8AC3E}">
        <p14:creationId xmlns:p14="http://schemas.microsoft.com/office/powerpoint/2010/main" val="2757057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13AC89-E13C-4F70-B903-6F28DC461308}" type="slidenum">
              <a:rPr lang="en-US" smtClean="0"/>
              <a:t>19</a:t>
            </a:fld>
            <a:endParaRPr lang="en-US"/>
          </a:p>
        </p:txBody>
      </p:sp>
    </p:spTree>
    <p:extLst>
      <p:ext uri="{BB962C8B-B14F-4D97-AF65-F5344CB8AC3E}">
        <p14:creationId xmlns:p14="http://schemas.microsoft.com/office/powerpoint/2010/main" val="2984108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5701A-68A7-ED87-3F1C-5DA6399A2B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48DE6B-A73A-9BE3-E8A0-5F7434CAFB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8B4004-D8DF-BBB6-96A6-0E3D523893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85A9AA-B34B-3290-F7BA-1D43201140A5}"/>
              </a:ext>
            </a:extLst>
          </p:cNvPr>
          <p:cNvSpPr>
            <a:spLocks noGrp="1"/>
          </p:cNvSpPr>
          <p:nvPr>
            <p:ph type="sldNum" sz="quarter" idx="10"/>
          </p:nvPr>
        </p:nvSpPr>
        <p:spPr/>
        <p:txBody>
          <a:bodyPr/>
          <a:lstStyle/>
          <a:p>
            <a:pPr defTabSz="924916">
              <a:defRPr/>
            </a:pPr>
            <a:fld id="{D6FF620B-67B0-449F-8147-B7FE5FB65974}" type="slidenum">
              <a:rPr lang="en-US">
                <a:solidFill>
                  <a:prstClr val="black"/>
                </a:solidFill>
                <a:latin typeface="Calibri"/>
              </a:rPr>
              <a:pPr defTabSz="924916">
                <a:defRPr/>
              </a:pPr>
              <a:t>26</a:t>
            </a:fld>
            <a:endParaRPr lang="en-US" dirty="0">
              <a:solidFill>
                <a:prstClr val="black"/>
              </a:solidFill>
              <a:latin typeface="Calibri"/>
            </a:endParaRPr>
          </a:p>
        </p:txBody>
      </p:sp>
    </p:spTree>
    <p:extLst>
      <p:ext uri="{BB962C8B-B14F-4D97-AF65-F5344CB8AC3E}">
        <p14:creationId xmlns:p14="http://schemas.microsoft.com/office/powerpoint/2010/main" val="3615288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A8CBF-3B5B-A5E3-3329-7CF99E655F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F61B6F-47C1-18B1-3855-C394125696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3AE92B-9A6F-8102-BAF0-ED7CA79856F8}"/>
              </a:ext>
            </a:extLst>
          </p:cNvPr>
          <p:cNvSpPr>
            <a:spLocks noGrp="1"/>
          </p:cNvSpPr>
          <p:nvPr>
            <p:ph type="body" idx="1"/>
          </p:nvPr>
        </p:nvSpPr>
        <p:spPr/>
        <p:txBody>
          <a:bodyPr/>
          <a:lstStyle/>
          <a:p>
            <a:r>
              <a:rPr lang="en-US" dirty="0"/>
              <a:t>Shannan: Staffing agency, supply costs</a:t>
            </a:r>
          </a:p>
        </p:txBody>
      </p:sp>
      <p:sp>
        <p:nvSpPr>
          <p:cNvPr id="4" name="Slide Number Placeholder 3">
            <a:extLst>
              <a:ext uri="{FF2B5EF4-FFF2-40B4-BE49-F238E27FC236}">
                <a16:creationId xmlns:a16="http://schemas.microsoft.com/office/drawing/2014/main" id="{13695D01-5668-51F4-9C92-C9EC26AA9CE5}"/>
              </a:ext>
            </a:extLst>
          </p:cNvPr>
          <p:cNvSpPr>
            <a:spLocks noGrp="1"/>
          </p:cNvSpPr>
          <p:nvPr>
            <p:ph type="sldNum" sz="quarter" idx="10"/>
          </p:nvPr>
        </p:nvSpPr>
        <p:spPr/>
        <p:txBody>
          <a:bodyPr/>
          <a:lstStyle/>
          <a:p>
            <a:pPr defTabSz="924916">
              <a:defRPr/>
            </a:pPr>
            <a:fld id="{2DA2B7BC-5BF5-4E89-96C0-E49553553329}" type="slidenum">
              <a:rPr lang="en-US">
                <a:solidFill>
                  <a:prstClr val="black"/>
                </a:solidFill>
                <a:latin typeface="Calibri"/>
              </a:rPr>
              <a:pPr defTabSz="924916">
                <a:defRPr/>
              </a:pPr>
              <a:t>29</a:t>
            </a:fld>
            <a:endParaRPr lang="en-US" dirty="0">
              <a:solidFill>
                <a:prstClr val="black"/>
              </a:solidFill>
              <a:latin typeface="Calibri"/>
            </a:endParaRPr>
          </a:p>
        </p:txBody>
      </p:sp>
    </p:spTree>
    <p:extLst>
      <p:ext uri="{BB962C8B-B14F-4D97-AF65-F5344CB8AC3E}">
        <p14:creationId xmlns:p14="http://schemas.microsoft.com/office/powerpoint/2010/main" val="2582747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D61CD-3B77-E0B9-9ECA-E751E264DA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8EA6821-A650-F47C-A3A4-561EAAC3AD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8341B9B-5047-B89C-4123-AA1AF3B9CC29}"/>
              </a:ext>
            </a:extLst>
          </p:cNvPr>
          <p:cNvSpPr>
            <a:spLocks noGrp="1"/>
          </p:cNvSpPr>
          <p:nvPr>
            <p:ph type="dt" sz="half" idx="10"/>
          </p:nvPr>
        </p:nvSpPr>
        <p:spPr/>
        <p:txBody>
          <a:bodyPr/>
          <a:lstStyle/>
          <a:p>
            <a:fld id="{D6825FFB-9550-4CF9-A979-D4383BB62FD4}" type="datetime1">
              <a:rPr lang="en-US" smtClean="0"/>
              <a:t>6/19/2025</a:t>
            </a:fld>
            <a:endParaRPr lang="en-US"/>
          </a:p>
        </p:txBody>
      </p:sp>
      <p:sp>
        <p:nvSpPr>
          <p:cNvPr id="5" name="Footer Placeholder 4">
            <a:extLst>
              <a:ext uri="{FF2B5EF4-FFF2-40B4-BE49-F238E27FC236}">
                <a16:creationId xmlns:a16="http://schemas.microsoft.com/office/drawing/2014/main" id="{B9EC2131-AFC8-D24C-DDA7-9A469369D2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369D75-89BA-3A6D-7FB8-A1C0831C6725}"/>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98834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2980F-8081-7FE4-CA44-A9F5598356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754B276-0B9E-F4D9-8393-867BC1E4321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41A4CA-9FB6-243D-10FD-89C35F5CF84A}"/>
              </a:ext>
            </a:extLst>
          </p:cNvPr>
          <p:cNvSpPr>
            <a:spLocks noGrp="1"/>
          </p:cNvSpPr>
          <p:nvPr>
            <p:ph type="dt" sz="half" idx="10"/>
          </p:nvPr>
        </p:nvSpPr>
        <p:spPr/>
        <p:txBody>
          <a:bodyPr/>
          <a:lstStyle/>
          <a:p>
            <a:fld id="{73BE7DA7-747D-4E8F-9444-6D8113039B21}" type="datetime1">
              <a:rPr lang="en-US" smtClean="0"/>
              <a:t>6/19/2025</a:t>
            </a:fld>
            <a:endParaRPr lang="en-US"/>
          </a:p>
        </p:txBody>
      </p:sp>
      <p:sp>
        <p:nvSpPr>
          <p:cNvPr id="5" name="Footer Placeholder 4">
            <a:extLst>
              <a:ext uri="{FF2B5EF4-FFF2-40B4-BE49-F238E27FC236}">
                <a16:creationId xmlns:a16="http://schemas.microsoft.com/office/drawing/2014/main" id="{A21F0917-D307-1092-A1DD-3C7964BFC4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3F5197-AF6D-5495-EA05-47E3A5EEE8CC}"/>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4078056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73D03-E95B-93CF-7A10-5F2B621F7C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508B109-01F5-68A3-7739-B8F2B746191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358EC58-2BB9-8046-24A9-275961867D67}"/>
              </a:ext>
            </a:extLst>
          </p:cNvPr>
          <p:cNvSpPr>
            <a:spLocks noGrp="1"/>
          </p:cNvSpPr>
          <p:nvPr>
            <p:ph type="dt" sz="half" idx="10"/>
          </p:nvPr>
        </p:nvSpPr>
        <p:spPr/>
        <p:txBody>
          <a:bodyPr/>
          <a:lstStyle/>
          <a:p>
            <a:fld id="{ACBDD14E-5759-4141-88BE-6B817757CBE7}" type="datetime1">
              <a:rPr lang="en-US" smtClean="0"/>
              <a:t>6/19/2025</a:t>
            </a:fld>
            <a:endParaRPr lang="en-US"/>
          </a:p>
        </p:txBody>
      </p:sp>
      <p:sp>
        <p:nvSpPr>
          <p:cNvPr id="5" name="Footer Placeholder 4">
            <a:extLst>
              <a:ext uri="{FF2B5EF4-FFF2-40B4-BE49-F238E27FC236}">
                <a16:creationId xmlns:a16="http://schemas.microsoft.com/office/drawing/2014/main" id="{A245ED2A-1726-F073-D7B6-B3301B11E4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7E6D0-DAD8-6537-9662-026BFE5F0887}"/>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295500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121EE-E018-B550-5A0B-81DFC3E4BE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AAA050A-C515-3514-1DF9-F8CC10AA20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9323A68-3BEB-C5B4-45D7-2255AC007A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7FAA31D-1B75-C7DF-D5B0-F5548C9D1296}"/>
              </a:ext>
            </a:extLst>
          </p:cNvPr>
          <p:cNvSpPr>
            <a:spLocks noGrp="1"/>
          </p:cNvSpPr>
          <p:nvPr>
            <p:ph type="dt" sz="half" idx="10"/>
          </p:nvPr>
        </p:nvSpPr>
        <p:spPr/>
        <p:txBody>
          <a:bodyPr/>
          <a:lstStyle/>
          <a:p>
            <a:fld id="{0691028C-7483-4793-AE98-0853ADED8D44}" type="datetime1">
              <a:rPr lang="en-US" smtClean="0"/>
              <a:t>6/19/2025</a:t>
            </a:fld>
            <a:endParaRPr lang="en-US"/>
          </a:p>
        </p:txBody>
      </p:sp>
      <p:sp>
        <p:nvSpPr>
          <p:cNvPr id="6" name="Footer Placeholder 5">
            <a:extLst>
              <a:ext uri="{FF2B5EF4-FFF2-40B4-BE49-F238E27FC236}">
                <a16:creationId xmlns:a16="http://schemas.microsoft.com/office/drawing/2014/main" id="{104617D5-9EB0-D33A-6A47-15BE68FFA8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A2F809-F579-BCAB-5A00-5437D6D8DBA6}"/>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1397671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FFA91-50E8-064A-9B82-BCD800C51E2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D3E2294-1D4C-FFE9-E2C3-B43ACF2A97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FD2B77-DADD-F11B-7505-8BFA865C8DB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11A7E8F-502E-0AF5-9B8A-2811C72D90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FB97E1-F6AF-0DBC-BCF2-4844B9A5A68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BE03F01-C8D9-1C2E-53CC-B2207CEDB2EC}"/>
              </a:ext>
            </a:extLst>
          </p:cNvPr>
          <p:cNvSpPr>
            <a:spLocks noGrp="1"/>
          </p:cNvSpPr>
          <p:nvPr>
            <p:ph type="dt" sz="half" idx="10"/>
          </p:nvPr>
        </p:nvSpPr>
        <p:spPr/>
        <p:txBody>
          <a:bodyPr/>
          <a:lstStyle/>
          <a:p>
            <a:fld id="{1A3E4961-74EB-4BF1-9090-EED740DD3742}" type="datetime1">
              <a:rPr lang="en-US" smtClean="0"/>
              <a:t>6/19/2025</a:t>
            </a:fld>
            <a:endParaRPr lang="en-US"/>
          </a:p>
        </p:txBody>
      </p:sp>
      <p:sp>
        <p:nvSpPr>
          <p:cNvPr id="8" name="Footer Placeholder 7">
            <a:extLst>
              <a:ext uri="{FF2B5EF4-FFF2-40B4-BE49-F238E27FC236}">
                <a16:creationId xmlns:a16="http://schemas.microsoft.com/office/drawing/2014/main" id="{6065F1E2-7E7F-B0AF-096D-1B6A9B5B40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DE8189-5185-8552-8AC8-4DBBEA66EC66}"/>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1442134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6A76-ED22-E617-AA74-6A1648F39DD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E8EC97E-BCD0-3929-D10B-A965A196EED2}"/>
              </a:ext>
            </a:extLst>
          </p:cNvPr>
          <p:cNvSpPr>
            <a:spLocks noGrp="1"/>
          </p:cNvSpPr>
          <p:nvPr>
            <p:ph type="dt" sz="half" idx="10"/>
          </p:nvPr>
        </p:nvSpPr>
        <p:spPr/>
        <p:txBody>
          <a:bodyPr/>
          <a:lstStyle/>
          <a:p>
            <a:fld id="{D00EDEDD-1CED-4CC6-AA96-FC97A0E01E33}" type="datetime1">
              <a:rPr lang="en-US" smtClean="0"/>
              <a:t>6/19/2025</a:t>
            </a:fld>
            <a:endParaRPr lang="en-US"/>
          </a:p>
        </p:txBody>
      </p:sp>
      <p:sp>
        <p:nvSpPr>
          <p:cNvPr id="4" name="Footer Placeholder 3">
            <a:extLst>
              <a:ext uri="{FF2B5EF4-FFF2-40B4-BE49-F238E27FC236}">
                <a16:creationId xmlns:a16="http://schemas.microsoft.com/office/drawing/2014/main" id="{E9460C22-6CE3-6CD8-2CAA-1BD6BD72B6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C1C2B87-D77F-5BED-40C9-78D9FC8C5A61}"/>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2206216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CF9FD9-142A-121E-1CE1-5AA31B22CF18}"/>
              </a:ext>
            </a:extLst>
          </p:cNvPr>
          <p:cNvSpPr>
            <a:spLocks noGrp="1"/>
          </p:cNvSpPr>
          <p:nvPr>
            <p:ph type="dt" sz="half" idx="10"/>
          </p:nvPr>
        </p:nvSpPr>
        <p:spPr/>
        <p:txBody>
          <a:bodyPr/>
          <a:lstStyle/>
          <a:p>
            <a:fld id="{4A104B2F-EB65-4398-9704-4321E66A8844}" type="datetime1">
              <a:rPr lang="en-US" smtClean="0"/>
              <a:t>6/19/2025</a:t>
            </a:fld>
            <a:endParaRPr lang="en-US"/>
          </a:p>
        </p:txBody>
      </p:sp>
      <p:sp>
        <p:nvSpPr>
          <p:cNvPr id="3" name="Footer Placeholder 2">
            <a:extLst>
              <a:ext uri="{FF2B5EF4-FFF2-40B4-BE49-F238E27FC236}">
                <a16:creationId xmlns:a16="http://schemas.microsoft.com/office/drawing/2014/main" id="{2C8676DA-63C6-4B7E-CA8F-CDD0DE52097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BF81265-C001-024E-5397-A404BD14617B}"/>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2273975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A96AC-DEFC-48F4-20F5-B782DF0E69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0E37FB-0732-FAAF-FEC8-D29FEC6F55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ACA716-D554-2368-4EA9-16A13233D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8ECC16-36D7-7747-A1F6-481944F7DE63}"/>
              </a:ext>
            </a:extLst>
          </p:cNvPr>
          <p:cNvSpPr>
            <a:spLocks noGrp="1"/>
          </p:cNvSpPr>
          <p:nvPr>
            <p:ph type="dt" sz="half" idx="10"/>
          </p:nvPr>
        </p:nvSpPr>
        <p:spPr/>
        <p:txBody>
          <a:bodyPr/>
          <a:lstStyle/>
          <a:p>
            <a:fld id="{AD801BFB-FD74-4B9E-B9BA-3A527E9DE807}" type="datetime1">
              <a:rPr lang="en-US" smtClean="0"/>
              <a:t>6/19/2025</a:t>
            </a:fld>
            <a:endParaRPr lang="en-US"/>
          </a:p>
        </p:txBody>
      </p:sp>
      <p:sp>
        <p:nvSpPr>
          <p:cNvPr id="6" name="Footer Placeholder 5">
            <a:extLst>
              <a:ext uri="{FF2B5EF4-FFF2-40B4-BE49-F238E27FC236}">
                <a16:creationId xmlns:a16="http://schemas.microsoft.com/office/drawing/2014/main" id="{A075A1F1-5DCC-EE33-AB66-6A43BE1833A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258F90-8485-0A78-812D-33C5460FEBF9}"/>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975072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9FAE7-6201-C49E-CAB4-A670DCE23C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18B054D-B7CF-61DF-DEFD-1870CA2AF7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3391821-DEE9-C331-CE8A-D365970C17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13B205-38EC-7FF0-40CA-8002D27AF5E1}"/>
              </a:ext>
            </a:extLst>
          </p:cNvPr>
          <p:cNvSpPr>
            <a:spLocks noGrp="1"/>
          </p:cNvSpPr>
          <p:nvPr>
            <p:ph type="dt" sz="half" idx="10"/>
          </p:nvPr>
        </p:nvSpPr>
        <p:spPr/>
        <p:txBody>
          <a:bodyPr/>
          <a:lstStyle/>
          <a:p>
            <a:fld id="{8F803976-6671-41C0-88CB-FACC7CCF1ACD}" type="datetime1">
              <a:rPr lang="en-US" smtClean="0"/>
              <a:t>6/19/2025</a:t>
            </a:fld>
            <a:endParaRPr lang="en-US"/>
          </a:p>
        </p:txBody>
      </p:sp>
      <p:sp>
        <p:nvSpPr>
          <p:cNvPr id="6" name="Footer Placeholder 5">
            <a:extLst>
              <a:ext uri="{FF2B5EF4-FFF2-40B4-BE49-F238E27FC236}">
                <a16:creationId xmlns:a16="http://schemas.microsoft.com/office/drawing/2014/main" id="{29F431E5-3054-B282-ACA4-DBEE1C2779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32200A-99A5-5E2A-ADF1-0C703BA411C0}"/>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2024185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1D190-682E-350E-028E-75BB4589C5E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C2AC561-8130-A9DF-E91B-146D25E7DE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C20F25-C0FD-D72A-E96A-21A595312B9F}"/>
              </a:ext>
            </a:extLst>
          </p:cNvPr>
          <p:cNvSpPr>
            <a:spLocks noGrp="1"/>
          </p:cNvSpPr>
          <p:nvPr>
            <p:ph type="dt" sz="half" idx="10"/>
          </p:nvPr>
        </p:nvSpPr>
        <p:spPr/>
        <p:txBody>
          <a:bodyPr/>
          <a:lstStyle/>
          <a:p>
            <a:fld id="{A195C896-828A-4777-9966-11D46100D726}" type="datetime1">
              <a:rPr lang="en-US" smtClean="0"/>
              <a:t>6/19/2025</a:t>
            </a:fld>
            <a:endParaRPr lang="en-US"/>
          </a:p>
        </p:txBody>
      </p:sp>
      <p:sp>
        <p:nvSpPr>
          <p:cNvPr id="5" name="Footer Placeholder 4">
            <a:extLst>
              <a:ext uri="{FF2B5EF4-FFF2-40B4-BE49-F238E27FC236}">
                <a16:creationId xmlns:a16="http://schemas.microsoft.com/office/drawing/2014/main" id="{B857B457-F851-B5E9-C37B-433CFD4749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D5F11EA-4D5A-7A87-CEB1-3B14D548D5DB}"/>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3069695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1C6F1C-7310-921D-3045-3223C3C9604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524495-B3C0-178B-6CF5-2C7BFBD890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2B7985-EE1F-A3DC-226E-620438D19B17}"/>
              </a:ext>
            </a:extLst>
          </p:cNvPr>
          <p:cNvSpPr>
            <a:spLocks noGrp="1"/>
          </p:cNvSpPr>
          <p:nvPr>
            <p:ph type="dt" sz="half" idx="10"/>
          </p:nvPr>
        </p:nvSpPr>
        <p:spPr/>
        <p:txBody>
          <a:bodyPr/>
          <a:lstStyle/>
          <a:p>
            <a:fld id="{50D3F553-146C-4491-A501-983D8519CE0E}" type="datetime1">
              <a:rPr lang="en-US" smtClean="0"/>
              <a:t>6/19/2025</a:t>
            </a:fld>
            <a:endParaRPr lang="en-US"/>
          </a:p>
        </p:txBody>
      </p:sp>
      <p:sp>
        <p:nvSpPr>
          <p:cNvPr id="5" name="Footer Placeholder 4">
            <a:extLst>
              <a:ext uri="{FF2B5EF4-FFF2-40B4-BE49-F238E27FC236}">
                <a16:creationId xmlns:a16="http://schemas.microsoft.com/office/drawing/2014/main" id="{07ECBE53-C733-950A-F718-0A15D369B2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1440A1-EA6D-C587-D0F5-33B6F9FD704C}"/>
              </a:ext>
            </a:extLst>
          </p:cNvPr>
          <p:cNvSpPr>
            <a:spLocks noGrp="1"/>
          </p:cNvSpPr>
          <p:nvPr>
            <p:ph type="sldNum" sz="quarter" idx="12"/>
          </p:nvPr>
        </p:nvSpPr>
        <p:spPr/>
        <p:txBody>
          <a:bodyPr/>
          <a:lstStyle/>
          <a:p>
            <a:fld id="{D7C5E444-9916-4319-8579-D35A3E63FE3F}" type="slidenum">
              <a:rPr lang="en-US" smtClean="0"/>
              <a:t>‹#›</a:t>
            </a:fld>
            <a:endParaRPr lang="en-US"/>
          </a:p>
        </p:txBody>
      </p:sp>
    </p:spTree>
    <p:extLst>
      <p:ext uri="{BB962C8B-B14F-4D97-AF65-F5344CB8AC3E}">
        <p14:creationId xmlns:p14="http://schemas.microsoft.com/office/powerpoint/2010/main" val="3121381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575044C-C94A-4CF7-B8AE-E7C591C27049}" type="datetime1">
              <a:rPr lang="en-US" smtClean="0"/>
              <a:t>6/19/2025</a:t>
            </a:fld>
            <a:endParaRPr lang="en-US" dirty="0"/>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2984393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826667" y="6356352"/>
            <a:ext cx="2743200" cy="365125"/>
          </a:xfrm>
          <a:prstGeom prst="rect">
            <a:avLst/>
          </a:prstGeom>
        </p:spPr>
        <p:txBody>
          <a:bodyPr/>
          <a:lstStyle/>
          <a:p>
            <a:fld id="{140DCE8D-8FF3-BF48-B8FD-47E2C30A7EC3}" type="slidenum">
              <a:rPr lang="en-US" smtClean="0"/>
              <a:t>‹#›</a:t>
            </a:fld>
            <a:endParaRPr lang="en-US"/>
          </a:p>
        </p:txBody>
      </p:sp>
      <p:sp>
        <p:nvSpPr>
          <p:cNvPr id="6" name="Text Placeholder 2">
            <a:extLst>
              <a:ext uri="{FF2B5EF4-FFF2-40B4-BE49-F238E27FC236}">
                <a16:creationId xmlns:a16="http://schemas.microsoft.com/office/drawing/2014/main" id="{54E2DA50-5FC3-F847-BF89-3C3A01DF6BA6}"/>
              </a:ext>
            </a:extLst>
          </p:cNvPr>
          <p:cNvSpPr>
            <a:spLocks noGrp="1"/>
          </p:cNvSpPr>
          <p:nvPr>
            <p:ph type="body" idx="1"/>
          </p:nvPr>
        </p:nvSpPr>
        <p:spPr>
          <a:xfrm>
            <a:off x="815968" y="1608733"/>
            <a:ext cx="11067373" cy="1250215"/>
          </a:xfrm>
          <a:prstGeom prst="rect">
            <a:avLst/>
          </a:prstGeom>
        </p:spPr>
        <p:txBody>
          <a:bodyPr/>
          <a:lstStyle>
            <a:lvl1pPr marL="0" indent="0">
              <a:buNone/>
              <a:defRPr sz="24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Edit Master text styles</a:t>
            </a:r>
          </a:p>
        </p:txBody>
      </p:sp>
      <p:sp>
        <p:nvSpPr>
          <p:cNvPr id="7" name="Title 1">
            <a:extLst>
              <a:ext uri="{FF2B5EF4-FFF2-40B4-BE49-F238E27FC236}">
                <a16:creationId xmlns:a16="http://schemas.microsoft.com/office/drawing/2014/main" id="{39546CF4-1136-1B4B-87E6-1632DC6E9DB6}"/>
              </a:ext>
            </a:extLst>
          </p:cNvPr>
          <p:cNvSpPr>
            <a:spLocks noGrp="1"/>
          </p:cNvSpPr>
          <p:nvPr>
            <p:ph type="title"/>
          </p:nvPr>
        </p:nvSpPr>
        <p:spPr>
          <a:xfrm>
            <a:off x="815968" y="528878"/>
            <a:ext cx="11067373" cy="930911"/>
          </a:xfrm>
          <a:prstGeom prst="rect">
            <a:avLst/>
          </a:prstGeom>
        </p:spPr>
        <p:txBody>
          <a:bodyPr anchor="b">
            <a:normAutofit/>
          </a:bodyPr>
          <a:lstStyle>
            <a:lvl1pPr>
              <a:defRPr sz="4400">
                <a:ln>
                  <a:noFill/>
                </a:ln>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2345002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5DB68C83-F50A-4DA4-A1AD-1C8C8B555421}" type="datetime1">
              <a:rPr lang="en-US" smtClean="0"/>
              <a:t>6/19/2025</a:t>
            </a:fld>
            <a:endParaRPr lang="en-US" dirty="0"/>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1775646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4574E367-B9DB-4E58-9E15-3143D2FAAC8B}" type="datetime1">
              <a:rPr lang="en-US" smtClean="0"/>
              <a:t>6/19/2025</a:t>
            </a:fld>
            <a:endParaRPr lang="en-US" dirty="0"/>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0715521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1B7AD5C4-E763-4C36-A026-2BCF910AE6CA}" type="datetime1">
              <a:rPr lang="en-US" smtClean="0"/>
              <a:t>6/19/2025</a:t>
            </a:fld>
            <a:endParaRPr lang="en-US" dirty="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16834151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EDE78F02-791C-4317-ACEB-15AF8F3F0899}" type="datetime1">
              <a:rPr lang="en-US" smtClean="0"/>
              <a:t>6/19/2025</a:t>
            </a:fld>
            <a:endParaRPr lang="en-US" dirty="0"/>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732065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E4572C98-8ECF-4AAD-A241-5561BDD331E9}" type="datetime1">
              <a:rPr lang="en-US" smtClean="0"/>
              <a:t>6/19/2025</a:t>
            </a:fld>
            <a:endParaRPr lang="en-US" dirty="0"/>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2369974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E7E98CDD-78EA-4A9D-9164-2DA0E6038A16}" type="datetime1">
              <a:rPr lang="en-US" smtClean="0"/>
              <a:t>6/19/2025</a:t>
            </a:fld>
            <a:endParaRPr lang="en-US" dirty="0"/>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57142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8816644D-5BC5-432A-8291-96F06D3CC97C}" type="datetime1">
              <a:rPr lang="en-US" smtClean="0"/>
              <a:t>6/19/2025</a:t>
            </a:fld>
            <a:endParaRPr lang="en-US" dirty="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2895317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E7FEBA7-0A15-425D-BBB3-91D283131EE6}" type="datetime1">
              <a:rPr lang="en-US" smtClean="0"/>
              <a:t>6/19/2025</a:t>
            </a:fld>
            <a:endParaRPr lang="en-US" dirty="0"/>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16321547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CD8A5C61-F486-4CDB-B64F-089210BE6104}" type="datetime1">
              <a:rPr lang="en-US" smtClean="0"/>
              <a:t>6/19/2025</a:t>
            </a:fld>
            <a:endParaRPr lang="en-US" dirty="0"/>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9711693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8FA8485E-6DBA-4FEF-8E7D-7753CD162297}" type="datetime1">
              <a:rPr lang="en-US" smtClean="0"/>
              <a:t>6/19/2025</a:t>
            </a:fld>
            <a:endParaRPr lang="en-US" dirty="0"/>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2861233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33600" y="381000"/>
            <a:ext cx="9753600" cy="762000"/>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20761507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Title &amp; subtitle">
    <p:spTree>
      <p:nvGrpSpPr>
        <p:cNvPr id="1" name=""/>
        <p:cNvGrpSpPr/>
        <p:nvPr/>
      </p:nvGrpSpPr>
      <p:grpSpPr>
        <a:xfrm>
          <a:off x="0" y="0"/>
          <a:ext cx="0" cy="0"/>
          <a:chOff x="0" y="0"/>
          <a:chExt cx="0" cy="0"/>
        </a:xfrm>
      </p:grpSpPr>
      <p:sp>
        <p:nvSpPr>
          <p:cNvPr id="9" name="Text Placeholder 8"/>
          <p:cNvSpPr>
            <a:spLocks noGrp="1"/>
          </p:cNvSpPr>
          <p:nvPr>
            <p:ph type="body" sz="quarter" idx="13" hasCustomPrompt="1"/>
          </p:nvPr>
        </p:nvSpPr>
        <p:spPr>
          <a:xfrm>
            <a:off x="487680" y="782623"/>
            <a:ext cx="11216640" cy="757255"/>
          </a:xfrm>
        </p:spPr>
        <p:txBody>
          <a:bodyPr>
            <a:noAutofit/>
          </a:bodyPr>
          <a:lstStyle>
            <a:lvl1pPr marL="0" indent="0">
              <a:buNone/>
              <a:defRPr sz="1500" b="0">
                <a:solidFill>
                  <a:srgbClr val="575757"/>
                </a:solidFill>
              </a:defRPr>
            </a:lvl1pPr>
          </a:lstStyle>
          <a:p>
            <a:pPr lvl="0"/>
            <a:r>
              <a:rPr lang="en-US" dirty="0"/>
              <a:t>Click to add subtitle</a:t>
            </a:r>
          </a:p>
        </p:txBody>
      </p:sp>
      <p:sp>
        <p:nvSpPr>
          <p:cNvPr id="14" name="Title Placeholder 1"/>
          <p:cNvSpPr>
            <a:spLocks noGrp="1"/>
          </p:cNvSpPr>
          <p:nvPr>
            <p:ph type="title" hasCustomPrompt="1"/>
          </p:nvPr>
        </p:nvSpPr>
        <p:spPr>
          <a:xfrm>
            <a:off x="487680" y="295683"/>
            <a:ext cx="11216640" cy="469492"/>
          </a:xfrm>
          <a:prstGeom prst="rect">
            <a:avLst/>
          </a:prstGeom>
        </p:spPr>
        <p:txBody>
          <a:bodyPr vert="horz" lIns="0" tIns="0" rIns="0" bIns="0" rtlCol="0" anchor="t" anchorCtr="0">
            <a:noAutofit/>
          </a:bodyPr>
          <a:lstStyle>
            <a:lvl1pPr>
              <a:defRPr/>
            </a:lvl1pPr>
          </a:lstStyle>
          <a:p>
            <a:r>
              <a:rPr lang="en-US" dirty="0"/>
              <a:t>Click to add title</a:t>
            </a:r>
          </a:p>
        </p:txBody>
      </p:sp>
    </p:spTree>
    <p:extLst>
      <p:ext uri="{BB962C8B-B14F-4D97-AF65-F5344CB8AC3E}">
        <p14:creationId xmlns:p14="http://schemas.microsoft.com/office/powerpoint/2010/main" val="142851042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86E7E8-65B7-1855-9EFB-EF49F4D620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E923B27-E9CB-A4AE-3183-19594E78B6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FF4DB0-B705-8624-B1D2-393B2C8573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F5EB15-51F9-4D20-BA80-BCC25AEC3E4D}" type="datetime1">
              <a:rPr lang="en-US" smtClean="0"/>
              <a:t>6/19/2025</a:t>
            </a:fld>
            <a:endParaRPr lang="en-US"/>
          </a:p>
        </p:txBody>
      </p:sp>
      <p:sp>
        <p:nvSpPr>
          <p:cNvPr id="5" name="Footer Placeholder 4">
            <a:extLst>
              <a:ext uri="{FF2B5EF4-FFF2-40B4-BE49-F238E27FC236}">
                <a16:creationId xmlns:a16="http://schemas.microsoft.com/office/drawing/2014/main" id="{21396144-2A78-A9AC-9C75-48A64AF03A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CD26158-7B3B-BE51-B8F6-71625C3004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7C5E444-9916-4319-8579-D35A3E63FE3F}" type="slidenum">
              <a:rPr lang="en-US" smtClean="0"/>
              <a:t>‹#›</a:t>
            </a:fld>
            <a:endParaRPr lang="en-US"/>
          </a:p>
        </p:txBody>
      </p:sp>
    </p:spTree>
    <p:extLst>
      <p:ext uri="{BB962C8B-B14F-4D97-AF65-F5344CB8AC3E}">
        <p14:creationId xmlns:p14="http://schemas.microsoft.com/office/powerpoint/2010/main" val="3304362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1CD60ED-E2A8-B14A-B8B6-25345F950015}"/>
              </a:ext>
            </a:extLst>
          </p:cNvPr>
          <p:cNvSpPr/>
          <p:nvPr userDrawn="1"/>
        </p:nvSpPr>
        <p:spPr>
          <a:xfrm>
            <a:off x="0" y="0"/>
            <a:ext cx="385011" cy="5198870"/>
          </a:xfrm>
          <a:prstGeom prst="rect">
            <a:avLst/>
          </a:prstGeom>
          <a:solidFill>
            <a:srgbClr val="333F4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1" name="Rectangle 20">
            <a:extLst>
              <a:ext uri="{FF2B5EF4-FFF2-40B4-BE49-F238E27FC236}">
                <a16:creationId xmlns:a16="http://schemas.microsoft.com/office/drawing/2014/main" id="{0A476DDB-0B31-DD4F-81E3-84ADF5E4FB90}"/>
              </a:ext>
            </a:extLst>
          </p:cNvPr>
          <p:cNvSpPr/>
          <p:nvPr userDrawn="1"/>
        </p:nvSpPr>
        <p:spPr>
          <a:xfrm>
            <a:off x="0" y="5198871"/>
            <a:ext cx="385011" cy="1659130"/>
          </a:xfrm>
          <a:prstGeom prst="rect">
            <a:avLst/>
          </a:prstGeom>
          <a:solidFill>
            <a:srgbClr val="EA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EAAA00"/>
              </a:solidFill>
            </a:endParaRPr>
          </a:p>
        </p:txBody>
      </p:sp>
      <p:pic>
        <p:nvPicPr>
          <p:cNvPr id="22" name="Picture 21">
            <a:extLst>
              <a:ext uri="{FF2B5EF4-FFF2-40B4-BE49-F238E27FC236}">
                <a16:creationId xmlns:a16="http://schemas.microsoft.com/office/drawing/2014/main" id="{0748C8B7-FED7-D245-8638-1B985ACDE56C}"/>
              </a:ext>
            </a:extLst>
          </p:cNvPr>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815968" y="6306322"/>
            <a:ext cx="2296160" cy="415154"/>
          </a:xfrm>
          <a:prstGeom prst="rect">
            <a:avLst/>
          </a:prstGeom>
        </p:spPr>
      </p:pic>
    </p:spTree>
    <p:extLst>
      <p:ext uri="{BB962C8B-B14F-4D97-AF65-F5344CB8AC3E}">
        <p14:creationId xmlns:p14="http://schemas.microsoft.com/office/powerpoint/2010/main" val="7754705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chart" Target="../charts/chart1.xml"/><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3" Type="http://schemas.openxmlformats.org/officeDocument/2006/relationships/hyperlink" Target="https://www.kff.org/medicare/issue-brief/use-of-prior-authorization-in-medicare-advantage-exceeded-46-million-requests-in-2022/" TargetMode="External"/><Relationship Id="rId7" Type="http://schemas.openxmlformats.org/officeDocument/2006/relationships/image" Target="../media/image22.png"/><Relationship Id="rId2" Type="http://schemas.openxmlformats.org/officeDocument/2006/relationships/hyperlink" Target="https://fortune.com/well/2023/04/24/changes-coming-to-medicare-advantage-prior-authorization-rules/" TargetMode="Externa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jpg"/><Relationship Id="rId7" Type="http://schemas.openxmlformats.org/officeDocument/2006/relationships/image" Target="../media/image36.pn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g"/><Relationship Id="rId4" Type="http://schemas.openxmlformats.org/officeDocument/2006/relationships/image" Target="../media/image33.jpeg"/><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04162-6D48-2E52-73E3-F3FC11F75B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5960A3-2AF9-562A-0A6E-6C3CDF3D0712}"/>
              </a:ext>
            </a:extLst>
          </p:cNvPr>
          <p:cNvSpPr>
            <a:spLocks noGrp="1"/>
          </p:cNvSpPr>
          <p:nvPr>
            <p:ph type="ctrTitle" idx="4294967295"/>
          </p:nvPr>
        </p:nvSpPr>
        <p:spPr>
          <a:xfrm>
            <a:off x="1116474" y="0"/>
            <a:ext cx="4723534" cy="3566160"/>
          </a:xfrm>
        </p:spPr>
        <p:txBody>
          <a:bodyPr vert="horz" lIns="91440" tIns="45720" rIns="91440" bIns="45720" rtlCol="0" anchor="b">
            <a:normAutofit/>
          </a:bodyPr>
          <a:lstStyle/>
          <a:p>
            <a:r>
              <a:rPr lang="en-US" sz="8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HOSPITAL FINANCES</a:t>
            </a:r>
          </a:p>
        </p:txBody>
      </p:sp>
      <p:sp>
        <p:nvSpPr>
          <p:cNvPr id="3" name="Slide Number Placeholder 2">
            <a:extLst>
              <a:ext uri="{FF2B5EF4-FFF2-40B4-BE49-F238E27FC236}">
                <a16:creationId xmlns:a16="http://schemas.microsoft.com/office/drawing/2014/main" id="{49327EE4-647A-FB63-EB51-C4B8004E8F54}"/>
              </a:ext>
            </a:extLst>
          </p:cNvPr>
          <p:cNvSpPr>
            <a:spLocks noGrp="1"/>
          </p:cNvSpPr>
          <p:nvPr>
            <p:ph type="sldNum" sz="quarter" idx="12"/>
          </p:nvPr>
        </p:nvSpPr>
        <p:spPr>
          <a:xfrm>
            <a:off x="10591800" y="6356350"/>
            <a:ext cx="762000" cy="365125"/>
          </a:xfrm>
        </p:spPr>
        <p:txBody>
          <a:bodyPr vert="horz" lIns="91440" tIns="45720" rIns="91440" bIns="45720" rtlCol="0" anchor="ctr">
            <a:normAutofit/>
          </a:bodyPr>
          <a:lstStyle/>
          <a:p>
            <a:pPr>
              <a:spcAft>
                <a:spcPts val="600"/>
              </a:spcAft>
              <a:defRPr/>
            </a:pPr>
            <a:fld id="{D7C5E444-9916-4319-8579-D35A3E63FE3F}" type="slidenum">
              <a:rPr lang="en-US">
                <a:solidFill>
                  <a:srgbClr val="FFFFFF"/>
                </a:solidFill>
                <a:latin typeface="Calibri" panose="020F0502020204030204"/>
              </a:rPr>
              <a:pPr>
                <a:spcAft>
                  <a:spcPts val="600"/>
                </a:spcAft>
                <a:defRPr/>
              </a:pPr>
              <a:t>1</a:t>
            </a:fld>
            <a:endParaRPr lang="en-US">
              <a:solidFill>
                <a:srgbClr val="FFFFFF"/>
              </a:solidFill>
              <a:latin typeface="Calibri" panose="020F0502020204030204"/>
            </a:endParaRPr>
          </a:p>
        </p:txBody>
      </p:sp>
      <p:sp>
        <p:nvSpPr>
          <p:cNvPr id="5" name="Rectangle 4">
            <a:extLst>
              <a:ext uri="{FF2B5EF4-FFF2-40B4-BE49-F238E27FC236}">
                <a16:creationId xmlns:a16="http://schemas.microsoft.com/office/drawing/2014/main" id="{E254B44D-ED78-EF68-BCD6-06DD07DF467C}"/>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585F40-1492-0018-D521-5295CFA519E1}"/>
              </a:ext>
            </a:extLst>
          </p:cNvPr>
          <p:cNvPicPr>
            <a:picLocks noChangeAspect="1"/>
          </p:cNvPicPr>
          <p:nvPr/>
        </p:nvPicPr>
        <p:blipFill>
          <a:blip r:embed="rId3"/>
          <a:stretch>
            <a:fillRect/>
          </a:stretch>
        </p:blipFill>
        <p:spPr>
          <a:xfrm>
            <a:off x="1684246" y="3324304"/>
            <a:ext cx="3224825" cy="3214608"/>
          </a:xfrm>
          <a:prstGeom prst="rect">
            <a:avLst/>
          </a:prstGeom>
        </p:spPr>
      </p:pic>
      <p:sp>
        <p:nvSpPr>
          <p:cNvPr id="8" name="Rectangle 7">
            <a:extLst>
              <a:ext uri="{FF2B5EF4-FFF2-40B4-BE49-F238E27FC236}">
                <a16:creationId xmlns:a16="http://schemas.microsoft.com/office/drawing/2014/main" id="{25F111C5-76D0-E834-EF60-188A8F82C21B}"/>
              </a:ext>
            </a:extLst>
          </p:cNvPr>
          <p:cNvSpPr/>
          <p:nvPr/>
        </p:nvSpPr>
        <p:spPr>
          <a:xfrm>
            <a:off x="6351993" y="0"/>
            <a:ext cx="133929"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erson in scrubs holding a tablet and a phone&#10;&#10;AI-generated content may be incorrect.">
            <a:extLst>
              <a:ext uri="{FF2B5EF4-FFF2-40B4-BE49-F238E27FC236}">
                <a16:creationId xmlns:a16="http://schemas.microsoft.com/office/drawing/2014/main" id="{8BA83F2F-BD1D-74DA-8CAA-0819FA288A9F}"/>
              </a:ext>
            </a:extLst>
          </p:cNvPr>
          <p:cNvPicPr>
            <a:picLocks noChangeAspect="1"/>
          </p:cNvPicPr>
          <p:nvPr/>
        </p:nvPicPr>
        <p:blipFill>
          <a:blip r:embed="rId4">
            <a:extLst>
              <a:ext uri="{28A0092B-C50C-407E-A947-70E740481C1C}">
                <a14:useLocalDpi xmlns:a14="http://schemas.microsoft.com/office/drawing/2010/main" val="0"/>
              </a:ext>
            </a:extLst>
          </a:blip>
          <a:srcRect t="19926"/>
          <a:stretch/>
        </p:blipFill>
        <p:spPr>
          <a:xfrm>
            <a:off x="6482281" y="0"/>
            <a:ext cx="5709719" cy="6858000"/>
          </a:xfrm>
          <a:prstGeom prst="rect">
            <a:avLst/>
          </a:prstGeom>
        </p:spPr>
      </p:pic>
    </p:spTree>
    <p:extLst>
      <p:ext uri="{BB962C8B-B14F-4D97-AF65-F5344CB8AC3E}">
        <p14:creationId xmlns:p14="http://schemas.microsoft.com/office/powerpoint/2010/main" val="197221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2F659-19F1-3BED-2E75-7041F3590F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43C20F-B9CB-4E48-5853-F1DC70F5B292}"/>
              </a:ext>
            </a:extLst>
          </p:cNvPr>
          <p:cNvSpPr>
            <a:spLocks noGrp="1"/>
          </p:cNvSpPr>
          <p:nvPr>
            <p:ph type="title" idx="4294967295"/>
          </p:nvPr>
        </p:nvSpPr>
        <p:spPr>
          <a:xfrm>
            <a:off x="838200" y="365125"/>
            <a:ext cx="10515600" cy="1325563"/>
          </a:xfrm>
        </p:spPr>
        <p:txBody>
          <a:bodyPr vert="horz" lIns="91440" tIns="45720" rIns="91440" bIns="45720" rtlCol="0" anchor="ctr">
            <a:normAutofit/>
          </a:bodyPr>
          <a:lstStyle/>
          <a:p>
            <a:pPr algn="ctr"/>
            <a:r>
              <a:rPr lang="en-US" sz="5400" b="1" kern="1200" dirty="0">
                <a:solidFill>
                  <a:schemeClr val="tx2">
                    <a:lumMod val="90000"/>
                    <a:lumOff val="10000"/>
                  </a:schemeClr>
                </a:solidFill>
                <a:latin typeface="+mj-lt"/>
                <a:ea typeface="+mj-ea"/>
                <a:cs typeface="+mj-cs"/>
              </a:rPr>
              <a:t>Basic Hospital Definitions</a:t>
            </a:r>
          </a:p>
        </p:txBody>
      </p:sp>
      <p:sp>
        <p:nvSpPr>
          <p:cNvPr id="3" name="Content Placeholder 2">
            <a:extLst>
              <a:ext uri="{FF2B5EF4-FFF2-40B4-BE49-F238E27FC236}">
                <a16:creationId xmlns:a16="http://schemas.microsoft.com/office/drawing/2014/main" id="{9D0B315C-D608-942F-CDC6-9D04B6A1CEE4}"/>
              </a:ext>
            </a:extLst>
          </p:cNvPr>
          <p:cNvSpPr>
            <a:spLocks noGrp="1"/>
          </p:cNvSpPr>
          <p:nvPr>
            <p:ph type="body" sz="quarter" idx="4294967295"/>
          </p:nvPr>
        </p:nvSpPr>
        <p:spPr>
          <a:xfrm>
            <a:off x="955895" y="1502898"/>
            <a:ext cx="10515600" cy="4251960"/>
          </a:xfrm>
        </p:spPr>
        <p:txBody>
          <a:bodyPr vert="horz" lIns="91440" tIns="45720" rIns="91440" bIns="45720" rtlCol="0">
            <a:normAutofit/>
          </a:bodyPr>
          <a:lstStyle/>
          <a:p>
            <a:pPr marL="0" marR="0" indent="0">
              <a:spcBef>
                <a:spcPts val="600"/>
              </a:spcBef>
              <a:spcAft>
                <a:spcPts val="600"/>
              </a:spcAft>
              <a:buNone/>
            </a:pPr>
            <a:r>
              <a:rPr lang="en-US" sz="1500" b="1" dirty="0">
                <a:effectLst/>
                <a:latin typeface="Calibri" panose="020F0502020204030204" pitchFamily="34" charset="0"/>
                <a:ea typeface="Calibri" panose="020F0502020204030204" pitchFamily="34" charset="0"/>
                <a:cs typeface="Calibri" panose="020F0502020204030204" pitchFamily="34" charset="0"/>
              </a:rPr>
              <a:t>Medicare Hospital Designations in Kansas</a:t>
            </a:r>
            <a:endParaRPr lang="en-US" sz="1500" dirty="0">
              <a:effectLst/>
              <a:latin typeface="Calibri" panose="020F0502020204030204" pitchFamily="34" charset="0"/>
              <a:ea typeface="Calibri" panose="020F0502020204030204" pitchFamily="34" charset="0"/>
              <a:cs typeface="Calibri" panose="020F0502020204030204" pitchFamily="34" charset="0"/>
            </a:endParaRPr>
          </a:p>
          <a:p>
            <a:pPr marL="342900" marR="0" lvl="0">
              <a:spcBef>
                <a:spcPts val="600"/>
              </a:spcBef>
              <a:spcAft>
                <a:spcPts val="800"/>
              </a:spcAft>
            </a:pPr>
            <a:r>
              <a:rPr lang="en-US" sz="1500" b="1" dirty="0">
                <a:effectLst/>
                <a:latin typeface="Calibri" panose="020F0502020204030204" pitchFamily="34" charset="0"/>
                <a:ea typeface="Calibri" panose="020F0502020204030204" pitchFamily="34" charset="0"/>
                <a:cs typeface="Calibri" panose="020F0502020204030204" pitchFamily="34" charset="0"/>
              </a:rPr>
              <a:t>Prospective Payment Hospital (PPS)- </a:t>
            </a:r>
            <a:r>
              <a:rPr lang="en-US" sz="1500" dirty="0">
                <a:effectLst/>
                <a:latin typeface="Calibri" panose="020F0502020204030204" pitchFamily="34" charset="0"/>
                <a:ea typeface="Calibri" panose="020F0502020204030204" pitchFamily="34" charset="0"/>
                <a:cs typeface="Calibri" panose="020F0502020204030204" pitchFamily="34" charset="0"/>
              </a:rPr>
              <a:t>A hospital that receives a fixed payment from Medicare for each patient they treat. This payment is based on the patient's diagnosis and the average cost of treating that diagnosis.</a:t>
            </a:r>
            <a:r>
              <a:rPr lang="en-US" sz="1500" b="1" dirty="0">
                <a:effectLst/>
                <a:latin typeface="Calibri" panose="020F0502020204030204" pitchFamily="34" charset="0"/>
                <a:ea typeface="Calibri" panose="020F0502020204030204" pitchFamily="34" charset="0"/>
                <a:cs typeface="Calibri" panose="020F0502020204030204" pitchFamily="34" charset="0"/>
              </a:rPr>
              <a:t> </a:t>
            </a:r>
          </a:p>
          <a:p>
            <a:pPr marL="342900" marR="0" lvl="0">
              <a:spcBef>
                <a:spcPts val="600"/>
              </a:spcBef>
              <a:spcAft>
                <a:spcPts val="800"/>
              </a:spcAft>
            </a:pPr>
            <a:r>
              <a:rPr lang="en-US" sz="1500" b="1" dirty="0">
                <a:effectLst/>
                <a:latin typeface="Calibri" panose="020F0502020204030204" pitchFamily="34" charset="0"/>
                <a:ea typeface="Calibri" panose="020F0502020204030204" pitchFamily="34" charset="0"/>
                <a:cs typeface="Calibri" panose="020F0502020204030204" pitchFamily="34" charset="0"/>
              </a:rPr>
              <a:t>Sole Community Hospital (SCH) – </a:t>
            </a:r>
            <a:r>
              <a:rPr lang="en-US" sz="1500" dirty="0">
                <a:effectLst/>
                <a:latin typeface="Calibri" panose="020F0502020204030204" pitchFamily="34" charset="0"/>
                <a:ea typeface="Calibri" panose="020F0502020204030204" pitchFamily="34" charset="0"/>
                <a:cs typeface="Calibri" panose="020F0502020204030204" pitchFamily="34" charset="0"/>
              </a:rPr>
              <a:t>A type of PPS hospital that receives cost-based reimbursement for </a:t>
            </a:r>
            <a:r>
              <a:rPr lang="en-US" sz="1500" dirty="0">
                <a:latin typeface="Calibri" panose="020F0502020204030204" pitchFamily="34" charset="0"/>
                <a:ea typeface="Calibri" panose="020F0502020204030204" pitchFamily="34" charset="0"/>
                <a:cs typeface="Calibri" panose="020F0502020204030204" pitchFamily="34" charset="0"/>
              </a:rPr>
              <a:t>Inpatient s and a fixed payment from Medicare for each outpatient treated. Must meet location and percentage of Medicare beneficiaries’ criteria to qualify (12 hospitals in Kansas)</a:t>
            </a:r>
            <a:endParaRPr lang="en-US" sz="1500" dirty="0">
              <a:effectLst/>
              <a:latin typeface="Calibri" panose="020F0502020204030204" pitchFamily="34" charset="0"/>
              <a:ea typeface="Calibri" panose="020F0502020204030204" pitchFamily="34" charset="0"/>
              <a:cs typeface="Calibri" panose="020F0502020204030204" pitchFamily="34" charset="0"/>
            </a:endParaRPr>
          </a:p>
          <a:p>
            <a:pPr marL="342900" marR="0" lvl="0">
              <a:spcAft>
                <a:spcPts val="800"/>
              </a:spcAft>
            </a:pPr>
            <a:r>
              <a:rPr lang="en-US" sz="1500" b="1" dirty="0">
                <a:effectLst/>
                <a:latin typeface="Calibri" panose="020F0502020204030204" pitchFamily="34" charset="0"/>
                <a:ea typeface="Calibri" panose="020F0502020204030204" pitchFamily="34" charset="0"/>
                <a:cs typeface="Calibri" panose="020F0502020204030204" pitchFamily="34" charset="0"/>
              </a:rPr>
              <a:t>Critical Access Hospital (CAH)  –</a:t>
            </a:r>
            <a:r>
              <a:rPr lang="en-US" sz="1500" dirty="0">
                <a:effectLst/>
                <a:latin typeface="Calibri" panose="020F0502020204030204" pitchFamily="34" charset="0"/>
                <a:ea typeface="Calibri" panose="020F0502020204030204" pitchFamily="34" charset="0"/>
                <a:cs typeface="Calibri" panose="020F0502020204030204" pitchFamily="34" charset="0"/>
              </a:rPr>
              <a:t> A small, rural hospital that meets certain criteria established by the Centers for Medicare &amp; Medicaid Services.  CAHs receive special Medicare reimbursement rates that are based on their actual costs, rather than the traditional diagnosis-related group (DRG) system. (83 hospitals in Kansas)</a:t>
            </a:r>
          </a:p>
          <a:p>
            <a:pPr marL="400050">
              <a:spcBef>
                <a:spcPts val="600"/>
              </a:spcBef>
            </a:pPr>
            <a:r>
              <a:rPr lang="en-US" sz="1500" b="1" dirty="0">
                <a:effectLst/>
                <a:latin typeface="Calibri" panose="020F0502020204030204" pitchFamily="34" charset="0"/>
                <a:ea typeface="Calibri" panose="020F0502020204030204" pitchFamily="34" charset="0"/>
                <a:cs typeface="Calibri" panose="020F0502020204030204" pitchFamily="34" charset="0"/>
              </a:rPr>
              <a:t>Rural Emergency Hospital (REH): </a:t>
            </a:r>
            <a:r>
              <a:rPr lang="en-US" sz="1500" dirty="0">
                <a:effectLst/>
                <a:latin typeface="Calibri" panose="020F0502020204030204" pitchFamily="34" charset="0"/>
                <a:ea typeface="Calibri" panose="020F0502020204030204" pitchFamily="34" charset="0"/>
                <a:cs typeface="Calibri" panose="020F0502020204030204" pitchFamily="34" charset="0"/>
              </a:rPr>
              <a:t>A designation for hospitals that provide emergency services and observation care in rural areas. REHs are intended to help rural hospitals that are at risk of financial failure. (3 hospitals in Kansas)</a:t>
            </a:r>
          </a:p>
          <a:p>
            <a:pPr marL="114300" marR="0">
              <a:spcBef>
                <a:spcPts val="600"/>
              </a:spcBef>
            </a:pPr>
            <a:endParaRPr lang="en-US" sz="1500" dirty="0">
              <a:effectLst/>
              <a:latin typeface="Calibri" panose="020F0502020204030204" pitchFamily="34" charset="0"/>
              <a:ea typeface="Calibri" panose="020F0502020204030204" pitchFamily="34" charset="0"/>
              <a:cs typeface="Calibri" panose="020F0502020204030204" pitchFamily="34" charset="0"/>
            </a:endParaRPr>
          </a:p>
          <a:p>
            <a:pPr marL="0" marR="0" indent="0" algn="ctr">
              <a:spcBef>
                <a:spcPts val="600"/>
              </a:spcBef>
              <a:buNone/>
            </a:pPr>
            <a:r>
              <a:rPr lang="en-US" sz="1800" b="1" i="1" dirty="0">
                <a:effectLst/>
                <a:latin typeface="Calibri" panose="020F0502020204030204" pitchFamily="34" charset="0"/>
                <a:ea typeface="Calibri" panose="020F0502020204030204" pitchFamily="34" charset="0"/>
                <a:cs typeface="Calibri" panose="020F0502020204030204" pitchFamily="34" charset="0"/>
              </a:rPr>
              <a:t> Emergency Medical Treatment and Labor Act (EMTALA)</a:t>
            </a:r>
            <a:endParaRPr lang="en-US" sz="1800" i="1" dirty="0">
              <a:effectLst/>
              <a:latin typeface="Calibri" panose="020F0502020204030204" pitchFamily="34" charset="0"/>
              <a:ea typeface="Calibri" panose="020F0502020204030204" pitchFamily="34" charset="0"/>
              <a:cs typeface="Calibri" panose="020F0502020204030204" pitchFamily="34" charset="0"/>
            </a:endParaRPr>
          </a:p>
          <a:p>
            <a:pPr marL="342900" marR="0" lvl="0"/>
            <a:r>
              <a:rPr lang="en-US" sz="1500" dirty="0">
                <a:effectLst/>
                <a:latin typeface="Calibri" panose="020F0502020204030204" pitchFamily="34" charset="0"/>
                <a:ea typeface="Calibri" panose="020F0502020204030204" pitchFamily="34" charset="0"/>
                <a:cs typeface="Calibri" panose="020F0502020204030204" pitchFamily="34" charset="0"/>
              </a:rPr>
              <a:t>It's a federal law that requires hospitals that participate in Medicare to treat patients in their emergency rooms, regardless of their insurance status or ability to pay. </a:t>
            </a:r>
          </a:p>
          <a:p>
            <a:pPr marL="342900" marR="0" lvl="0">
              <a:spcAft>
                <a:spcPts val="800"/>
              </a:spcAft>
            </a:pPr>
            <a:endParaRPr lang="en-US" sz="1500" dirty="0">
              <a:effectLst/>
            </a:endParaRPr>
          </a:p>
          <a:p>
            <a:endParaRPr lang="en-US" sz="1500" dirty="0"/>
          </a:p>
        </p:txBody>
      </p:sp>
      <p:sp>
        <p:nvSpPr>
          <p:cNvPr id="4" name="Slide Number Placeholder 3">
            <a:extLst>
              <a:ext uri="{FF2B5EF4-FFF2-40B4-BE49-F238E27FC236}">
                <a16:creationId xmlns:a16="http://schemas.microsoft.com/office/drawing/2014/main" id="{81CA4984-168C-479C-A7F5-49C6C3605C6A}"/>
              </a:ext>
            </a:extLst>
          </p:cNvPr>
          <p:cNvSpPr>
            <a:spLocks noGrp="1"/>
          </p:cNvSpPr>
          <p:nvPr>
            <p:ph type="sldNum" sz="quarter" idx="12"/>
          </p:nvPr>
        </p:nvSpPr>
        <p:spPr/>
        <p:txBody>
          <a:bodyPr/>
          <a:lstStyle/>
          <a:p>
            <a:fld id="{D7C5E444-9916-4319-8579-D35A3E63FE3F}" type="slidenum">
              <a:rPr lang="en-US" smtClean="0"/>
              <a:t>2</a:t>
            </a:fld>
            <a:endParaRPr lang="en-US"/>
          </a:p>
        </p:txBody>
      </p:sp>
      <p:sp>
        <p:nvSpPr>
          <p:cNvPr id="5" name="Rectangle 4">
            <a:extLst>
              <a:ext uri="{FF2B5EF4-FFF2-40B4-BE49-F238E27FC236}">
                <a16:creationId xmlns:a16="http://schemas.microsoft.com/office/drawing/2014/main" id="{48896000-3ECD-2458-0DE4-1BC4B5048FCD}"/>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652D1F5-7110-9246-1F79-0A267FC80507}"/>
              </a:ext>
            </a:extLst>
          </p:cNvPr>
          <p:cNvPicPr>
            <a:picLocks noChangeAspect="1"/>
          </p:cNvPicPr>
          <p:nvPr/>
        </p:nvPicPr>
        <p:blipFill>
          <a:blip r:embed="rId2"/>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12493637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FCDC6-3E7A-2505-0747-235515EED9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D13191-ADD9-967B-BFF1-E349307CBD8A}"/>
              </a:ext>
            </a:extLst>
          </p:cNvPr>
          <p:cNvSpPr>
            <a:spLocks noGrp="1"/>
          </p:cNvSpPr>
          <p:nvPr>
            <p:ph type="title" idx="4294967295"/>
          </p:nvPr>
        </p:nvSpPr>
        <p:spPr>
          <a:xfrm>
            <a:off x="838200" y="365125"/>
            <a:ext cx="10515600" cy="1325563"/>
          </a:xfrm>
        </p:spPr>
        <p:txBody>
          <a:bodyPr vert="horz" lIns="91440" tIns="45720" rIns="91440" bIns="45720" rtlCol="0" anchor="ctr">
            <a:normAutofit/>
          </a:bodyPr>
          <a:lstStyle/>
          <a:p>
            <a:pPr algn="ctr"/>
            <a:r>
              <a:rPr lang="en-US" sz="4200" b="1" kern="1200" dirty="0">
                <a:solidFill>
                  <a:schemeClr val="tx2">
                    <a:lumMod val="90000"/>
                    <a:lumOff val="10000"/>
                  </a:schemeClr>
                </a:solidFill>
                <a:latin typeface="+mj-lt"/>
                <a:ea typeface="+mj-ea"/>
                <a:cs typeface="+mj-cs"/>
              </a:rPr>
              <a:t>Basic Hospital Definitions continued …</a:t>
            </a:r>
          </a:p>
        </p:txBody>
      </p:sp>
      <p:sp>
        <p:nvSpPr>
          <p:cNvPr id="3" name="Content Placeholder 2">
            <a:extLst>
              <a:ext uri="{FF2B5EF4-FFF2-40B4-BE49-F238E27FC236}">
                <a16:creationId xmlns:a16="http://schemas.microsoft.com/office/drawing/2014/main" id="{2E208CC1-A3F2-D4A2-78C1-8799956446B5}"/>
              </a:ext>
            </a:extLst>
          </p:cNvPr>
          <p:cNvSpPr>
            <a:spLocks noGrp="1"/>
          </p:cNvSpPr>
          <p:nvPr>
            <p:ph type="body" idx="4294967295"/>
          </p:nvPr>
        </p:nvSpPr>
        <p:spPr>
          <a:xfrm>
            <a:off x="838200" y="1929384"/>
            <a:ext cx="10515600" cy="4251960"/>
          </a:xfrm>
        </p:spPr>
        <p:txBody>
          <a:bodyPr vert="horz" lIns="91440" tIns="45720" rIns="91440" bIns="45720" rtlCol="0">
            <a:normAutofit/>
          </a:bodyPr>
          <a:lstStyle/>
          <a:p>
            <a:pPr marL="0" marR="0" indent="0">
              <a:buNone/>
            </a:pPr>
            <a:r>
              <a:rPr lang="en-US" sz="1400" b="1" dirty="0" err="1">
                <a:effectLst/>
                <a:latin typeface="Calibri" panose="020F0502020204030204" pitchFamily="34" charset="0"/>
                <a:ea typeface="Calibri" panose="020F0502020204030204" pitchFamily="34" charset="0"/>
                <a:cs typeface="Calibri" panose="020F0502020204030204" pitchFamily="34" charset="0"/>
              </a:rPr>
              <a:t>Swingbed</a:t>
            </a:r>
            <a:r>
              <a:rPr lang="en-US" sz="1400" b="1" dirty="0">
                <a:effectLst/>
                <a:latin typeface="Calibri" panose="020F0502020204030204" pitchFamily="34" charset="0"/>
                <a:ea typeface="Calibri" panose="020F0502020204030204" pitchFamily="34" charset="0"/>
                <a:cs typeface="Calibri" panose="020F0502020204030204" pitchFamily="34" charset="0"/>
              </a:rPr>
              <a:t> Patient</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p>
            <a:pPr marL="342900" marR="0" lvl="0"/>
            <a:r>
              <a:rPr lang="en-US" sz="1400" dirty="0">
                <a:effectLst/>
                <a:latin typeface="Calibri" panose="020F0502020204030204" pitchFamily="34" charset="0"/>
                <a:ea typeface="Calibri" panose="020F0502020204030204" pitchFamily="34" charset="0"/>
                <a:cs typeface="Calibri" panose="020F0502020204030204" pitchFamily="34" charset="0"/>
              </a:rPr>
              <a:t>Swing bed programs allow patients to receive extended care in a hospital setting close to home. </a:t>
            </a:r>
          </a:p>
          <a:p>
            <a:pPr marR="0" lvl="0"/>
            <a:endParaRPr lang="en-US" sz="1400" dirty="0">
              <a:effectLst/>
              <a:latin typeface="Calibri" panose="020F0502020204030204" pitchFamily="34" charset="0"/>
              <a:ea typeface="Calibri" panose="020F0502020204030204" pitchFamily="34" charset="0"/>
              <a:cs typeface="Calibri" panose="020F0502020204030204" pitchFamily="34" charset="0"/>
            </a:endParaRPr>
          </a:p>
          <a:p>
            <a:pPr marL="0" marR="0" indent="0">
              <a:buNone/>
            </a:pPr>
            <a:r>
              <a:rPr lang="en-US" sz="1400" b="1" dirty="0">
                <a:effectLst/>
                <a:latin typeface="Calibri" panose="020F0502020204030204" pitchFamily="34" charset="0"/>
                <a:ea typeface="Calibri" panose="020F0502020204030204" pitchFamily="34" charset="0"/>
                <a:cs typeface="Calibri" panose="020F0502020204030204" pitchFamily="34" charset="0"/>
              </a:rPr>
              <a:t>Major Payers in Kansas</a:t>
            </a:r>
            <a:endParaRPr lang="en-US" sz="1400" dirty="0">
              <a:effectLst/>
              <a:latin typeface="Calibri" panose="020F0502020204030204" pitchFamily="34" charset="0"/>
              <a:ea typeface="Calibri" panose="020F0502020204030204" pitchFamily="34" charset="0"/>
              <a:cs typeface="Calibri" panose="020F0502020204030204" pitchFamily="34" charset="0"/>
            </a:endParaRPr>
          </a:p>
          <a:p>
            <a:pPr marL="342900" marR="0" lvl="0"/>
            <a:r>
              <a:rPr lang="en-US" sz="1400" b="1" dirty="0">
                <a:effectLst/>
                <a:latin typeface="Calibri" panose="020F0502020204030204" pitchFamily="34" charset="0"/>
                <a:ea typeface="Calibri" panose="020F0502020204030204" pitchFamily="34" charset="0"/>
                <a:cs typeface="Calibri" panose="020F0502020204030204" pitchFamily="34" charset="0"/>
              </a:rPr>
              <a:t>Medicare – </a:t>
            </a:r>
            <a:r>
              <a:rPr lang="en-US" sz="1400" dirty="0">
                <a:effectLst/>
                <a:latin typeface="Calibri" panose="020F0502020204030204" pitchFamily="34" charset="0"/>
                <a:ea typeface="Calibri" panose="020F0502020204030204" pitchFamily="34" charset="0"/>
                <a:cs typeface="Calibri" panose="020F0502020204030204" pitchFamily="34" charset="0"/>
              </a:rPr>
              <a:t>A</a:t>
            </a:r>
            <a:r>
              <a:rPr lang="en-US" sz="1400" b="1" dirty="0">
                <a:effectLst/>
                <a:latin typeface="Calibri" panose="020F0502020204030204" pitchFamily="34" charset="0"/>
                <a:ea typeface="Calibri" panose="020F0502020204030204" pitchFamily="34" charset="0"/>
                <a:cs typeface="Calibri" panose="020F0502020204030204" pitchFamily="34" charset="0"/>
              </a:rPr>
              <a:t> </a:t>
            </a:r>
            <a:r>
              <a:rPr lang="en-US" sz="1400" dirty="0">
                <a:effectLst/>
                <a:latin typeface="Calibri" panose="020F0502020204030204" pitchFamily="34" charset="0"/>
                <a:ea typeface="Calibri" panose="020F0502020204030204" pitchFamily="34" charset="0"/>
                <a:cs typeface="Calibri" panose="020F0502020204030204" pitchFamily="34" charset="0"/>
              </a:rPr>
              <a:t>federal health insurance program that helps people pay for healthcare.  It’s available to people who are 65 or older and some people who are younger with certain disabilities.</a:t>
            </a:r>
          </a:p>
          <a:p>
            <a:pPr marL="342900" marR="0" lvl="0"/>
            <a:r>
              <a:rPr lang="en-US" sz="1400" b="1" dirty="0">
                <a:effectLst/>
                <a:latin typeface="Calibri" panose="020F0502020204030204" pitchFamily="34" charset="0"/>
                <a:ea typeface="Calibri" panose="020F0502020204030204" pitchFamily="34" charset="0"/>
                <a:cs typeface="Calibri" panose="020F0502020204030204" pitchFamily="34" charset="0"/>
              </a:rPr>
              <a:t>Medicaid – </a:t>
            </a:r>
            <a:r>
              <a:rPr lang="en-US" sz="1400" dirty="0">
                <a:effectLst/>
                <a:latin typeface="Calibri" panose="020F0502020204030204" pitchFamily="34" charset="0"/>
                <a:ea typeface="Calibri" panose="020F0502020204030204" pitchFamily="34" charset="0"/>
                <a:cs typeface="Calibri" panose="020F0502020204030204" pitchFamily="34" charset="0"/>
              </a:rPr>
              <a:t>The primary program providing comprehensive coverage of health care and long-term care services that support low-income people in the United States.  This program is funded in partnership from the Federal and State governments.</a:t>
            </a:r>
          </a:p>
          <a:p>
            <a:pPr marL="342900" marR="0" lvl="0"/>
            <a:r>
              <a:rPr lang="en-US" sz="1400" b="1" dirty="0">
                <a:effectLst/>
                <a:latin typeface="Calibri" panose="020F0502020204030204" pitchFamily="34" charset="0"/>
                <a:ea typeface="Calibri" panose="020F0502020204030204" pitchFamily="34" charset="0"/>
                <a:cs typeface="Calibri" panose="020F0502020204030204" pitchFamily="34" charset="0"/>
              </a:rPr>
              <a:t>Private Health Insurance (includes Medicare Advantage</a:t>
            </a:r>
            <a:r>
              <a:rPr lang="en-US" sz="1400" dirty="0">
                <a:effectLst/>
                <a:latin typeface="Calibri" panose="020F0502020204030204" pitchFamily="34" charset="0"/>
                <a:ea typeface="Calibri" panose="020F0502020204030204" pitchFamily="34" charset="0"/>
                <a:cs typeface="Calibri" panose="020F0502020204030204" pitchFamily="34" charset="0"/>
              </a:rPr>
              <a:t>)– A health care plan that individuals or employers purchase to cover medical expenses.</a:t>
            </a:r>
          </a:p>
          <a:p>
            <a:pPr marL="342900" marR="0" lvl="0"/>
            <a:r>
              <a:rPr lang="en-US" sz="1400" b="1" dirty="0">
                <a:effectLst/>
                <a:latin typeface="Calibri" panose="020F0502020204030204" pitchFamily="34" charset="0"/>
                <a:ea typeface="Calibri" panose="020F0502020204030204" pitchFamily="34" charset="0"/>
                <a:cs typeface="Calibri" panose="020F0502020204030204" pitchFamily="34" charset="0"/>
              </a:rPr>
              <a:t>Federal Health Insurance Marketplace </a:t>
            </a:r>
            <a:r>
              <a:rPr lang="en-US" sz="1400" dirty="0">
                <a:effectLst/>
                <a:latin typeface="Calibri" panose="020F0502020204030204" pitchFamily="34" charset="0"/>
                <a:ea typeface="Calibri" panose="020F0502020204030204" pitchFamily="34" charset="0"/>
                <a:cs typeface="Calibri" panose="020F0502020204030204" pitchFamily="34" charset="0"/>
              </a:rPr>
              <a:t>– People can purchase health insurance that complies with the ACA, where they can choose from a range of government-regulated and standardized health care plans.</a:t>
            </a:r>
          </a:p>
          <a:p>
            <a:pPr marL="342900" marR="0" lvl="0">
              <a:spcAft>
                <a:spcPts val="600"/>
              </a:spcAft>
            </a:pPr>
            <a:r>
              <a:rPr lang="en-US" sz="1400" b="1" dirty="0">
                <a:effectLst/>
                <a:latin typeface="Calibri" panose="020F0502020204030204" pitchFamily="34" charset="0"/>
                <a:ea typeface="Calibri" panose="020F0502020204030204" pitchFamily="34" charset="0"/>
                <a:cs typeface="Calibri" panose="020F0502020204030204" pitchFamily="34" charset="0"/>
              </a:rPr>
              <a:t>Tricare/Veteran’s Administration – </a:t>
            </a:r>
            <a:r>
              <a:rPr lang="en-US" sz="1400" dirty="0">
                <a:effectLst/>
                <a:latin typeface="Calibri" panose="020F0502020204030204" pitchFamily="34" charset="0"/>
                <a:ea typeface="Calibri" panose="020F0502020204030204" pitchFamily="34" charset="0"/>
                <a:cs typeface="Calibri" panose="020F0502020204030204" pitchFamily="34" charset="0"/>
              </a:rPr>
              <a:t>Health care coverage for active duty service members, retirees, veterans, and their families.</a:t>
            </a:r>
          </a:p>
          <a:p>
            <a:endParaRPr lang="en-US" sz="1400" dirty="0"/>
          </a:p>
        </p:txBody>
      </p:sp>
      <p:sp>
        <p:nvSpPr>
          <p:cNvPr id="4" name="Slide Number Placeholder 3">
            <a:extLst>
              <a:ext uri="{FF2B5EF4-FFF2-40B4-BE49-F238E27FC236}">
                <a16:creationId xmlns:a16="http://schemas.microsoft.com/office/drawing/2014/main" id="{BA221C25-1357-8DB3-47F1-5EC2FF065DB5}"/>
              </a:ext>
            </a:extLst>
          </p:cNvPr>
          <p:cNvSpPr>
            <a:spLocks noGrp="1"/>
          </p:cNvSpPr>
          <p:nvPr>
            <p:ph type="sldNum" sz="quarter" idx="12"/>
          </p:nvPr>
        </p:nvSpPr>
        <p:spPr/>
        <p:txBody>
          <a:bodyPr/>
          <a:lstStyle/>
          <a:p>
            <a:fld id="{D7C5E444-9916-4319-8579-D35A3E63FE3F}" type="slidenum">
              <a:rPr lang="en-US" smtClean="0"/>
              <a:t>3</a:t>
            </a:fld>
            <a:endParaRPr lang="en-US"/>
          </a:p>
        </p:txBody>
      </p:sp>
      <p:sp>
        <p:nvSpPr>
          <p:cNvPr id="6" name="Rectangle 5">
            <a:extLst>
              <a:ext uri="{FF2B5EF4-FFF2-40B4-BE49-F238E27FC236}">
                <a16:creationId xmlns:a16="http://schemas.microsoft.com/office/drawing/2014/main" id="{A4D63122-3C22-210D-70AF-BA8AA0D8E99A}"/>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50C222B-51A0-C3B5-66D8-2EA2FD7475BE}"/>
              </a:ext>
            </a:extLst>
          </p:cNvPr>
          <p:cNvPicPr>
            <a:picLocks noChangeAspect="1"/>
          </p:cNvPicPr>
          <p:nvPr/>
        </p:nvPicPr>
        <p:blipFill>
          <a:blip r:embed="rId2"/>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4270255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2A4F8-C85F-8F3B-D9C2-0B4FA09484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61FC3D-F82A-9D67-C338-77AB7E5DC2F8}"/>
              </a:ext>
            </a:extLst>
          </p:cNvPr>
          <p:cNvSpPr>
            <a:spLocks noGrp="1"/>
          </p:cNvSpPr>
          <p:nvPr>
            <p:ph type="ctrTitle" idx="4294967295"/>
          </p:nvPr>
        </p:nvSpPr>
        <p:spPr>
          <a:xfrm>
            <a:off x="595738" y="667240"/>
            <a:ext cx="4723534" cy="3566160"/>
          </a:xfrm>
        </p:spPr>
        <p:txBody>
          <a:bodyPr vert="horz" lIns="91440" tIns="45720" rIns="91440" bIns="45720" rtlCol="0" anchor="b">
            <a:normAutofit/>
          </a:bodyPr>
          <a:lstStyle/>
          <a:p>
            <a: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OPERATING REVENUE</a:t>
            </a:r>
          </a:p>
        </p:txBody>
      </p:sp>
      <p:sp>
        <p:nvSpPr>
          <p:cNvPr id="3" name="Slide Number Placeholder 2">
            <a:extLst>
              <a:ext uri="{FF2B5EF4-FFF2-40B4-BE49-F238E27FC236}">
                <a16:creationId xmlns:a16="http://schemas.microsoft.com/office/drawing/2014/main" id="{2D075829-65AD-AC2F-CEB2-E87E13E96040}"/>
              </a:ext>
            </a:extLst>
          </p:cNvPr>
          <p:cNvSpPr>
            <a:spLocks noGrp="1"/>
          </p:cNvSpPr>
          <p:nvPr>
            <p:ph type="sldNum" sz="quarter" idx="12"/>
          </p:nvPr>
        </p:nvSpPr>
        <p:spPr>
          <a:xfrm>
            <a:off x="10591800" y="6356350"/>
            <a:ext cx="762000" cy="365125"/>
          </a:xfrm>
        </p:spPr>
        <p:txBody>
          <a:bodyPr vert="horz" lIns="91440" tIns="45720" rIns="91440" bIns="45720" rtlCol="0" anchor="ctr">
            <a:normAutofit/>
          </a:bodyPr>
          <a:lstStyle/>
          <a:p>
            <a:pPr>
              <a:spcAft>
                <a:spcPts val="600"/>
              </a:spcAft>
              <a:defRPr/>
            </a:pPr>
            <a:fld id="{D7C5E444-9916-4319-8579-D35A3E63FE3F}" type="slidenum">
              <a:rPr lang="en-US">
                <a:solidFill>
                  <a:srgbClr val="FFFFFF"/>
                </a:solidFill>
                <a:latin typeface="Calibri" panose="020F0502020204030204"/>
              </a:rPr>
              <a:pPr>
                <a:spcAft>
                  <a:spcPts val="600"/>
                </a:spcAft>
                <a:defRPr/>
              </a:pPr>
              <a:t>4</a:t>
            </a:fld>
            <a:endParaRPr lang="en-US">
              <a:solidFill>
                <a:srgbClr val="FFFFFF"/>
              </a:solidFill>
              <a:latin typeface="Calibri" panose="020F0502020204030204"/>
            </a:endParaRPr>
          </a:p>
        </p:txBody>
      </p:sp>
      <p:sp>
        <p:nvSpPr>
          <p:cNvPr id="5" name="Rectangle 4">
            <a:extLst>
              <a:ext uri="{FF2B5EF4-FFF2-40B4-BE49-F238E27FC236}">
                <a16:creationId xmlns:a16="http://schemas.microsoft.com/office/drawing/2014/main" id="{862AB43B-0F52-5AF2-64DB-D409FAA079EE}"/>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BBE159D-D2E5-3BFF-3E19-2F79134F621B}"/>
              </a:ext>
            </a:extLst>
          </p:cNvPr>
          <p:cNvPicPr>
            <a:picLocks noChangeAspect="1"/>
          </p:cNvPicPr>
          <p:nvPr/>
        </p:nvPicPr>
        <p:blipFill>
          <a:blip r:embed="rId2"/>
          <a:stretch>
            <a:fillRect/>
          </a:stretch>
        </p:blipFill>
        <p:spPr>
          <a:xfrm>
            <a:off x="595737" y="5567068"/>
            <a:ext cx="1051994" cy="1048661"/>
          </a:xfrm>
          <a:prstGeom prst="rect">
            <a:avLst/>
          </a:prstGeom>
        </p:spPr>
      </p:pic>
      <p:sp>
        <p:nvSpPr>
          <p:cNvPr id="8" name="Rectangle 7">
            <a:extLst>
              <a:ext uri="{FF2B5EF4-FFF2-40B4-BE49-F238E27FC236}">
                <a16:creationId xmlns:a16="http://schemas.microsoft.com/office/drawing/2014/main" id="{43584611-8698-0807-108B-A5D86F03B34F}"/>
              </a:ext>
            </a:extLst>
          </p:cNvPr>
          <p:cNvSpPr/>
          <p:nvPr/>
        </p:nvSpPr>
        <p:spPr>
          <a:xfrm>
            <a:off x="5270261" y="0"/>
            <a:ext cx="133929"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group of medical personnel pushing a stretcher&#10;&#10;AI-generated content may be incorrect.">
            <a:extLst>
              <a:ext uri="{FF2B5EF4-FFF2-40B4-BE49-F238E27FC236}">
                <a16:creationId xmlns:a16="http://schemas.microsoft.com/office/drawing/2014/main" id="{34F2E9B0-0B98-64B9-7136-856E1665DE71}"/>
              </a:ext>
            </a:extLst>
          </p:cNvPr>
          <p:cNvPicPr>
            <a:picLocks noChangeAspect="1"/>
          </p:cNvPicPr>
          <p:nvPr/>
        </p:nvPicPr>
        <p:blipFill>
          <a:blip r:embed="rId3">
            <a:extLst>
              <a:ext uri="{28A0092B-C50C-407E-A947-70E740481C1C}">
                <a14:useLocalDpi xmlns:a14="http://schemas.microsoft.com/office/drawing/2010/main" val="0"/>
              </a:ext>
            </a:extLst>
          </a:blip>
          <a:srcRect l="16021" r="17994"/>
          <a:stretch/>
        </p:blipFill>
        <p:spPr>
          <a:xfrm>
            <a:off x="5404190" y="0"/>
            <a:ext cx="6787810" cy="6858000"/>
          </a:xfrm>
          <a:prstGeom prst="rect">
            <a:avLst/>
          </a:prstGeom>
        </p:spPr>
      </p:pic>
    </p:spTree>
    <p:extLst>
      <p:ext uri="{BB962C8B-B14F-4D97-AF65-F5344CB8AC3E}">
        <p14:creationId xmlns:p14="http://schemas.microsoft.com/office/powerpoint/2010/main" val="12607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Content Placeholder 4">
            <a:extLst>
              <a:ext uri="{FF2B5EF4-FFF2-40B4-BE49-F238E27FC236}">
                <a16:creationId xmlns:a16="http://schemas.microsoft.com/office/drawing/2014/main" id="{D1F415FA-6372-FA2E-FA59-7C344912FCC0}"/>
              </a:ext>
            </a:extLst>
          </p:cNvPr>
          <p:cNvGraphicFramePr>
            <a:graphicFrameLocks noGrp="1"/>
          </p:cNvGraphicFramePr>
          <p:nvPr>
            <p:ph idx="4294967295"/>
            <p:extLst>
              <p:ext uri="{D42A27DB-BD31-4B8C-83A1-F6EECF244321}">
                <p14:modId xmlns:p14="http://schemas.microsoft.com/office/powerpoint/2010/main" val="2707444792"/>
              </p:ext>
            </p:extLst>
          </p:nvPr>
        </p:nvGraphicFramePr>
        <p:xfrm>
          <a:off x="338324" y="1128445"/>
          <a:ext cx="11280775" cy="513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1"/>
          <p:cNvSpPr>
            <a:spLocks noGrp="1"/>
          </p:cNvSpPr>
          <p:nvPr>
            <p:ph type="title" idx="4294967295"/>
          </p:nvPr>
        </p:nvSpPr>
        <p:spPr>
          <a:xfrm>
            <a:off x="2089842" y="512605"/>
            <a:ext cx="8229600" cy="639762"/>
          </a:xfrm>
        </p:spPr>
        <p:txBody>
          <a:bodyPr>
            <a:normAutofit fontScale="90000"/>
          </a:bodyPr>
          <a:lstStyle/>
          <a:p>
            <a:pPr algn="ctr"/>
            <a:r>
              <a:rPr lang="en-US" sz="4000" b="1" cap="all"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Hospital finances – definitions</a:t>
            </a:r>
            <a:endParaRPr lang="en-US"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Curved Left Arrow 9"/>
          <p:cNvSpPr/>
          <p:nvPr/>
        </p:nvSpPr>
        <p:spPr>
          <a:xfrm rot="16200000">
            <a:off x="4504287" y="1218219"/>
            <a:ext cx="304800" cy="1145799"/>
          </a:xfrm>
          <a:prstGeom prst="curved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prstClr val="black"/>
              </a:solidFill>
              <a:effectLst>
                <a:outerShdw blurRad="38100" dist="19050" dir="2700000" algn="tl" rotWithShape="0">
                  <a:prstClr val="black">
                    <a:alpha val="40000"/>
                  </a:prstClr>
                </a:outerShdw>
              </a:effectLst>
              <a:latin typeface="Calibri"/>
            </a:endParaRPr>
          </a:p>
        </p:txBody>
      </p:sp>
      <p:sp>
        <p:nvSpPr>
          <p:cNvPr id="11" name="Curved Left Arrow 10"/>
          <p:cNvSpPr/>
          <p:nvPr/>
        </p:nvSpPr>
        <p:spPr>
          <a:xfrm rot="16200000">
            <a:off x="7457562" y="1259880"/>
            <a:ext cx="304800" cy="1062478"/>
          </a:xfrm>
          <a:prstGeom prst="curved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prstClr val="black"/>
              </a:solidFill>
              <a:effectLst>
                <a:outerShdw blurRad="38100" dist="19050" dir="2700000" algn="tl" rotWithShape="0">
                  <a:prstClr val="black">
                    <a:alpha val="40000"/>
                  </a:prstClr>
                </a:outerShdw>
              </a:effectLst>
              <a:latin typeface="Calibri"/>
            </a:endParaRPr>
          </a:p>
        </p:txBody>
      </p:sp>
      <p:sp>
        <p:nvSpPr>
          <p:cNvPr id="2" name="Slide Number Placeholder 1">
            <a:extLst>
              <a:ext uri="{FF2B5EF4-FFF2-40B4-BE49-F238E27FC236}">
                <a16:creationId xmlns:a16="http://schemas.microsoft.com/office/drawing/2014/main" id="{DFBAEDB2-0432-3FD5-833F-88B326C08157}"/>
              </a:ext>
            </a:extLst>
          </p:cNvPr>
          <p:cNvSpPr>
            <a:spLocks noGrp="1"/>
          </p:cNvSpPr>
          <p:nvPr>
            <p:ph type="sldNum" sz="quarter" idx="12"/>
          </p:nvPr>
        </p:nvSpPr>
        <p:spPr/>
        <p:txBody>
          <a:bodyPr/>
          <a:lstStyle/>
          <a:p>
            <a:fld id="{D7C5E444-9916-4319-8579-D35A3E63FE3F}" type="slidenum">
              <a:rPr lang="en-US" smtClean="0"/>
              <a:t>5</a:t>
            </a:fld>
            <a:endParaRPr lang="en-US"/>
          </a:p>
        </p:txBody>
      </p:sp>
      <p:sp>
        <p:nvSpPr>
          <p:cNvPr id="4" name="Rectangle 3">
            <a:extLst>
              <a:ext uri="{FF2B5EF4-FFF2-40B4-BE49-F238E27FC236}">
                <a16:creationId xmlns:a16="http://schemas.microsoft.com/office/drawing/2014/main" id="{82C48F89-B40A-5EE7-9A23-CA2CDB5B66F8}"/>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05A7933-B960-C5FA-4E25-4745CBCD6FCC}"/>
              </a:ext>
            </a:extLst>
          </p:cNvPr>
          <p:cNvPicPr>
            <a:picLocks noChangeAspect="1"/>
          </p:cNvPicPr>
          <p:nvPr/>
        </p:nvPicPr>
        <p:blipFill>
          <a:blip r:embed="rId7"/>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3840618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8E888-D28D-A00C-CC34-709763036B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73F9CC-6E33-6B96-B118-6270BE6CFAFF}"/>
              </a:ext>
            </a:extLst>
          </p:cNvPr>
          <p:cNvSpPr>
            <a:spLocks noGrp="1"/>
          </p:cNvSpPr>
          <p:nvPr>
            <p:ph type="title" idx="4294967295"/>
          </p:nvPr>
        </p:nvSpPr>
        <p:spPr>
          <a:xfrm>
            <a:off x="735423" y="136525"/>
            <a:ext cx="10843959" cy="1428387"/>
          </a:xfrm>
        </p:spPr>
        <p:txBody>
          <a:bodyPr vert="horz" lIns="91440" tIns="45720" rIns="91440" bIns="45720" rtlCol="0" anchor="b">
            <a:normAutofit/>
          </a:bodyPr>
          <a:lstStyle/>
          <a:p>
            <a:pPr algn="ctr"/>
            <a:r>
              <a:rPr lang="en-US" sz="4800" b="1" kern="1200" dirty="0">
                <a:solidFill>
                  <a:schemeClr val="tx2">
                    <a:lumMod val="90000"/>
                    <a:lumOff val="10000"/>
                  </a:schemeClr>
                </a:solidFill>
                <a:latin typeface="+mj-lt"/>
                <a:ea typeface="+mj-ea"/>
                <a:cs typeface="+mj-cs"/>
              </a:rPr>
              <a:t>Hospitals Do </a:t>
            </a:r>
            <a:r>
              <a:rPr lang="en-US" sz="4800" b="1" dirty="0">
                <a:solidFill>
                  <a:schemeClr val="tx2">
                    <a:lumMod val="90000"/>
                    <a:lumOff val="10000"/>
                  </a:schemeClr>
                </a:solidFill>
              </a:rPr>
              <a:t>N</a:t>
            </a:r>
            <a:r>
              <a:rPr lang="en-US" sz="4800" b="1" kern="1200" dirty="0">
                <a:solidFill>
                  <a:schemeClr val="tx2">
                    <a:lumMod val="90000"/>
                    <a:lumOff val="10000"/>
                  </a:schemeClr>
                </a:solidFill>
                <a:latin typeface="+mj-lt"/>
                <a:ea typeface="+mj-ea"/>
                <a:cs typeface="+mj-cs"/>
              </a:rPr>
              <a:t>ot Operate like </a:t>
            </a:r>
            <a:br>
              <a:rPr lang="en-US" sz="4800" b="1" kern="1200" dirty="0">
                <a:solidFill>
                  <a:schemeClr val="tx2">
                    <a:lumMod val="90000"/>
                    <a:lumOff val="10000"/>
                  </a:schemeClr>
                </a:solidFill>
                <a:latin typeface="+mj-lt"/>
                <a:ea typeface="+mj-ea"/>
                <a:cs typeface="+mj-cs"/>
              </a:rPr>
            </a:br>
            <a:r>
              <a:rPr lang="en-US" sz="4800" b="1" kern="1200" dirty="0">
                <a:solidFill>
                  <a:schemeClr val="tx2">
                    <a:lumMod val="90000"/>
                    <a:lumOff val="10000"/>
                  </a:schemeClr>
                </a:solidFill>
                <a:latin typeface="+mj-lt"/>
                <a:ea typeface="+mj-ea"/>
                <a:cs typeface="+mj-cs"/>
              </a:rPr>
              <a:t>Other Businesses – </a:t>
            </a:r>
            <a:r>
              <a:rPr lang="en-US" sz="4800" b="1" i="1" kern="1200" dirty="0">
                <a:solidFill>
                  <a:schemeClr val="tx2">
                    <a:lumMod val="90000"/>
                    <a:lumOff val="10000"/>
                  </a:schemeClr>
                </a:solidFill>
                <a:latin typeface="+mj-lt"/>
                <a:ea typeface="+mj-ea"/>
                <a:cs typeface="+mj-cs"/>
              </a:rPr>
              <a:t>A Comparison</a:t>
            </a:r>
          </a:p>
        </p:txBody>
      </p:sp>
      <p:pic>
        <p:nvPicPr>
          <p:cNvPr id="26" name="Picture 25" descr="Surgeon using a digital tablet in operating room">
            <a:extLst>
              <a:ext uri="{FF2B5EF4-FFF2-40B4-BE49-F238E27FC236}">
                <a16:creationId xmlns:a16="http://schemas.microsoft.com/office/drawing/2014/main" id="{C3D0D9DB-57F1-853F-DB9B-70BBA4535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709" y="2533511"/>
            <a:ext cx="2743200" cy="1829692"/>
          </a:xfrm>
          <a:prstGeom prst="rect">
            <a:avLst/>
          </a:prstGeom>
        </p:spPr>
      </p:pic>
      <p:pic>
        <p:nvPicPr>
          <p:cNvPr id="30" name="Picture 29" descr="Grocery store produce section">
            <a:extLst>
              <a:ext uri="{FF2B5EF4-FFF2-40B4-BE49-F238E27FC236}">
                <a16:creationId xmlns:a16="http://schemas.microsoft.com/office/drawing/2014/main" id="{0C8FBA8A-D5F9-BF48-EB85-1C25B3ED08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0259" y="2522331"/>
            <a:ext cx="2674068" cy="1823234"/>
          </a:xfrm>
          <a:prstGeom prst="rect">
            <a:avLst/>
          </a:prstGeom>
        </p:spPr>
      </p:pic>
      <p:sp>
        <p:nvSpPr>
          <p:cNvPr id="3" name="Slide Number Placeholder 2">
            <a:extLst>
              <a:ext uri="{FF2B5EF4-FFF2-40B4-BE49-F238E27FC236}">
                <a16:creationId xmlns:a16="http://schemas.microsoft.com/office/drawing/2014/main" id="{10F79F3F-8200-3236-FD25-68F96472EF87}"/>
              </a:ext>
            </a:extLst>
          </p:cNvPr>
          <p:cNvSpPr>
            <a:spLocks noGrp="1"/>
          </p:cNvSpPr>
          <p:nvPr>
            <p:ph type="sldNum" sz="quarter" idx="12"/>
          </p:nvPr>
        </p:nvSpPr>
        <p:spPr/>
        <p:txBody>
          <a:bodyPr/>
          <a:lstStyle/>
          <a:p>
            <a:fld id="{D7C5E444-9916-4319-8579-D35A3E63FE3F}" type="slidenum">
              <a:rPr lang="en-US" smtClean="0"/>
              <a:t>6</a:t>
            </a:fld>
            <a:endParaRPr lang="en-US"/>
          </a:p>
        </p:txBody>
      </p:sp>
      <p:sp>
        <p:nvSpPr>
          <p:cNvPr id="7" name="TextBox 6">
            <a:extLst>
              <a:ext uri="{FF2B5EF4-FFF2-40B4-BE49-F238E27FC236}">
                <a16:creationId xmlns:a16="http://schemas.microsoft.com/office/drawing/2014/main" id="{6DF11403-1CD8-6443-5CCB-55E27597E831}"/>
              </a:ext>
            </a:extLst>
          </p:cNvPr>
          <p:cNvSpPr txBox="1"/>
          <p:nvPr/>
        </p:nvSpPr>
        <p:spPr>
          <a:xfrm>
            <a:off x="3334926" y="1957929"/>
            <a:ext cx="4695498" cy="4810548"/>
          </a:xfrm>
          <a:prstGeom prst="rect">
            <a:avLst/>
          </a:prstGeom>
          <a:noFill/>
        </p:spPr>
        <p:txBody>
          <a:bodyPr wrap="square">
            <a:spAutoFit/>
          </a:bodyPr>
          <a:lstStyle/>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Negotiating Price - can’t just increase charge to offset losses</a:t>
            </a:r>
          </a:p>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Choosing the customer - can’t deny services to those that cannot pay (EMTALA)</a:t>
            </a:r>
          </a:p>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Very limited negotiation parameters –where else in the U.S. do prices get dictated to a firm?</a:t>
            </a:r>
          </a:p>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Flow of funds – seldom paid by the customer but through an intermediary</a:t>
            </a:r>
          </a:p>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Highly regulated – can’t do in health care what you can do elsewhere</a:t>
            </a:r>
          </a:p>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Standardizing the product – every person is chemically, structurally, and emotionally unique. What works for one person may not work for another</a:t>
            </a:r>
          </a:p>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Establishing referral relationships – can’t market services to those who control our patient flow – Stark law and anti-kickback regulations</a:t>
            </a:r>
          </a:p>
          <a:p>
            <a:pPr marL="342900" indent="-34290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Must provide some level of uncompensated care:</a:t>
            </a:r>
          </a:p>
          <a:p>
            <a:pPr marL="742950" lvl="1" indent="-285750">
              <a:buFont typeface="Courier New" panose="02070309020205020404" pitchFamily="49" charset="0"/>
              <a:buChar char="o"/>
            </a:pPr>
            <a:r>
              <a:rPr lang="en-US" sz="1400" dirty="0">
                <a:latin typeface="Calibri" panose="020F0502020204030204" pitchFamily="34" charset="0"/>
                <a:ea typeface="Calibri" panose="020F0502020204030204" pitchFamily="34" charset="0"/>
                <a:cs typeface="Calibri" panose="020F0502020204030204" pitchFamily="34" charset="0"/>
              </a:rPr>
              <a:t>Charitable purpose</a:t>
            </a:r>
          </a:p>
          <a:p>
            <a:pPr marL="742950" lvl="1" indent="-285750">
              <a:buFont typeface="Courier New" panose="02070309020205020404" pitchFamily="49" charset="0"/>
              <a:buChar char="o"/>
            </a:pPr>
            <a:r>
              <a:rPr lang="en-US" sz="1400" dirty="0">
                <a:latin typeface="Calibri" panose="020F0502020204030204" pitchFamily="34" charset="0"/>
                <a:ea typeface="Calibri" panose="020F0502020204030204" pitchFamily="34" charset="0"/>
                <a:cs typeface="Calibri" panose="020F0502020204030204" pitchFamily="34" charset="0"/>
              </a:rPr>
              <a:t>Public hospital obligations</a:t>
            </a:r>
          </a:p>
          <a:p>
            <a:pPr marL="742950" lvl="1" indent="-285750">
              <a:buFont typeface="Courier New" panose="02070309020205020404" pitchFamily="49" charset="0"/>
              <a:buChar char="o"/>
            </a:pPr>
            <a:r>
              <a:rPr lang="en-US" sz="1400" dirty="0">
                <a:latin typeface="Calibri" panose="020F0502020204030204" pitchFamily="34" charset="0"/>
                <a:ea typeface="Calibri" panose="020F0502020204030204" pitchFamily="34" charset="0"/>
                <a:cs typeface="Calibri" panose="020F0502020204030204" pitchFamily="34" charset="0"/>
              </a:rPr>
              <a:t>Avoid abandonment/EMTALA</a:t>
            </a:r>
          </a:p>
          <a:p>
            <a:pPr marL="742950" lvl="1" indent="-285750">
              <a:buFont typeface="Courier New" panose="02070309020205020404" pitchFamily="49" charset="0"/>
              <a:buChar char="o"/>
            </a:pPr>
            <a:r>
              <a:rPr lang="en-US" sz="1400" dirty="0">
                <a:latin typeface="Calibri" panose="020F0502020204030204" pitchFamily="34" charset="0"/>
                <a:ea typeface="Calibri" panose="020F0502020204030204" pitchFamily="34" charset="0"/>
                <a:cs typeface="Calibri" panose="020F0502020204030204" pitchFamily="34" charset="0"/>
              </a:rPr>
              <a:t>Moral obligation</a:t>
            </a:r>
          </a:p>
          <a:p>
            <a:pPr marL="285750" indent="-285750">
              <a:lnSpc>
                <a:spcPct val="90000"/>
              </a:lnSpc>
              <a:buFont typeface="Arial" panose="020B0604020202020204" pitchFamily="34" charset="0"/>
              <a:buChar char="•"/>
            </a:pPr>
            <a:endParaRPr lang="en-US" sz="1400" dirty="0">
              <a:latin typeface="Calibri" panose="020F0502020204030204" pitchFamily="34" charset="0"/>
              <a:ea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7779B902-3DDD-0838-CF69-00944EB40739}"/>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1BE7E48B-EF25-1F71-168C-413C9A8B9CBB}"/>
              </a:ext>
            </a:extLst>
          </p:cNvPr>
          <p:cNvPicPr>
            <a:picLocks noChangeAspect="1"/>
          </p:cNvPicPr>
          <p:nvPr/>
        </p:nvPicPr>
        <p:blipFill>
          <a:blip r:embed="rId5"/>
          <a:stretch>
            <a:fillRect/>
          </a:stretch>
        </p:blipFill>
        <p:spPr>
          <a:xfrm>
            <a:off x="595737" y="5567068"/>
            <a:ext cx="1051994" cy="1048661"/>
          </a:xfrm>
          <a:prstGeom prst="rect">
            <a:avLst/>
          </a:prstGeom>
        </p:spPr>
      </p:pic>
      <p:sp>
        <p:nvSpPr>
          <p:cNvPr id="11" name="TextBox 10">
            <a:extLst>
              <a:ext uri="{FF2B5EF4-FFF2-40B4-BE49-F238E27FC236}">
                <a16:creationId xmlns:a16="http://schemas.microsoft.com/office/drawing/2014/main" id="{AAEA82BD-7377-547B-2320-E781FCC74E0A}"/>
              </a:ext>
            </a:extLst>
          </p:cNvPr>
          <p:cNvSpPr txBox="1"/>
          <p:nvPr/>
        </p:nvSpPr>
        <p:spPr>
          <a:xfrm>
            <a:off x="8912844" y="4363203"/>
            <a:ext cx="2659008" cy="1169551"/>
          </a:xfrm>
          <a:prstGeom prst="rect">
            <a:avLst/>
          </a:prstGeom>
          <a:noFill/>
        </p:spPr>
        <p:txBody>
          <a:bodyPr wrap="square">
            <a:spAutoFit/>
          </a:bodyPr>
          <a:lstStyle/>
          <a:p>
            <a:pPr marL="285750" indent="-28575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Consumers (customers) pay same price</a:t>
            </a:r>
          </a:p>
          <a:p>
            <a:pPr marL="285750" indent="-28575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Prices set above cost to make profit</a:t>
            </a:r>
          </a:p>
          <a:p>
            <a:pPr marL="285750" indent="-28575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If you can’t pay, you don’t buy</a:t>
            </a:r>
          </a:p>
        </p:txBody>
      </p:sp>
      <p:cxnSp>
        <p:nvCxnSpPr>
          <p:cNvPr id="13" name="Straight Connector 12">
            <a:extLst>
              <a:ext uri="{FF2B5EF4-FFF2-40B4-BE49-F238E27FC236}">
                <a16:creationId xmlns:a16="http://schemas.microsoft.com/office/drawing/2014/main" id="{86AB5597-BC94-81B5-584A-0EDFE18B776C}"/>
              </a:ext>
            </a:extLst>
          </p:cNvPr>
          <p:cNvCxnSpPr/>
          <p:nvPr/>
        </p:nvCxnSpPr>
        <p:spPr>
          <a:xfrm>
            <a:off x="8356349" y="1856927"/>
            <a:ext cx="0" cy="4589140"/>
          </a:xfrm>
          <a:prstGeom prst="line">
            <a:avLst/>
          </a:prstGeom>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1FA81A56-83DA-16F2-9800-1A8FFBDF830E}"/>
              </a:ext>
            </a:extLst>
          </p:cNvPr>
          <p:cNvSpPr txBox="1"/>
          <p:nvPr/>
        </p:nvSpPr>
        <p:spPr>
          <a:xfrm>
            <a:off x="3260873" y="1671697"/>
            <a:ext cx="4695498" cy="286232"/>
          </a:xfrm>
          <a:prstGeom prst="rect">
            <a:avLst/>
          </a:prstGeom>
          <a:noFill/>
        </p:spPr>
        <p:txBody>
          <a:bodyPr wrap="square">
            <a:spAutoFit/>
          </a:bodyPr>
          <a:lstStyle/>
          <a:p>
            <a:pPr algn="ctr">
              <a:lnSpc>
                <a:spcPct val="90000"/>
              </a:lnSpc>
            </a:pPr>
            <a:r>
              <a:rPr lang="en-US" sz="14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IN HOSPITALS …</a:t>
            </a:r>
          </a:p>
        </p:txBody>
      </p:sp>
      <p:sp>
        <p:nvSpPr>
          <p:cNvPr id="15" name="TextBox 14">
            <a:extLst>
              <a:ext uri="{FF2B5EF4-FFF2-40B4-BE49-F238E27FC236}">
                <a16:creationId xmlns:a16="http://schemas.microsoft.com/office/drawing/2014/main" id="{41AC37A3-2A5D-7F05-18E6-AAC015017EAB}"/>
              </a:ext>
            </a:extLst>
          </p:cNvPr>
          <p:cNvSpPr txBox="1"/>
          <p:nvPr/>
        </p:nvSpPr>
        <p:spPr>
          <a:xfrm>
            <a:off x="8558287" y="1671697"/>
            <a:ext cx="3558012" cy="286232"/>
          </a:xfrm>
          <a:prstGeom prst="rect">
            <a:avLst/>
          </a:prstGeom>
          <a:noFill/>
        </p:spPr>
        <p:txBody>
          <a:bodyPr wrap="square">
            <a:spAutoFit/>
          </a:bodyPr>
          <a:lstStyle/>
          <a:p>
            <a:pPr algn="ctr">
              <a:lnSpc>
                <a:spcPct val="90000"/>
              </a:lnSpc>
            </a:pPr>
            <a:r>
              <a:rPr lang="en-US" sz="14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IN OTHER BUSINESSES …</a:t>
            </a:r>
          </a:p>
        </p:txBody>
      </p:sp>
    </p:spTree>
    <p:extLst>
      <p:ext uri="{BB962C8B-B14F-4D97-AF65-F5344CB8AC3E}">
        <p14:creationId xmlns:p14="http://schemas.microsoft.com/office/powerpoint/2010/main" val="1954256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3706A-2F94-A3DC-A0EC-506CE0B1AFC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5948C6C-CCBB-C0D0-3EDF-CC2FD82F8AB1}"/>
              </a:ext>
            </a:extLst>
          </p:cNvPr>
          <p:cNvSpPr txBox="1"/>
          <p:nvPr/>
        </p:nvSpPr>
        <p:spPr>
          <a:xfrm>
            <a:off x="838200" y="365125"/>
            <a:ext cx="10515600" cy="1325563"/>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5400" b="1" kern="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Hospital Charges Explained</a:t>
            </a:r>
          </a:p>
        </p:txBody>
      </p:sp>
      <p:sp>
        <p:nvSpPr>
          <p:cNvPr id="3" name="TextBox 2">
            <a:extLst>
              <a:ext uri="{FF2B5EF4-FFF2-40B4-BE49-F238E27FC236}">
                <a16:creationId xmlns:a16="http://schemas.microsoft.com/office/drawing/2014/main" id="{80404272-6E37-FFF3-6655-F5501988E76A}"/>
              </a:ext>
            </a:extLst>
          </p:cNvPr>
          <p:cNvSpPr txBox="1"/>
          <p:nvPr/>
        </p:nvSpPr>
        <p:spPr>
          <a:xfrm>
            <a:off x="838200" y="1929384"/>
            <a:ext cx="10515600" cy="4251960"/>
          </a:xfrm>
          <a:prstGeom prst="rect">
            <a:avLst/>
          </a:prstGeom>
        </p:spPr>
        <p:txBody>
          <a:bodyPr vert="horz" lIns="91440" tIns="45720" rIns="91440" bIns="45720" rtlCol="0">
            <a:normAutofit/>
          </a:bodyPr>
          <a:lstStyle/>
          <a:p>
            <a:pPr>
              <a:lnSpc>
                <a:spcPct val="90000"/>
              </a:lnSpc>
              <a:spcAft>
                <a:spcPts val="600"/>
              </a:spcAft>
            </a:pPr>
            <a:r>
              <a:rPr lang="en-US" sz="1700" b="0" i="0" dirty="0">
                <a:effectLst/>
                <a:latin typeface="Calibri" panose="020F0502020204030204" pitchFamily="34" charset="0"/>
                <a:ea typeface="Calibri" panose="020F0502020204030204" pitchFamily="34" charset="0"/>
                <a:cs typeface="Calibri" panose="020F0502020204030204" pitchFamily="34" charset="0"/>
              </a:rPr>
              <a:t>The dollar amount a hospital sets for services before negotiating any discounts is known as the </a:t>
            </a:r>
            <a:r>
              <a:rPr lang="en-US" sz="1700" b="1" i="1" dirty="0">
                <a:effectLst/>
                <a:latin typeface="Calibri" panose="020F0502020204030204" pitchFamily="34" charset="0"/>
                <a:ea typeface="Calibri" panose="020F0502020204030204" pitchFamily="34" charset="0"/>
                <a:cs typeface="Calibri" panose="020F0502020204030204" pitchFamily="34" charset="0"/>
              </a:rPr>
              <a:t>charge</a:t>
            </a:r>
            <a:r>
              <a:rPr lang="en-US" sz="1700" b="0" i="0" dirty="0">
                <a:effectLst/>
                <a:latin typeface="Calibri" panose="020F0502020204030204" pitchFamily="34" charset="0"/>
                <a:ea typeface="Calibri" panose="020F0502020204030204" pitchFamily="34" charset="0"/>
                <a:cs typeface="Calibri" panose="020F0502020204030204" pitchFamily="34" charset="0"/>
              </a:rPr>
              <a:t>. This can be different from the actual cost or amount paid for the care.</a:t>
            </a:r>
            <a:endParaRPr lang="en-US" sz="1700" dirty="0">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endParaRPr lang="en-US" sz="1700" b="0" i="0" dirty="0">
              <a:effectLst/>
              <a:latin typeface="Calibri" panose="020F0502020204030204" pitchFamily="34" charset="0"/>
              <a:ea typeface="Calibri" panose="020F0502020204030204" pitchFamily="34" charset="0"/>
              <a:cs typeface="Calibri" panose="020F0502020204030204" pitchFamily="34" charset="0"/>
            </a:endParaRPr>
          </a:p>
          <a:p>
            <a:pPr marL="228600" lvl="1">
              <a:lnSpc>
                <a:spcPct val="90000"/>
              </a:lnSpc>
              <a:spcAft>
                <a:spcPts val="600"/>
              </a:spcAft>
            </a:pPr>
            <a:r>
              <a:rPr lang="en-US" sz="1700" b="0" i="0" dirty="0">
                <a:effectLst/>
                <a:latin typeface="Calibri" panose="020F0502020204030204" pitchFamily="34" charset="0"/>
                <a:ea typeface="Calibri" panose="020F0502020204030204" pitchFamily="34" charset="0"/>
                <a:cs typeface="Calibri" panose="020F0502020204030204" pitchFamily="34" charset="0"/>
              </a:rPr>
              <a:t>The amount collected by a hospital for each service is almost always less than the amount charged. Hospitals do not receive billed charges because:</a:t>
            </a:r>
          </a:p>
          <a:p>
            <a:pPr lvl="2" indent="-228600">
              <a:lnSpc>
                <a:spcPct val="90000"/>
              </a:lnSpc>
              <a:spcAft>
                <a:spcPts val="600"/>
              </a:spcAft>
              <a:buFont typeface="Arial" panose="020B0604020202020204" pitchFamily="34" charset="0"/>
              <a:buChar char="•"/>
            </a:pPr>
            <a:r>
              <a:rPr lang="en-US" sz="1700" b="0" i="0" dirty="0">
                <a:effectLst/>
                <a:latin typeface="Calibri" panose="020F0502020204030204" pitchFamily="34" charset="0"/>
                <a:ea typeface="Calibri" panose="020F0502020204030204" pitchFamily="34" charset="0"/>
                <a:cs typeface="Calibri" panose="020F0502020204030204" pitchFamily="34" charset="0"/>
              </a:rPr>
              <a:t>Government programs such as Medicare and Medicaid typically pay health care providers much less than the billed charge. These payments are determined solely by the government. Hospitals have no ability to negotiate the reimbursement rates for government-paid services.</a:t>
            </a:r>
          </a:p>
          <a:p>
            <a:pPr lvl="2" indent="-228600">
              <a:lnSpc>
                <a:spcPct val="90000"/>
              </a:lnSpc>
              <a:spcAft>
                <a:spcPts val="600"/>
              </a:spcAft>
              <a:buFont typeface="Arial" panose="020B0604020202020204" pitchFamily="34" charset="0"/>
              <a:buChar char="•"/>
            </a:pPr>
            <a:r>
              <a:rPr lang="en-US" sz="1700" b="0" i="0" dirty="0">
                <a:effectLst/>
                <a:latin typeface="Calibri" panose="020F0502020204030204" pitchFamily="34" charset="0"/>
                <a:ea typeface="Calibri" panose="020F0502020204030204" pitchFamily="34" charset="0"/>
                <a:cs typeface="Calibri" panose="020F0502020204030204" pitchFamily="34" charset="0"/>
              </a:rPr>
              <a:t>Commercial insurers or other purchasers of health care services usually negotiate discounts with hospitals on behalf of the patients they represent.</a:t>
            </a:r>
          </a:p>
          <a:p>
            <a:pPr lvl="2" indent="-228600">
              <a:lnSpc>
                <a:spcPct val="90000"/>
              </a:lnSpc>
              <a:spcAft>
                <a:spcPts val="600"/>
              </a:spcAft>
              <a:buFont typeface="Arial" panose="020B0604020202020204" pitchFamily="34" charset="0"/>
              <a:buChar char="•"/>
            </a:pPr>
            <a:r>
              <a:rPr lang="en-US" sz="1700" b="0" i="0" dirty="0">
                <a:effectLst/>
                <a:latin typeface="Calibri" panose="020F0502020204030204" pitchFamily="34" charset="0"/>
                <a:ea typeface="Calibri" panose="020F0502020204030204" pitchFamily="34" charset="0"/>
                <a:cs typeface="Calibri" panose="020F0502020204030204" pitchFamily="34" charset="0"/>
              </a:rPr>
              <a:t>Hospitals have policies that allow low-income persons to receive reduced-charge or charity care.</a:t>
            </a:r>
          </a:p>
          <a:p>
            <a:pPr lvl="2" indent="-228600">
              <a:lnSpc>
                <a:spcPct val="90000"/>
              </a:lnSpc>
              <a:spcAft>
                <a:spcPts val="600"/>
              </a:spcAft>
              <a:buFont typeface="Arial" panose="020B0604020202020204" pitchFamily="34" charset="0"/>
              <a:buChar char="•"/>
            </a:pPr>
            <a:r>
              <a:rPr lang="en-US" sz="1700" b="0" i="0" dirty="0">
                <a:effectLst/>
                <a:latin typeface="Calibri" panose="020F0502020204030204" pitchFamily="34" charset="0"/>
                <a:ea typeface="Calibri" panose="020F0502020204030204" pitchFamily="34" charset="0"/>
                <a:cs typeface="Calibri" panose="020F0502020204030204" pitchFamily="34" charset="0"/>
              </a:rPr>
              <a:t>Negotiations between hospitals and health care purchasers generally begin with the charge amount. While each hospital’s charge structure may vary in important ways, charges represent a consistent, though imperfect, way to compare health care costs.</a:t>
            </a:r>
          </a:p>
        </p:txBody>
      </p:sp>
      <p:sp>
        <p:nvSpPr>
          <p:cNvPr id="2" name="Slide Number Placeholder 1">
            <a:extLst>
              <a:ext uri="{FF2B5EF4-FFF2-40B4-BE49-F238E27FC236}">
                <a16:creationId xmlns:a16="http://schemas.microsoft.com/office/drawing/2014/main" id="{E1DF96D0-018F-6AC9-9629-2A8FB017ED28}"/>
              </a:ext>
            </a:extLst>
          </p:cNvPr>
          <p:cNvSpPr>
            <a:spLocks noGrp="1"/>
          </p:cNvSpPr>
          <p:nvPr>
            <p:ph type="sldNum" sz="quarter" idx="12"/>
          </p:nvPr>
        </p:nvSpPr>
        <p:spPr/>
        <p:txBody>
          <a:bodyPr/>
          <a:lstStyle/>
          <a:p>
            <a:fld id="{D7C5E444-9916-4319-8579-D35A3E63FE3F}" type="slidenum">
              <a:rPr lang="en-US" smtClean="0"/>
              <a:t>7</a:t>
            </a:fld>
            <a:endParaRPr lang="en-US"/>
          </a:p>
        </p:txBody>
      </p:sp>
      <p:sp>
        <p:nvSpPr>
          <p:cNvPr id="6" name="Rectangle 5">
            <a:extLst>
              <a:ext uri="{FF2B5EF4-FFF2-40B4-BE49-F238E27FC236}">
                <a16:creationId xmlns:a16="http://schemas.microsoft.com/office/drawing/2014/main" id="{8D4936BD-D3A5-EF89-28F1-F6282A94DD0F}"/>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104D14A-2355-A38D-655D-6801F07784A3}"/>
              </a:ext>
            </a:extLst>
          </p:cNvPr>
          <p:cNvPicPr>
            <a:picLocks noChangeAspect="1"/>
          </p:cNvPicPr>
          <p:nvPr/>
        </p:nvPicPr>
        <p:blipFill>
          <a:blip r:embed="rId2"/>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2212093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81559-2F3F-202A-1578-D27BF5E5B75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7040A42-2256-815A-A232-B28AEF86F00C}"/>
              </a:ext>
            </a:extLst>
          </p:cNvPr>
          <p:cNvSpPr txBox="1"/>
          <p:nvPr/>
        </p:nvSpPr>
        <p:spPr>
          <a:xfrm>
            <a:off x="916539" y="273093"/>
            <a:ext cx="10515600" cy="111180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2600" b="1" kern="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Why Charges May Vary Amongst Hospitals</a:t>
            </a:r>
          </a:p>
          <a:p>
            <a:pPr algn="ctr">
              <a:lnSpc>
                <a:spcPct val="90000"/>
              </a:lnSpc>
              <a:spcBef>
                <a:spcPct val="0"/>
              </a:spcBef>
              <a:spcAft>
                <a:spcPts val="600"/>
              </a:spcAft>
            </a:pPr>
            <a:r>
              <a:rPr lang="en-US" sz="20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There are many reasons why charges may differ among hospitals.  Among them are the following:</a:t>
            </a:r>
          </a:p>
        </p:txBody>
      </p:sp>
      <p:sp>
        <p:nvSpPr>
          <p:cNvPr id="21" name="TextBox 20">
            <a:extLst>
              <a:ext uri="{FF2B5EF4-FFF2-40B4-BE49-F238E27FC236}">
                <a16:creationId xmlns:a16="http://schemas.microsoft.com/office/drawing/2014/main" id="{F6857468-B9A5-425D-AB10-D0CD01B019D1}"/>
              </a:ext>
            </a:extLst>
          </p:cNvPr>
          <p:cNvSpPr txBox="1"/>
          <p:nvPr/>
        </p:nvSpPr>
        <p:spPr>
          <a:xfrm>
            <a:off x="916539" y="1457397"/>
            <a:ext cx="11157858" cy="5007526"/>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endParaRPr lang="en-US" sz="1200" b="0"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1300" b="1" i="0" dirty="0">
                <a:effectLst/>
                <a:latin typeface="Calibri" panose="020F0502020204030204" pitchFamily="34" charset="0"/>
                <a:ea typeface="Calibri" panose="020F0502020204030204" pitchFamily="34" charset="0"/>
                <a:cs typeface="Calibri" panose="020F0502020204030204" pitchFamily="34" charset="0"/>
              </a:rPr>
              <a:t>New technology:</a:t>
            </a:r>
            <a:r>
              <a:rPr lang="en-US" sz="1300" b="0" i="0" dirty="0">
                <a:effectLst/>
                <a:latin typeface="Calibri" panose="020F0502020204030204" pitchFamily="34" charset="0"/>
                <a:ea typeface="Calibri" panose="020F0502020204030204" pitchFamily="34" charset="0"/>
                <a:cs typeface="Calibri" panose="020F0502020204030204" pitchFamily="34" charset="0"/>
              </a:rPr>
              <a:t> The equipment hospitals use to provide services differs in age, sophistication, and frequency of use, which may impact the hospital's charges.</a:t>
            </a:r>
          </a:p>
          <a:p>
            <a:pPr>
              <a:lnSpc>
                <a:spcPct val="90000"/>
              </a:lnSpc>
              <a:spcAft>
                <a:spcPts val="600"/>
              </a:spcAft>
            </a:pPr>
            <a:endParaRPr lang="en-US" sz="1300" b="0"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1300" b="1" i="0" dirty="0">
                <a:effectLst/>
                <a:latin typeface="Calibri" panose="020F0502020204030204" pitchFamily="34" charset="0"/>
                <a:ea typeface="Calibri" panose="020F0502020204030204" pitchFamily="34" charset="0"/>
                <a:cs typeface="Calibri" panose="020F0502020204030204" pitchFamily="34" charset="0"/>
              </a:rPr>
              <a:t>Staffing costs:</a:t>
            </a:r>
            <a:r>
              <a:rPr lang="en-US" sz="1300" b="0" i="0" dirty="0">
                <a:effectLst/>
                <a:latin typeface="Calibri" panose="020F0502020204030204" pitchFamily="34" charset="0"/>
                <a:ea typeface="Calibri" panose="020F0502020204030204" pitchFamily="34" charset="0"/>
                <a:cs typeface="Calibri" panose="020F0502020204030204" pitchFamily="34" charset="0"/>
              </a:rPr>
              <a:t> Salary scales may differ by region and are typically higher in urban areas. Shortages of nurses and other medical personnel may affect regions differently. Where shortages are more severe, staffing costs, and, therefore charges, may be higher.</a:t>
            </a:r>
          </a:p>
          <a:p>
            <a:pPr>
              <a:lnSpc>
                <a:spcPct val="90000"/>
              </a:lnSpc>
              <a:spcAft>
                <a:spcPts val="600"/>
              </a:spcAft>
            </a:pPr>
            <a:endParaRPr lang="en-US" sz="1300" b="0"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1300" b="1" i="0" dirty="0">
                <a:effectLst/>
                <a:latin typeface="Calibri" panose="020F0502020204030204" pitchFamily="34" charset="0"/>
                <a:ea typeface="Calibri" panose="020F0502020204030204" pitchFamily="34" charset="0"/>
                <a:cs typeface="Calibri" panose="020F0502020204030204" pitchFamily="34" charset="0"/>
              </a:rPr>
              <a:t>Intensity of care: </a:t>
            </a:r>
            <a:r>
              <a:rPr lang="en-US" sz="1300" b="0" i="0" dirty="0">
                <a:effectLst/>
                <a:latin typeface="Calibri" panose="020F0502020204030204" pitchFamily="34" charset="0"/>
                <a:ea typeface="Calibri" panose="020F0502020204030204" pitchFamily="34" charset="0"/>
                <a:cs typeface="Calibri" panose="020F0502020204030204" pitchFamily="34" charset="0"/>
              </a:rPr>
              <a:t>Some hospitals are equipped to care for more severely ill patients than others. Patients within the same diagnosis or procedure category may need very different levels of service and staff attention, causing a variation in charges.</a:t>
            </a:r>
          </a:p>
          <a:p>
            <a:pPr>
              <a:lnSpc>
                <a:spcPct val="90000"/>
              </a:lnSpc>
              <a:spcAft>
                <a:spcPts val="600"/>
              </a:spcAft>
            </a:pPr>
            <a:endParaRPr lang="en-US" sz="1300" b="0"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1300" b="1" i="0" dirty="0">
                <a:effectLst/>
                <a:latin typeface="Calibri" panose="020F0502020204030204" pitchFamily="34" charset="0"/>
                <a:ea typeface="Calibri" panose="020F0502020204030204" pitchFamily="34" charset="0"/>
                <a:cs typeface="Calibri" panose="020F0502020204030204" pitchFamily="34" charset="0"/>
              </a:rPr>
              <a:t>Range of services provided:</a:t>
            </a:r>
            <a:r>
              <a:rPr lang="en-US" sz="1300" b="0" i="0" dirty="0">
                <a:effectLst/>
                <a:latin typeface="Calibri" panose="020F0502020204030204" pitchFamily="34" charset="0"/>
                <a:ea typeface="Calibri" panose="020F0502020204030204" pitchFamily="34" charset="0"/>
                <a:cs typeface="Calibri" panose="020F0502020204030204" pitchFamily="34" charset="0"/>
              </a:rPr>
              <a:t> Hospitals differ in the range of services they provide to patients. Some may provide the full range of services required for diagnosis and treatment during the stay. Others may stabilize patients and then transfer them to another hospital for more specialized or rehabilitative care.</a:t>
            </a:r>
          </a:p>
          <a:p>
            <a:pPr>
              <a:lnSpc>
                <a:spcPct val="90000"/>
              </a:lnSpc>
              <a:spcAft>
                <a:spcPts val="600"/>
              </a:spcAft>
            </a:pPr>
            <a:endParaRPr lang="en-US" sz="1300" b="0"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1300" b="1" i="0" dirty="0">
                <a:effectLst/>
                <a:latin typeface="Calibri" panose="020F0502020204030204" pitchFamily="34" charset="0"/>
                <a:ea typeface="Calibri" panose="020F0502020204030204" pitchFamily="34" charset="0"/>
                <a:cs typeface="Calibri" panose="020F0502020204030204" pitchFamily="34" charset="0"/>
              </a:rPr>
              <a:t>Service frequency:</a:t>
            </a:r>
            <a:r>
              <a:rPr lang="en-US" sz="1300" b="0" i="0" dirty="0">
                <a:effectLst/>
                <a:latin typeface="Calibri" panose="020F0502020204030204" pitchFamily="34" charset="0"/>
                <a:ea typeface="Calibri" panose="020F0502020204030204" pitchFamily="34" charset="0"/>
                <a:cs typeface="Calibri" panose="020F0502020204030204" pitchFamily="34" charset="0"/>
              </a:rPr>
              <a:t> The per-patient cost of services is generally higher if the type of hospitalization occurs infrequently at the hospital. Furthermore, a single case with unusually high or low charges can greatly affect a hospital’s average charge if the hospital reported only a few cases in a given time period.</a:t>
            </a:r>
          </a:p>
          <a:p>
            <a:pPr indent="-228600">
              <a:lnSpc>
                <a:spcPct val="90000"/>
              </a:lnSpc>
              <a:spcAft>
                <a:spcPts val="600"/>
              </a:spcAft>
              <a:buFont typeface="Arial" panose="020B0604020202020204" pitchFamily="34" charset="0"/>
              <a:buChar char="•"/>
            </a:pPr>
            <a:endParaRPr lang="en-US" sz="1300" b="0"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1300" b="1" i="0" dirty="0">
                <a:effectLst/>
                <a:latin typeface="Calibri" panose="020F0502020204030204" pitchFamily="34" charset="0"/>
                <a:ea typeface="Calibri" panose="020F0502020204030204" pitchFamily="34" charset="0"/>
                <a:cs typeface="Calibri" panose="020F0502020204030204" pitchFamily="34" charset="0"/>
              </a:rPr>
              <a:t>Documentation/Coding:</a:t>
            </a:r>
            <a:r>
              <a:rPr lang="en-US" sz="1300" b="0" i="0" dirty="0">
                <a:effectLst/>
                <a:latin typeface="Calibri" panose="020F0502020204030204" pitchFamily="34" charset="0"/>
                <a:ea typeface="Calibri" panose="020F0502020204030204" pitchFamily="34" charset="0"/>
                <a:cs typeface="Calibri" panose="020F0502020204030204" pitchFamily="34" charset="0"/>
              </a:rPr>
              <a:t> Hospitals are required to follow correct coding guidelines and to code all the conditions documented in the patient’s medical record. The hospital bill will reflect charges to the greatest level of specificity as documented in the medical record by clinicians. Hospitals vary in their coding systems and personnel and in the number of billing codes they routinely include on a billing form.</a:t>
            </a:r>
          </a:p>
          <a:p>
            <a:pPr>
              <a:lnSpc>
                <a:spcPct val="90000"/>
              </a:lnSpc>
              <a:spcAft>
                <a:spcPts val="600"/>
              </a:spcAft>
            </a:pPr>
            <a:endParaRPr lang="en-US" sz="1300" b="0" i="0" dirty="0">
              <a:effectLst/>
              <a:latin typeface="Calibri" panose="020F0502020204030204" pitchFamily="34" charset="0"/>
              <a:ea typeface="Calibri" panose="020F0502020204030204" pitchFamily="34" charset="0"/>
              <a:cs typeface="Calibri" panose="020F0502020204030204" pitchFamily="34" charset="0"/>
            </a:endParaRPr>
          </a:p>
          <a:p>
            <a:pPr indent="-228600">
              <a:lnSpc>
                <a:spcPct val="90000"/>
              </a:lnSpc>
              <a:spcAft>
                <a:spcPts val="600"/>
              </a:spcAft>
              <a:buFont typeface="Arial" panose="020B0604020202020204" pitchFamily="34" charset="0"/>
              <a:buChar char="•"/>
            </a:pPr>
            <a:r>
              <a:rPr lang="en-US" sz="1300" b="1" i="0" dirty="0">
                <a:effectLst/>
                <a:latin typeface="Calibri" panose="020F0502020204030204" pitchFamily="34" charset="0"/>
                <a:ea typeface="Calibri" panose="020F0502020204030204" pitchFamily="34" charset="0"/>
                <a:cs typeface="Calibri" panose="020F0502020204030204" pitchFamily="34" charset="0"/>
              </a:rPr>
              <a:t>Capital expenses:</a:t>
            </a:r>
            <a:r>
              <a:rPr lang="en-US" sz="1300" b="0" i="0" dirty="0">
                <a:effectLst/>
                <a:latin typeface="Calibri" panose="020F0502020204030204" pitchFamily="34" charset="0"/>
                <a:ea typeface="Calibri" panose="020F0502020204030204" pitchFamily="34" charset="0"/>
                <a:cs typeface="Calibri" panose="020F0502020204030204" pitchFamily="34" charset="0"/>
              </a:rPr>
              <a:t> Hospitals differ in the amount of debt and depreciation they must cover in their charge structure. A hospital with a lot of debt may have higher charges than a hospital not facing such expenses. Furthermore, hospitals may choose to lease or purchase equipment. The choices made about financing of capital projects may affect charges in different ways.</a:t>
            </a:r>
          </a:p>
        </p:txBody>
      </p:sp>
      <p:sp>
        <p:nvSpPr>
          <p:cNvPr id="2" name="Slide Number Placeholder 1">
            <a:extLst>
              <a:ext uri="{FF2B5EF4-FFF2-40B4-BE49-F238E27FC236}">
                <a16:creationId xmlns:a16="http://schemas.microsoft.com/office/drawing/2014/main" id="{92EA072B-56BE-CB63-5DD2-EE1F0C419325}"/>
              </a:ext>
            </a:extLst>
          </p:cNvPr>
          <p:cNvSpPr>
            <a:spLocks noGrp="1"/>
          </p:cNvSpPr>
          <p:nvPr>
            <p:ph type="sldNum" sz="quarter" idx="12"/>
          </p:nvPr>
        </p:nvSpPr>
        <p:spPr/>
        <p:txBody>
          <a:bodyPr/>
          <a:lstStyle/>
          <a:p>
            <a:fld id="{D7C5E444-9916-4319-8579-D35A3E63FE3F}" type="slidenum">
              <a:rPr lang="en-US" smtClean="0"/>
              <a:t>8</a:t>
            </a:fld>
            <a:endParaRPr lang="en-US"/>
          </a:p>
        </p:txBody>
      </p:sp>
      <p:sp>
        <p:nvSpPr>
          <p:cNvPr id="5" name="Rectangle 4">
            <a:extLst>
              <a:ext uri="{FF2B5EF4-FFF2-40B4-BE49-F238E27FC236}">
                <a16:creationId xmlns:a16="http://schemas.microsoft.com/office/drawing/2014/main" id="{8C9EE986-D3C0-2ED4-B514-639D6AC589B0}"/>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7887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EDD14-A1FF-A511-2C6E-62CA33635B0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B387A86-FC85-AFAA-4330-48EA96453837}"/>
              </a:ext>
            </a:extLst>
          </p:cNvPr>
          <p:cNvSpPr txBox="1"/>
          <p:nvPr/>
        </p:nvSpPr>
        <p:spPr>
          <a:xfrm>
            <a:off x="901574" y="95047"/>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200" kern="1200" dirty="0">
              <a:solidFill>
                <a:schemeClr val="tx1"/>
              </a:solidFill>
              <a:latin typeface="+mj-lt"/>
              <a:ea typeface="+mj-ea"/>
              <a:cs typeface="+mj-cs"/>
            </a:endParaRPr>
          </a:p>
          <a:p>
            <a:pPr algn="ctr">
              <a:lnSpc>
                <a:spcPct val="90000"/>
              </a:lnSpc>
              <a:spcBef>
                <a:spcPct val="0"/>
              </a:spcBef>
              <a:spcAft>
                <a:spcPts val="600"/>
              </a:spcAft>
            </a:pPr>
            <a:r>
              <a:rPr lang="en-US" sz="4200" b="1" kern="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Hospital Payment/Price Explained</a:t>
            </a:r>
          </a:p>
        </p:txBody>
      </p:sp>
      <p:sp>
        <p:nvSpPr>
          <p:cNvPr id="3" name="TextBox 2">
            <a:extLst>
              <a:ext uri="{FF2B5EF4-FFF2-40B4-BE49-F238E27FC236}">
                <a16:creationId xmlns:a16="http://schemas.microsoft.com/office/drawing/2014/main" id="{27504037-EBC0-13F8-47ED-A75558334761}"/>
              </a:ext>
            </a:extLst>
          </p:cNvPr>
          <p:cNvSpPr txBox="1"/>
          <p:nvPr/>
        </p:nvSpPr>
        <p:spPr>
          <a:xfrm>
            <a:off x="901574" y="1684940"/>
            <a:ext cx="10515600" cy="4251960"/>
          </a:xfrm>
          <a:prstGeom prst="rect">
            <a:avLst/>
          </a:prstGeom>
        </p:spPr>
        <p:txBody>
          <a:bodyPr vert="horz" lIns="91440" tIns="45720" rIns="91440" bIns="45720" rtlCol="0">
            <a:normAutofit/>
          </a:bodyPr>
          <a:lstStyle/>
          <a:p>
            <a:pPr>
              <a:lnSpc>
                <a:spcPct val="90000"/>
              </a:lnSpc>
              <a:spcAft>
                <a:spcPts val="600"/>
              </a:spcAft>
            </a:pPr>
            <a:r>
              <a:rPr lang="en-US" sz="2000" b="0" i="0" dirty="0">
                <a:effectLst/>
                <a:latin typeface="Calibri" panose="020F0502020204030204" pitchFamily="34" charset="0"/>
                <a:ea typeface="Calibri" panose="020F0502020204030204" pitchFamily="34" charset="0"/>
                <a:cs typeface="Calibri" panose="020F0502020204030204" pitchFamily="34" charset="0"/>
              </a:rPr>
              <a:t>The </a:t>
            </a:r>
            <a:r>
              <a:rPr lang="en-US" sz="2000" b="1" i="0" dirty="0">
                <a:effectLst/>
                <a:latin typeface="Calibri" panose="020F0502020204030204" pitchFamily="34" charset="0"/>
                <a:ea typeface="Calibri" panose="020F0502020204030204" pitchFamily="34" charset="0"/>
                <a:cs typeface="Calibri" panose="020F0502020204030204" pitchFamily="34" charset="0"/>
              </a:rPr>
              <a:t>price</a:t>
            </a:r>
            <a:r>
              <a:rPr lang="en-US" sz="2000" b="0" i="0" dirty="0">
                <a:effectLst/>
                <a:latin typeface="Calibri" panose="020F0502020204030204" pitchFamily="34" charset="0"/>
                <a:ea typeface="Calibri" panose="020F0502020204030204" pitchFamily="34" charset="0"/>
                <a:cs typeface="Calibri" panose="020F0502020204030204" pitchFamily="34" charset="0"/>
              </a:rPr>
              <a:t> of health care services often differs depending on whether the patient has insurance coverage or is eligible for financial assistance.</a:t>
            </a:r>
          </a:p>
          <a:p>
            <a:pPr indent="-228600">
              <a:lnSpc>
                <a:spcPct val="90000"/>
              </a:lnSpc>
              <a:spcAft>
                <a:spcPts val="600"/>
              </a:spcAft>
              <a:buFont typeface="Arial" panose="020B0604020202020204" pitchFamily="34" charset="0"/>
              <a:buChar char="•"/>
            </a:pPr>
            <a:endParaRPr lang="en-US" sz="2000" b="0" i="0" dirty="0">
              <a:effectLst/>
              <a:latin typeface="Calibri" panose="020F0502020204030204" pitchFamily="34" charset="0"/>
              <a:ea typeface="Calibri" panose="020F0502020204030204" pitchFamily="34" charset="0"/>
              <a:cs typeface="Calibri" panose="020F0502020204030204" pitchFamily="34" charset="0"/>
            </a:endParaRPr>
          </a:p>
          <a:p>
            <a:pPr lvl="1" indent="-228600">
              <a:lnSpc>
                <a:spcPct val="90000"/>
              </a:lnSpc>
              <a:spcAft>
                <a:spcPts val="600"/>
              </a:spcAft>
              <a:buFont typeface="Arial" panose="020B0604020202020204" pitchFamily="34" charset="0"/>
              <a:buChar char="•"/>
            </a:pPr>
            <a:r>
              <a:rPr lang="en-US" sz="2000" b="0" i="0" dirty="0">
                <a:effectLst/>
                <a:latin typeface="Calibri" panose="020F0502020204030204" pitchFamily="34" charset="0"/>
                <a:ea typeface="Calibri" panose="020F0502020204030204" pitchFamily="34" charset="0"/>
                <a:cs typeface="Calibri" panose="020F0502020204030204" pitchFamily="34" charset="0"/>
              </a:rPr>
              <a:t>For an insured patient, the price for health care services is the rate negotiated for services between the payer (aka, health insurance company) and the provider, including any copayments, coinsurance, or deductible due from the insured patient.</a:t>
            </a:r>
          </a:p>
          <a:p>
            <a:pPr lvl="1" indent="-228600">
              <a:lnSpc>
                <a:spcPct val="90000"/>
              </a:lnSpc>
              <a:spcAft>
                <a:spcPts val="600"/>
              </a:spcAft>
              <a:buFont typeface="Arial" panose="020B0604020202020204" pitchFamily="34" charset="0"/>
              <a:buChar char="•"/>
            </a:pPr>
            <a:r>
              <a:rPr lang="en-US" sz="2000" b="0" i="0" dirty="0">
                <a:effectLst/>
                <a:latin typeface="Calibri" panose="020F0502020204030204" pitchFamily="34" charset="0"/>
                <a:ea typeface="Calibri" panose="020F0502020204030204" pitchFamily="34" charset="0"/>
                <a:cs typeface="Calibri" panose="020F0502020204030204" pitchFamily="34" charset="0"/>
              </a:rPr>
              <a:t>For an uninsured patient, price is first determined by eligibility for financial assistance. If the patient qualifies for financial assistance, the price is reduced according to the terms of the provider’s financial assistance policy, provided that the patient works with the provider to supply the documentation necessary to establish financial need.</a:t>
            </a:r>
          </a:p>
          <a:p>
            <a:pPr lvl="1" indent="-228600">
              <a:lnSpc>
                <a:spcPct val="90000"/>
              </a:lnSpc>
              <a:spcAft>
                <a:spcPts val="600"/>
              </a:spcAft>
              <a:buFont typeface="Arial" panose="020B0604020202020204" pitchFamily="34" charset="0"/>
              <a:buChar char="•"/>
            </a:pPr>
            <a:r>
              <a:rPr lang="en-US" sz="2000" b="0" i="0" dirty="0">
                <a:effectLst/>
                <a:latin typeface="Calibri" panose="020F0502020204030204" pitchFamily="34" charset="0"/>
                <a:ea typeface="Calibri" panose="020F0502020204030204" pitchFamily="34" charset="0"/>
                <a:cs typeface="Calibri" panose="020F0502020204030204" pitchFamily="34" charset="0"/>
              </a:rPr>
              <a:t>If an uninsured patient has the financial means to pay for the services rendered, the price could be as much as the provider’s full charge for the services, although the patient and the provider may negotiate a discount from the charge.</a:t>
            </a:r>
          </a:p>
        </p:txBody>
      </p:sp>
      <p:sp>
        <p:nvSpPr>
          <p:cNvPr id="2" name="Slide Number Placeholder 1">
            <a:extLst>
              <a:ext uri="{FF2B5EF4-FFF2-40B4-BE49-F238E27FC236}">
                <a16:creationId xmlns:a16="http://schemas.microsoft.com/office/drawing/2014/main" id="{FB08CFF0-7416-BB6F-3611-3C34DC13BFA7}"/>
              </a:ext>
            </a:extLst>
          </p:cNvPr>
          <p:cNvSpPr>
            <a:spLocks noGrp="1"/>
          </p:cNvSpPr>
          <p:nvPr>
            <p:ph type="sldNum" sz="quarter" idx="12"/>
          </p:nvPr>
        </p:nvSpPr>
        <p:spPr/>
        <p:txBody>
          <a:bodyPr/>
          <a:lstStyle/>
          <a:p>
            <a:fld id="{D7C5E444-9916-4319-8579-D35A3E63FE3F}" type="slidenum">
              <a:rPr lang="en-US" smtClean="0"/>
              <a:t>9</a:t>
            </a:fld>
            <a:endParaRPr lang="en-US"/>
          </a:p>
        </p:txBody>
      </p:sp>
      <p:sp>
        <p:nvSpPr>
          <p:cNvPr id="6" name="Rectangle 5">
            <a:extLst>
              <a:ext uri="{FF2B5EF4-FFF2-40B4-BE49-F238E27FC236}">
                <a16:creationId xmlns:a16="http://schemas.microsoft.com/office/drawing/2014/main" id="{B4E2B8E8-9F39-283D-DD8F-1D74BCCCE955}"/>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D0349962-1C9D-4E16-2A2C-CFE209B1A482}"/>
              </a:ext>
            </a:extLst>
          </p:cNvPr>
          <p:cNvPicPr>
            <a:picLocks noChangeAspect="1"/>
          </p:cNvPicPr>
          <p:nvPr/>
        </p:nvPicPr>
        <p:blipFill>
          <a:blip r:embed="rId2"/>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93413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9584D-9557-4D7A-FADD-A02F3C8F4E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A8901E-CD74-EF79-BA27-947881853EB9}"/>
              </a:ext>
            </a:extLst>
          </p:cNvPr>
          <p:cNvSpPr>
            <a:spLocks noGrp="1"/>
          </p:cNvSpPr>
          <p:nvPr>
            <p:ph type="title" idx="4294967295"/>
          </p:nvPr>
        </p:nvSpPr>
        <p:spPr>
          <a:xfrm>
            <a:off x="838200" y="365125"/>
            <a:ext cx="10515600" cy="1325563"/>
          </a:xfrm>
        </p:spPr>
        <p:txBody>
          <a:bodyPr vert="horz" lIns="91440" tIns="45720" rIns="91440" bIns="45720" rtlCol="0" anchor="ctr">
            <a:normAutofit/>
          </a:bodyPr>
          <a:lstStyle/>
          <a:p>
            <a:pPr algn="ctr"/>
            <a:r>
              <a:rPr lang="en-US" sz="5400" b="1" kern="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Payers all pay different rates</a:t>
            </a:r>
          </a:p>
        </p:txBody>
      </p:sp>
      <p:graphicFrame>
        <p:nvGraphicFramePr>
          <p:cNvPr id="4" name="Content Placeholder 3">
            <a:extLst>
              <a:ext uri="{FF2B5EF4-FFF2-40B4-BE49-F238E27FC236}">
                <a16:creationId xmlns:a16="http://schemas.microsoft.com/office/drawing/2014/main" id="{16AA8229-51A6-27EF-8C03-5251B4DFEFC2}"/>
              </a:ext>
            </a:extLst>
          </p:cNvPr>
          <p:cNvGraphicFramePr>
            <a:graphicFrameLocks noGrp="1"/>
          </p:cNvGraphicFramePr>
          <p:nvPr>
            <p:ph idx="4294967295"/>
            <p:extLst>
              <p:ext uri="{D42A27DB-BD31-4B8C-83A1-F6EECF244321}">
                <p14:modId xmlns:p14="http://schemas.microsoft.com/office/powerpoint/2010/main" val="3485603328"/>
              </p:ext>
            </p:extLst>
          </p:nvPr>
        </p:nvGraphicFramePr>
        <p:xfrm>
          <a:off x="1096978" y="1690688"/>
          <a:ext cx="10256822" cy="3948877"/>
        </p:xfrm>
        <a:graphic>
          <a:graphicData uri="http://schemas.openxmlformats.org/drawingml/2006/table">
            <a:tbl>
              <a:tblPr firstRow="1" bandRow="1">
                <a:tableStyleId>{5940675A-B579-460E-94D1-54222C63F5DA}</a:tableStyleId>
              </a:tblPr>
              <a:tblGrid>
                <a:gridCol w="5128411">
                  <a:extLst>
                    <a:ext uri="{9D8B030D-6E8A-4147-A177-3AD203B41FA5}">
                      <a16:colId xmlns:a16="http://schemas.microsoft.com/office/drawing/2014/main" val="2783103683"/>
                    </a:ext>
                  </a:extLst>
                </a:gridCol>
                <a:gridCol w="5128411">
                  <a:extLst>
                    <a:ext uri="{9D8B030D-6E8A-4147-A177-3AD203B41FA5}">
                      <a16:colId xmlns:a16="http://schemas.microsoft.com/office/drawing/2014/main" val="1892783156"/>
                    </a:ext>
                  </a:extLst>
                </a:gridCol>
              </a:tblGrid>
              <a:tr h="1401766">
                <a:tc>
                  <a:txBody>
                    <a:bodyPr/>
                    <a:lstStyle/>
                    <a:p>
                      <a:r>
                        <a:rPr lang="en-US" sz="1700" b="1" dirty="0">
                          <a:latin typeface="Calibri" panose="020F0502020204030204" pitchFamily="34" charset="0"/>
                          <a:ea typeface="Calibri" panose="020F0502020204030204" pitchFamily="34" charset="0"/>
                          <a:cs typeface="Calibri" panose="020F0502020204030204" pitchFamily="34" charset="0"/>
                        </a:rPr>
                        <a:t>Government Programs</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Medicare</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Medicaid</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Tricare/Veterans</a:t>
                      </a:r>
                    </a:p>
                    <a:p>
                      <a:pPr marL="457200" lvl="1" indent="0">
                        <a:buFont typeface="+mj-lt"/>
                        <a:buNone/>
                      </a:pPr>
                      <a:endParaRPr lang="en-US" sz="1700" dirty="0">
                        <a:latin typeface="Calibri" panose="020F0502020204030204" pitchFamily="34" charset="0"/>
                        <a:ea typeface="Calibri" panose="020F0502020204030204" pitchFamily="34" charset="0"/>
                        <a:cs typeface="Calibri" panose="020F0502020204030204" pitchFamily="34" charset="0"/>
                      </a:endParaRPr>
                    </a:p>
                  </a:txBody>
                  <a:tcPr marL="85474" marR="85474" marT="42737" marB="42737"/>
                </a:tc>
                <a:tc>
                  <a:txBody>
                    <a:bodyPr/>
                    <a:lstStyle/>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Politicians and bureaucrats determine rates and conditions</a:t>
                      </a:r>
                    </a:p>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Government can impose penalties for failure to comply</a:t>
                      </a:r>
                    </a:p>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Providers can opt out, but difficult to survive </a:t>
                      </a:r>
                    </a:p>
                  </a:txBody>
                  <a:tcPr marL="85474" marR="85474" marT="42737" marB="42737"/>
                </a:tc>
                <a:extLst>
                  <a:ext uri="{0D108BD9-81ED-4DB2-BD59-A6C34878D82A}">
                    <a16:rowId xmlns:a16="http://schemas.microsoft.com/office/drawing/2014/main" val="3954880675"/>
                  </a:ext>
                </a:extLst>
              </a:tr>
              <a:tr h="1401766">
                <a:tc>
                  <a:txBody>
                    <a:bodyPr/>
                    <a:lstStyle/>
                    <a:p>
                      <a:r>
                        <a:rPr lang="en-US" sz="1700" b="1" dirty="0">
                          <a:latin typeface="Calibri" panose="020F0502020204030204" pitchFamily="34" charset="0"/>
                          <a:ea typeface="Calibri" panose="020F0502020204030204" pitchFamily="34" charset="0"/>
                          <a:cs typeface="Calibri" panose="020F0502020204030204" pitchFamily="34" charset="0"/>
                        </a:rPr>
                        <a:t>Commercial Payers</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Health Insurance Payers</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Employer Insurance Plans</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Medicare Advantage</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Federal Health Insurance Marketplace</a:t>
                      </a:r>
                    </a:p>
                  </a:txBody>
                  <a:tcPr marL="85474" marR="85474" marT="42737" marB="42737"/>
                </a:tc>
                <a:tc>
                  <a:txBody>
                    <a:bodyPr/>
                    <a:lstStyle/>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Negotiated rates</a:t>
                      </a:r>
                    </a:p>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Very limited negotiating power</a:t>
                      </a:r>
                    </a:p>
                    <a:p>
                      <a:pPr marL="285750" indent="-285750">
                        <a:buFont typeface="Arial" panose="020B0604020202020204" pitchFamily="34" charset="0"/>
                        <a:buChar char="•"/>
                      </a:pPr>
                      <a:endParaRPr lang="en-US" sz="1700" dirty="0">
                        <a:latin typeface="Calibri" panose="020F0502020204030204" pitchFamily="34" charset="0"/>
                        <a:ea typeface="Calibri" panose="020F0502020204030204" pitchFamily="34" charset="0"/>
                        <a:cs typeface="Calibri" panose="020F0502020204030204" pitchFamily="34" charset="0"/>
                      </a:endParaRPr>
                    </a:p>
                  </a:txBody>
                  <a:tcPr marL="85474" marR="85474" marT="42737" marB="42737"/>
                </a:tc>
                <a:extLst>
                  <a:ext uri="{0D108BD9-81ED-4DB2-BD59-A6C34878D82A}">
                    <a16:rowId xmlns:a16="http://schemas.microsoft.com/office/drawing/2014/main" val="2161415359"/>
                  </a:ext>
                </a:extLst>
              </a:tr>
              <a:tr h="1145345">
                <a:tc>
                  <a:txBody>
                    <a:bodyPr/>
                    <a:lstStyle/>
                    <a:p>
                      <a:r>
                        <a:rPr lang="en-US" sz="1700" b="1" dirty="0">
                          <a:latin typeface="Calibri" panose="020F0502020204030204" pitchFamily="34" charset="0"/>
                          <a:ea typeface="Calibri" panose="020F0502020204030204" pitchFamily="34" charset="0"/>
                          <a:cs typeface="Calibri" panose="020F0502020204030204" pitchFamily="34" charset="0"/>
                        </a:rPr>
                        <a:t>Self-Pay</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Co-pays and deductibles</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Uninsured</a:t>
                      </a:r>
                    </a:p>
                    <a:p>
                      <a:pPr marL="800100" lvl="1" indent="-342900">
                        <a:buFont typeface="+mj-lt"/>
                        <a:buAutoNum type="arabicPeriod"/>
                      </a:pPr>
                      <a:r>
                        <a:rPr lang="en-US" sz="1700" dirty="0">
                          <a:latin typeface="Calibri" panose="020F0502020204030204" pitchFamily="34" charset="0"/>
                          <a:ea typeface="Calibri" panose="020F0502020204030204" pitchFamily="34" charset="0"/>
                          <a:cs typeface="Calibri" panose="020F0502020204030204" pitchFamily="34" charset="0"/>
                        </a:rPr>
                        <a:t>Underinsured</a:t>
                      </a:r>
                    </a:p>
                  </a:txBody>
                  <a:tcPr marL="85474" marR="85474" marT="42737" marB="42737"/>
                </a:tc>
                <a:tc>
                  <a:txBody>
                    <a:bodyPr/>
                    <a:lstStyle/>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Self pay = “no pay”</a:t>
                      </a:r>
                    </a:p>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Individuals often lack resources to pay bills</a:t>
                      </a:r>
                    </a:p>
                    <a:p>
                      <a:pPr marL="285750" indent="-285750">
                        <a:buFont typeface="Arial" panose="020B0604020202020204" pitchFamily="34" charset="0"/>
                        <a:buChar char="•"/>
                      </a:pPr>
                      <a:r>
                        <a:rPr lang="en-US" sz="1700" dirty="0">
                          <a:latin typeface="Calibri" panose="020F0502020204030204" pitchFamily="34" charset="0"/>
                          <a:ea typeface="Calibri" panose="020F0502020204030204" pitchFamily="34" charset="0"/>
                          <a:cs typeface="Calibri" panose="020F0502020204030204" pitchFamily="34" charset="0"/>
                        </a:rPr>
                        <a:t>Difficult to collect</a:t>
                      </a:r>
                    </a:p>
                  </a:txBody>
                  <a:tcPr marL="85474" marR="85474" marT="42737" marB="42737"/>
                </a:tc>
                <a:extLst>
                  <a:ext uri="{0D108BD9-81ED-4DB2-BD59-A6C34878D82A}">
                    <a16:rowId xmlns:a16="http://schemas.microsoft.com/office/drawing/2014/main" val="592237406"/>
                  </a:ext>
                </a:extLst>
              </a:tr>
            </a:tbl>
          </a:graphicData>
        </a:graphic>
      </p:graphicFrame>
      <p:sp>
        <p:nvSpPr>
          <p:cNvPr id="3" name="Slide Number Placeholder 2">
            <a:extLst>
              <a:ext uri="{FF2B5EF4-FFF2-40B4-BE49-F238E27FC236}">
                <a16:creationId xmlns:a16="http://schemas.microsoft.com/office/drawing/2014/main" id="{FB7A8160-570A-AE51-C3E3-69F9C1B3CC25}"/>
              </a:ext>
            </a:extLst>
          </p:cNvPr>
          <p:cNvSpPr>
            <a:spLocks noGrp="1"/>
          </p:cNvSpPr>
          <p:nvPr>
            <p:ph type="sldNum" sz="quarter" idx="12"/>
          </p:nvPr>
        </p:nvSpPr>
        <p:spPr/>
        <p:txBody>
          <a:bodyPr/>
          <a:lstStyle/>
          <a:p>
            <a:fld id="{D7C5E444-9916-4319-8579-D35A3E63FE3F}" type="slidenum">
              <a:rPr lang="en-US" smtClean="0"/>
              <a:t>10</a:t>
            </a:fld>
            <a:endParaRPr lang="en-US"/>
          </a:p>
        </p:txBody>
      </p:sp>
      <p:sp>
        <p:nvSpPr>
          <p:cNvPr id="6" name="Rectangle 5">
            <a:extLst>
              <a:ext uri="{FF2B5EF4-FFF2-40B4-BE49-F238E27FC236}">
                <a16:creationId xmlns:a16="http://schemas.microsoft.com/office/drawing/2014/main" id="{8F55BD72-56E9-1BD3-7673-E627DD6FABE4}"/>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0642549B-8E4C-2BC6-A3E0-88947B17C9ED}"/>
              </a:ext>
            </a:extLst>
          </p:cNvPr>
          <p:cNvPicPr>
            <a:picLocks noChangeAspect="1"/>
          </p:cNvPicPr>
          <p:nvPr/>
        </p:nvPicPr>
        <p:blipFill>
          <a:blip r:embed="rId2"/>
          <a:stretch>
            <a:fillRect/>
          </a:stretch>
        </p:blipFill>
        <p:spPr>
          <a:xfrm>
            <a:off x="595737" y="5567068"/>
            <a:ext cx="1051994" cy="1048661"/>
          </a:xfrm>
          <a:prstGeom prst="rect">
            <a:avLst/>
          </a:prstGeom>
        </p:spPr>
      </p:pic>
      <p:sp>
        <p:nvSpPr>
          <p:cNvPr id="8" name="Arrow: Right 7">
            <a:extLst>
              <a:ext uri="{FF2B5EF4-FFF2-40B4-BE49-F238E27FC236}">
                <a16:creationId xmlns:a16="http://schemas.microsoft.com/office/drawing/2014/main" id="{91FB0A10-CC83-9ADE-1BA0-A3E84DC55400}"/>
              </a:ext>
            </a:extLst>
          </p:cNvPr>
          <p:cNvSpPr/>
          <p:nvPr/>
        </p:nvSpPr>
        <p:spPr>
          <a:xfrm>
            <a:off x="4656782" y="2299580"/>
            <a:ext cx="1358019" cy="298765"/>
          </a:xfrm>
          <a:prstGeom prst="rightArrow">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A70F190B-43A5-4474-A65C-0572D157FB65}"/>
              </a:ext>
            </a:extLst>
          </p:cNvPr>
          <p:cNvSpPr/>
          <p:nvPr/>
        </p:nvSpPr>
        <p:spPr>
          <a:xfrm>
            <a:off x="4656782" y="3625143"/>
            <a:ext cx="1358019" cy="298765"/>
          </a:xfrm>
          <a:prstGeom prst="rightArrow">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3586BE10-5F5C-2A76-EE50-F4175635CE63}"/>
              </a:ext>
            </a:extLst>
          </p:cNvPr>
          <p:cNvSpPr/>
          <p:nvPr/>
        </p:nvSpPr>
        <p:spPr>
          <a:xfrm>
            <a:off x="4656782" y="4801323"/>
            <a:ext cx="1358019" cy="298765"/>
          </a:xfrm>
          <a:prstGeom prst="rightArrow">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8236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10972800" cy="1143000"/>
          </a:xfrm>
        </p:spPr>
        <p:txBody>
          <a:bodyPr>
            <a:normAutofit/>
          </a:bodyPr>
          <a:lstStyle/>
          <a:p>
            <a:r>
              <a:rPr lang="en-US" dirty="0">
                <a:latin typeface="Calibri" panose="020F0502020204030204" pitchFamily="34" charset="0"/>
                <a:ea typeface="Calibri" panose="020F0502020204030204" pitchFamily="34" charset="0"/>
                <a:cs typeface="Calibri" panose="020F0502020204030204" pitchFamily="34" charset="0"/>
              </a:rPr>
              <a:t>                                 </a:t>
            </a:r>
            <a:r>
              <a:rPr lang="en-US"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Kansas Payer Mix</a:t>
            </a:r>
          </a:p>
        </p:txBody>
      </p:sp>
      <p:sp>
        <p:nvSpPr>
          <p:cNvPr id="3" name="Text Placeholder 2"/>
          <p:cNvSpPr>
            <a:spLocks noGrp="1"/>
          </p:cNvSpPr>
          <p:nvPr>
            <p:ph sz="half" idx="4294967295"/>
          </p:nvPr>
        </p:nvSpPr>
        <p:spPr>
          <a:xfrm>
            <a:off x="737004" y="1131682"/>
            <a:ext cx="5358996" cy="4240417"/>
          </a:xfrm>
        </p:spPr>
        <p:txBody>
          <a:bodyPr>
            <a:normAutofit/>
          </a:bodyPr>
          <a:lstStyle/>
          <a:p>
            <a:pPr>
              <a:lnSpc>
                <a:spcPct val="90000"/>
              </a:lnSpc>
            </a:pPr>
            <a:endParaRPr lang="en-US" sz="1500" b="1" dirty="0"/>
          </a:p>
          <a:p>
            <a:pPr>
              <a:lnSpc>
                <a:spcPct val="90000"/>
              </a:lnSpc>
            </a:pPr>
            <a:r>
              <a:rPr lang="en-US" sz="15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Public Payers</a:t>
            </a:r>
          </a:p>
          <a:p>
            <a:pPr marL="800100" lvl="1" indent="-342900">
              <a:lnSpc>
                <a:spcPct val="90000"/>
              </a:lnSpc>
              <a:buFont typeface="Arial" panose="020B0604020202020204" pitchFamily="34" charset="0"/>
              <a:buChar char="•"/>
            </a:pPr>
            <a:r>
              <a:rPr lang="en-US" sz="1500" dirty="0">
                <a:latin typeface="Calibri" panose="020F0502020204030204" pitchFamily="34" charset="0"/>
                <a:ea typeface="Calibri" panose="020F0502020204030204" pitchFamily="34" charset="0"/>
                <a:cs typeface="Calibri" panose="020F0502020204030204" pitchFamily="34" charset="0"/>
              </a:rPr>
              <a:t>Traditional Medicare: Paid by Federal Government for those over 65 and some specific disabilities.  About 385,000 people covered in Kansas.  Rates not negotiable</a:t>
            </a:r>
          </a:p>
          <a:p>
            <a:pPr marL="800100" lvl="1" indent="-342900">
              <a:lnSpc>
                <a:spcPct val="90000"/>
              </a:lnSpc>
              <a:buFont typeface="Arial" panose="020B0604020202020204" pitchFamily="34" charset="0"/>
              <a:buChar char="•"/>
            </a:pPr>
            <a:r>
              <a:rPr lang="en-US" sz="1500" dirty="0">
                <a:latin typeface="Calibri" panose="020F0502020204030204" pitchFamily="34" charset="0"/>
                <a:ea typeface="Calibri" panose="020F0502020204030204" pitchFamily="34" charset="0"/>
                <a:cs typeface="Calibri" panose="020F0502020204030204" pitchFamily="34" charset="0"/>
              </a:rPr>
              <a:t>Medicaid: Paid by Federal and State Government for eligible low-income individuals and families and people with certain chronic conditions and disabilities.  About 360,000 people in Kansas. Rates not negotiable.</a:t>
            </a:r>
          </a:p>
          <a:p>
            <a:pPr marL="0" indent="0">
              <a:lnSpc>
                <a:spcPct val="90000"/>
              </a:lnSpc>
              <a:buNone/>
            </a:pPr>
            <a:r>
              <a:rPr lang="en-US" sz="1500" dirty="0">
                <a:latin typeface="Aptos" panose="020B0004020202020204" pitchFamily="34" charset="0"/>
              </a:rPr>
              <a:t>	</a:t>
            </a:r>
          </a:p>
          <a:p>
            <a:pPr marL="0" indent="0">
              <a:lnSpc>
                <a:spcPct val="90000"/>
              </a:lnSpc>
              <a:buNone/>
            </a:pPr>
            <a:endParaRPr lang="en-US" sz="1500" dirty="0"/>
          </a:p>
        </p:txBody>
      </p:sp>
      <p:graphicFrame>
        <p:nvGraphicFramePr>
          <p:cNvPr id="5" name="Chart 4"/>
          <p:cNvGraphicFramePr>
            <a:graphicFrameLocks/>
          </p:cNvGraphicFramePr>
          <p:nvPr>
            <p:extLst>
              <p:ext uri="{D42A27DB-BD31-4B8C-83A1-F6EECF244321}">
                <p14:modId xmlns:p14="http://schemas.microsoft.com/office/powerpoint/2010/main" val="1026011094"/>
              </p:ext>
            </p:extLst>
          </p:nvPr>
        </p:nvGraphicFramePr>
        <p:xfrm>
          <a:off x="6287784" y="1417638"/>
          <a:ext cx="5486400" cy="470852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iagram 3">
            <a:extLst>
              <a:ext uri="{FF2B5EF4-FFF2-40B4-BE49-F238E27FC236}">
                <a16:creationId xmlns:a16="http://schemas.microsoft.com/office/drawing/2014/main" id="{A9A6EBE3-C0A8-8110-EA8B-84EDB193F5E1}"/>
              </a:ext>
            </a:extLst>
          </p:cNvPr>
          <p:cNvGraphicFramePr/>
          <p:nvPr>
            <p:extLst>
              <p:ext uri="{D42A27DB-BD31-4B8C-83A1-F6EECF244321}">
                <p14:modId xmlns:p14="http://schemas.microsoft.com/office/powerpoint/2010/main" val="212175968"/>
              </p:ext>
            </p:extLst>
          </p:nvPr>
        </p:nvGraphicFramePr>
        <p:xfrm>
          <a:off x="1004584" y="3419130"/>
          <a:ext cx="5384800" cy="269716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Slide Number Placeholder 5">
            <a:extLst>
              <a:ext uri="{FF2B5EF4-FFF2-40B4-BE49-F238E27FC236}">
                <a16:creationId xmlns:a16="http://schemas.microsoft.com/office/drawing/2014/main" id="{435B4977-A1FA-7CE3-B744-78AF45CA25EB}"/>
              </a:ext>
            </a:extLst>
          </p:cNvPr>
          <p:cNvSpPr>
            <a:spLocks noGrp="1"/>
          </p:cNvSpPr>
          <p:nvPr>
            <p:ph type="sldNum" sz="quarter" idx="12"/>
          </p:nvPr>
        </p:nvSpPr>
        <p:spPr/>
        <p:txBody>
          <a:bodyPr/>
          <a:lstStyle/>
          <a:p>
            <a:fld id="{D7C5E444-9916-4319-8579-D35A3E63FE3F}" type="slidenum">
              <a:rPr lang="en-US" smtClean="0"/>
              <a:t>11</a:t>
            </a:fld>
            <a:endParaRPr lang="en-US"/>
          </a:p>
        </p:txBody>
      </p:sp>
      <p:sp>
        <p:nvSpPr>
          <p:cNvPr id="8" name="Rectangle 7">
            <a:extLst>
              <a:ext uri="{FF2B5EF4-FFF2-40B4-BE49-F238E27FC236}">
                <a16:creationId xmlns:a16="http://schemas.microsoft.com/office/drawing/2014/main" id="{CD6C1D51-78D4-1ABC-7ADD-94470F910689}"/>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E86ECBC4-4CDA-8B5D-36B9-5D4E3307C92B}"/>
              </a:ext>
            </a:extLst>
          </p:cNvPr>
          <p:cNvPicPr>
            <a:picLocks noChangeAspect="1"/>
          </p:cNvPicPr>
          <p:nvPr/>
        </p:nvPicPr>
        <p:blipFill>
          <a:blip r:embed="rId9"/>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2738905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515AF-8E77-4E35-6C0C-8D9A3CAF19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F134DE-1E62-C105-7E9F-26AB98E80468}"/>
              </a:ext>
            </a:extLst>
          </p:cNvPr>
          <p:cNvSpPr>
            <a:spLocks noGrp="1"/>
          </p:cNvSpPr>
          <p:nvPr>
            <p:ph type="ctrTitle" idx="4294967295"/>
          </p:nvPr>
        </p:nvSpPr>
        <p:spPr>
          <a:xfrm>
            <a:off x="595738" y="667240"/>
            <a:ext cx="4723534" cy="3566160"/>
          </a:xfrm>
        </p:spPr>
        <p:txBody>
          <a:bodyPr vert="horz" lIns="91440" tIns="45720" rIns="91440" bIns="45720" rtlCol="0" anchor="b">
            <a:normAutofit/>
          </a:bodyPr>
          <a:lstStyle/>
          <a:p>
            <a: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TRADITIONAL</a:t>
            </a:r>
            <a:b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br>
            <a: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MEDICARE/</a:t>
            </a:r>
            <a:b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br>
            <a: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MEDICAID</a:t>
            </a:r>
          </a:p>
        </p:txBody>
      </p:sp>
      <p:sp>
        <p:nvSpPr>
          <p:cNvPr id="3" name="Slide Number Placeholder 2">
            <a:extLst>
              <a:ext uri="{FF2B5EF4-FFF2-40B4-BE49-F238E27FC236}">
                <a16:creationId xmlns:a16="http://schemas.microsoft.com/office/drawing/2014/main" id="{A1BAD3E7-3994-713E-0742-1582B6113FFE}"/>
              </a:ext>
            </a:extLst>
          </p:cNvPr>
          <p:cNvSpPr>
            <a:spLocks noGrp="1"/>
          </p:cNvSpPr>
          <p:nvPr>
            <p:ph type="sldNum" sz="quarter" idx="12"/>
          </p:nvPr>
        </p:nvSpPr>
        <p:spPr>
          <a:xfrm>
            <a:off x="10591800" y="6356350"/>
            <a:ext cx="762000" cy="365125"/>
          </a:xfrm>
        </p:spPr>
        <p:txBody>
          <a:bodyPr vert="horz" lIns="91440" tIns="45720" rIns="91440" bIns="45720" rtlCol="0" anchor="ctr">
            <a:normAutofit/>
          </a:bodyPr>
          <a:lstStyle/>
          <a:p>
            <a:pPr>
              <a:spcAft>
                <a:spcPts val="600"/>
              </a:spcAft>
              <a:defRPr/>
            </a:pPr>
            <a:fld id="{D7C5E444-9916-4319-8579-D35A3E63FE3F}" type="slidenum">
              <a:rPr lang="en-US">
                <a:solidFill>
                  <a:srgbClr val="FFFFFF"/>
                </a:solidFill>
                <a:latin typeface="Calibri" panose="020F0502020204030204"/>
              </a:rPr>
              <a:pPr>
                <a:spcAft>
                  <a:spcPts val="600"/>
                </a:spcAft>
                <a:defRPr/>
              </a:pPr>
              <a:t>12</a:t>
            </a:fld>
            <a:endParaRPr lang="en-US">
              <a:solidFill>
                <a:srgbClr val="FFFFFF"/>
              </a:solidFill>
              <a:latin typeface="Calibri" panose="020F0502020204030204"/>
            </a:endParaRPr>
          </a:p>
        </p:txBody>
      </p:sp>
      <p:sp>
        <p:nvSpPr>
          <p:cNvPr id="5" name="Rectangle 4">
            <a:extLst>
              <a:ext uri="{FF2B5EF4-FFF2-40B4-BE49-F238E27FC236}">
                <a16:creationId xmlns:a16="http://schemas.microsoft.com/office/drawing/2014/main" id="{F7F5327A-AA0B-787A-05BD-B07D353D4D50}"/>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CE66FF9-0E77-D194-460D-903FF84B2ACD}"/>
              </a:ext>
            </a:extLst>
          </p:cNvPr>
          <p:cNvPicPr>
            <a:picLocks noChangeAspect="1"/>
          </p:cNvPicPr>
          <p:nvPr/>
        </p:nvPicPr>
        <p:blipFill>
          <a:blip r:embed="rId2"/>
          <a:stretch>
            <a:fillRect/>
          </a:stretch>
        </p:blipFill>
        <p:spPr>
          <a:xfrm>
            <a:off x="595737" y="5567068"/>
            <a:ext cx="1051994" cy="1048661"/>
          </a:xfrm>
          <a:prstGeom prst="rect">
            <a:avLst/>
          </a:prstGeom>
        </p:spPr>
      </p:pic>
      <p:sp>
        <p:nvSpPr>
          <p:cNvPr id="8" name="Rectangle 7">
            <a:extLst>
              <a:ext uri="{FF2B5EF4-FFF2-40B4-BE49-F238E27FC236}">
                <a16:creationId xmlns:a16="http://schemas.microsoft.com/office/drawing/2014/main" id="{23EE5426-732C-3F8D-8C5E-ED499535AD1F}"/>
              </a:ext>
            </a:extLst>
          </p:cNvPr>
          <p:cNvSpPr/>
          <p:nvPr/>
        </p:nvSpPr>
        <p:spPr>
          <a:xfrm>
            <a:off x="5270261" y="0"/>
            <a:ext cx="133929"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doctor examining a patient&#10;&#10;AI-generated content may be incorrect.">
            <a:extLst>
              <a:ext uri="{FF2B5EF4-FFF2-40B4-BE49-F238E27FC236}">
                <a16:creationId xmlns:a16="http://schemas.microsoft.com/office/drawing/2014/main" id="{973FF88F-9FFF-BDA3-2715-799E24AD9B6A}"/>
              </a:ext>
            </a:extLst>
          </p:cNvPr>
          <p:cNvPicPr>
            <a:picLocks noChangeAspect="1"/>
          </p:cNvPicPr>
          <p:nvPr/>
        </p:nvPicPr>
        <p:blipFill>
          <a:blip r:embed="rId3">
            <a:extLst>
              <a:ext uri="{28A0092B-C50C-407E-A947-70E740481C1C}">
                <a14:useLocalDpi xmlns:a14="http://schemas.microsoft.com/office/drawing/2010/main" val="0"/>
              </a:ext>
            </a:extLst>
          </a:blip>
          <a:srcRect l="22761" r="11236"/>
          <a:stretch/>
        </p:blipFill>
        <p:spPr>
          <a:xfrm>
            <a:off x="5404190" y="0"/>
            <a:ext cx="6787810" cy="6858000"/>
          </a:xfrm>
          <a:prstGeom prst="rect">
            <a:avLst/>
          </a:prstGeom>
        </p:spPr>
      </p:pic>
    </p:spTree>
    <p:extLst>
      <p:ext uri="{BB962C8B-B14F-4D97-AF65-F5344CB8AC3E}">
        <p14:creationId xmlns:p14="http://schemas.microsoft.com/office/powerpoint/2010/main" val="754938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766C8-51DE-F10D-3426-1F0530D9F72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C5F80D1-91DE-EBBD-23E4-3FA94F5601AB}"/>
              </a:ext>
            </a:extLst>
          </p:cNvPr>
          <p:cNvPicPr>
            <a:picLocks noChangeAspect="1"/>
          </p:cNvPicPr>
          <p:nvPr/>
        </p:nvPicPr>
        <p:blipFill>
          <a:blip r:embed="rId2"/>
          <a:stretch>
            <a:fillRect/>
          </a:stretch>
        </p:blipFill>
        <p:spPr>
          <a:xfrm>
            <a:off x="1980692" y="442565"/>
            <a:ext cx="9373108" cy="5736533"/>
          </a:xfrm>
          <a:prstGeom prst="rect">
            <a:avLst/>
          </a:prstGeom>
          <a:ln>
            <a:solidFill>
              <a:schemeClr val="tx2">
                <a:lumMod val="90000"/>
                <a:lumOff val="10000"/>
              </a:schemeClr>
            </a:solidFill>
          </a:ln>
        </p:spPr>
      </p:pic>
      <p:sp>
        <p:nvSpPr>
          <p:cNvPr id="2" name="Slide Number Placeholder 1">
            <a:extLst>
              <a:ext uri="{FF2B5EF4-FFF2-40B4-BE49-F238E27FC236}">
                <a16:creationId xmlns:a16="http://schemas.microsoft.com/office/drawing/2014/main" id="{B2BF478D-4452-31AA-8D1F-42C9353EED56}"/>
              </a:ext>
            </a:extLst>
          </p:cNvPr>
          <p:cNvSpPr>
            <a:spLocks noGrp="1"/>
          </p:cNvSpPr>
          <p:nvPr>
            <p:ph type="sldNum" sz="quarter" idx="12"/>
          </p:nvPr>
        </p:nvSpPr>
        <p:spPr/>
        <p:txBody>
          <a:bodyPr/>
          <a:lstStyle/>
          <a:p>
            <a:fld id="{D7C5E444-9916-4319-8579-D35A3E63FE3F}" type="slidenum">
              <a:rPr lang="en-US" smtClean="0"/>
              <a:t>13</a:t>
            </a:fld>
            <a:endParaRPr lang="en-US"/>
          </a:p>
        </p:txBody>
      </p:sp>
      <p:sp>
        <p:nvSpPr>
          <p:cNvPr id="5" name="Rectangle 4">
            <a:extLst>
              <a:ext uri="{FF2B5EF4-FFF2-40B4-BE49-F238E27FC236}">
                <a16:creationId xmlns:a16="http://schemas.microsoft.com/office/drawing/2014/main" id="{54B98FD5-A923-844E-C729-A2655D729180}"/>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BE8A04A-EEC9-B76F-DABA-A48507AFD293}"/>
              </a:ext>
            </a:extLst>
          </p:cNvPr>
          <p:cNvPicPr>
            <a:picLocks noChangeAspect="1"/>
          </p:cNvPicPr>
          <p:nvPr/>
        </p:nvPicPr>
        <p:blipFill>
          <a:blip r:embed="rId3"/>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596351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04522-0262-807D-4C31-AA22BA68166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8D6450B-11B0-B9E2-281C-35E2AF0CBED2}"/>
              </a:ext>
            </a:extLst>
          </p:cNvPr>
          <p:cNvPicPr>
            <a:picLocks noChangeAspect="1"/>
          </p:cNvPicPr>
          <p:nvPr/>
        </p:nvPicPr>
        <p:blipFill>
          <a:blip r:embed="rId2"/>
          <a:stretch>
            <a:fillRect/>
          </a:stretch>
        </p:blipFill>
        <p:spPr>
          <a:xfrm>
            <a:off x="2026468" y="486212"/>
            <a:ext cx="8973492" cy="5743034"/>
          </a:xfrm>
          <a:prstGeom prst="rect">
            <a:avLst/>
          </a:prstGeom>
          <a:ln>
            <a:solidFill>
              <a:schemeClr val="tx2">
                <a:lumMod val="90000"/>
                <a:lumOff val="10000"/>
              </a:schemeClr>
            </a:solidFill>
          </a:ln>
        </p:spPr>
      </p:pic>
      <p:sp>
        <p:nvSpPr>
          <p:cNvPr id="2" name="Slide Number Placeholder 1">
            <a:extLst>
              <a:ext uri="{FF2B5EF4-FFF2-40B4-BE49-F238E27FC236}">
                <a16:creationId xmlns:a16="http://schemas.microsoft.com/office/drawing/2014/main" id="{6B2AAA85-72A0-9F6D-182C-58A1B3F2FF02}"/>
              </a:ext>
            </a:extLst>
          </p:cNvPr>
          <p:cNvSpPr>
            <a:spLocks noGrp="1"/>
          </p:cNvSpPr>
          <p:nvPr>
            <p:ph type="sldNum" sz="quarter" idx="12"/>
          </p:nvPr>
        </p:nvSpPr>
        <p:spPr/>
        <p:txBody>
          <a:bodyPr/>
          <a:lstStyle/>
          <a:p>
            <a:fld id="{D7C5E444-9916-4319-8579-D35A3E63FE3F}" type="slidenum">
              <a:rPr lang="en-US" smtClean="0"/>
              <a:t>14</a:t>
            </a:fld>
            <a:endParaRPr lang="en-US"/>
          </a:p>
        </p:txBody>
      </p:sp>
      <p:sp>
        <p:nvSpPr>
          <p:cNvPr id="5" name="Rectangle 4">
            <a:extLst>
              <a:ext uri="{FF2B5EF4-FFF2-40B4-BE49-F238E27FC236}">
                <a16:creationId xmlns:a16="http://schemas.microsoft.com/office/drawing/2014/main" id="{B983C836-B39C-878A-C311-91A4C779A5E8}"/>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EBAC183-605D-0466-E01F-90987D9D8E4E}"/>
              </a:ext>
            </a:extLst>
          </p:cNvPr>
          <p:cNvPicPr>
            <a:picLocks noChangeAspect="1"/>
          </p:cNvPicPr>
          <p:nvPr/>
        </p:nvPicPr>
        <p:blipFill>
          <a:blip r:embed="rId3"/>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1250577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E3CFD-11AD-896D-9C97-3601431D9A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55EE7A-AFFB-EE8D-9B2C-C7D45ABB73B4}"/>
              </a:ext>
            </a:extLst>
          </p:cNvPr>
          <p:cNvSpPr>
            <a:spLocks noGrp="1"/>
          </p:cNvSpPr>
          <p:nvPr>
            <p:ph type="title" idx="4294967295"/>
          </p:nvPr>
        </p:nvSpPr>
        <p:spPr>
          <a:xfrm>
            <a:off x="753278" y="4421818"/>
            <a:ext cx="4189913" cy="1556907"/>
          </a:xfrm>
        </p:spPr>
        <p:txBody>
          <a:bodyPr vert="horz" lIns="91440" tIns="45720" rIns="91440" bIns="45720" rtlCol="0" anchor="ctr">
            <a:normAutofit/>
          </a:bodyPr>
          <a:lstStyle/>
          <a:p>
            <a:r>
              <a:rPr lang="en-US" sz="2500" b="1" kern="1200" dirty="0">
                <a:solidFill>
                  <a:schemeClr val="tx2">
                    <a:lumMod val="90000"/>
                    <a:lumOff val="10000"/>
                  </a:schemeClr>
                </a:solidFill>
                <a:latin typeface="+mj-lt"/>
                <a:ea typeface="+mj-ea"/>
                <a:cs typeface="+mj-cs"/>
              </a:rPr>
              <a:t>Hospital </a:t>
            </a:r>
            <a:br>
              <a:rPr lang="en-US" sz="2500" b="1" kern="1200" dirty="0">
                <a:solidFill>
                  <a:schemeClr val="tx2">
                    <a:lumMod val="90000"/>
                    <a:lumOff val="10000"/>
                  </a:schemeClr>
                </a:solidFill>
                <a:latin typeface="+mj-lt"/>
                <a:ea typeface="+mj-ea"/>
                <a:cs typeface="+mj-cs"/>
              </a:rPr>
            </a:br>
            <a:r>
              <a:rPr lang="en-US" sz="2500" b="1" kern="1200" dirty="0">
                <a:solidFill>
                  <a:schemeClr val="tx2">
                    <a:lumMod val="90000"/>
                    <a:lumOff val="10000"/>
                  </a:schemeClr>
                </a:solidFill>
                <a:latin typeface="+mj-lt"/>
                <a:ea typeface="+mj-ea"/>
                <a:cs typeface="+mj-cs"/>
              </a:rPr>
              <a:t>Finances – Gov</a:t>
            </a:r>
            <a:r>
              <a:rPr lang="en-US" sz="2500" b="1" dirty="0">
                <a:solidFill>
                  <a:schemeClr val="tx2">
                    <a:lumMod val="90000"/>
                    <a:lumOff val="10000"/>
                  </a:schemeClr>
                </a:solidFill>
              </a:rPr>
              <a:t>ernmen</a:t>
            </a:r>
            <a:r>
              <a:rPr lang="en-US" sz="2500" b="1" kern="1200" dirty="0">
                <a:solidFill>
                  <a:schemeClr val="tx2">
                    <a:lumMod val="90000"/>
                    <a:lumOff val="10000"/>
                  </a:schemeClr>
                </a:solidFill>
                <a:latin typeface="+mj-lt"/>
                <a:ea typeface="+mj-ea"/>
                <a:cs typeface="+mj-cs"/>
              </a:rPr>
              <a:t>t Payer Underpayments</a:t>
            </a:r>
            <a:br>
              <a:rPr lang="en-US" sz="2500" kern="1200" dirty="0">
                <a:solidFill>
                  <a:schemeClr val="tx1"/>
                </a:solidFill>
                <a:latin typeface="+mj-lt"/>
                <a:ea typeface="+mj-ea"/>
                <a:cs typeface="+mj-cs"/>
              </a:rPr>
            </a:br>
            <a:endParaRPr lang="en-US" sz="2500" kern="1200" dirty="0">
              <a:solidFill>
                <a:schemeClr val="tx1"/>
              </a:solidFill>
              <a:latin typeface="+mj-lt"/>
              <a:ea typeface="+mj-ea"/>
              <a:cs typeface="+mj-cs"/>
            </a:endParaRPr>
          </a:p>
        </p:txBody>
      </p:sp>
      <p:pic>
        <p:nvPicPr>
          <p:cNvPr id="4" name="Picture 3" descr="A green arrow pointing to a green arrow&#10;&#10;AI-generated content may be incorrect.">
            <a:extLst>
              <a:ext uri="{FF2B5EF4-FFF2-40B4-BE49-F238E27FC236}">
                <a16:creationId xmlns:a16="http://schemas.microsoft.com/office/drawing/2014/main" id="{AD9E742F-8FCE-0132-22A6-2167C0BF7467}"/>
              </a:ext>
            </a:extLst>
          </p:cNvPr>
          <p:cNvPicPr>
            <a:picLocks noChangeAspect="1"/>
          </p:cNvPicPr>
          <p:nvPr/>
        </p:nvPicPr>
        <p:blipFill rotWithShape="1">
          <a:blip r:embed="rId3"/>
          <a:srcRect l="1509"/>
          <a:stretch/>
        </p:blipFill>
        <p:spPr>
          <a:xfrm>
            <a:off x="1039408" y="670083"/>
            <a:ext cx="10113183" cy="3337141"/>
          </a:xfrm>
          <a:prstGeom prst="rect">
            <a:avLst/>
          </a:prstGeom>
          <a:noFill/>
        </p:spPr>
      </p:pic>
      <p:sp>
        <p:nvSpPr>
          <p:cNvPr id="3" name="Text Placeholder 2">
            <a:extLst>
              <a:ext uri="{FF2B5EF4-FFF2-40B4-BE49-F238E27FC236}">
                <a16:creationId xmlns:a16="http://schemas.microsoft.com/office/drawing/2014/main" id="{90E47533-A683-407F-0D16-404A553E1CC6}"/>
              </a:ext>
            </a:extLst>
          </p:cNvPr>
          <p:cNvSpPr>
            <a:spLocks noGrp="1"/>
          </p:cNvSpPr>
          <p:nvPr>
            <p:ph sz="half" idx="4294967295"/>
          </p:nvPr>
        </p:nvSpPr>
        <p:spPr>
          <a:xfrm>
            <a:off x="5100732" y="4421817"/>
            <a:ext cx="6586915" cy="1556907"/>
          </a:xfrm>
        </p:spPr>
        <p:txBody>
          <a:bodyPr vert="horz" lIns="91440" tIns="45720" rIns="91440" bIns="45720" rtlCol="0" anchor="ctr">
            <a:normAutofit/>
          </a:bodyPr>
          <a:lstStyle/>
          <a:p>
            <a:r>
              <a:rPr lang="en-US" sz="1400" dirty="0">
                <a:latin typeface="Calibri" panose="020F0502020204030204" pitchFamily="34" charset="0"/>
                <a:ea typeface="Calibri" panose="020F0502020204030204" pitchFamily="34" charset="0"/>
                <a:cs typeface="Calibri" panose="020F0502020204030204" pitchFamily="34" charset="0"/>
              </a:rPr>
              <a:t>Non-negotiable payment rates of Medicare and Medicaid typically do not cover the actual costs of patient treatment.  The shortfall is called underpayment.  </a:t>
            </a:r>
          </a:p>
          <a:p>
            <a:pPr lvl="1"/>
            <a:r>
              <a:rPr lang="en-US" sz="1400" dirty="0">
                <a:latin typeface="Calibri" panose="020F0502020204030204" pitchFamily="34" charset="0"/>
                <a:ea typeface="Calibri" panose="020F0502020204030204" pitchFamily="34" charset="0"/>
                <a:cs typeface="Calibri" panose="020F0502020204030204" pitchFamily="34" charset="0"/>
              </a:rPr>
              <a:t>In 2023, Medicare payments to Kansas Hospitals covered only 69 percent of total cost of care to Medicare beneficiaries.</a:t>
            </a:r>
          </a:p>
          <a:p>
            <a:pPr lvl="1"/>
            <a:r>
              <a:rPr lang="en-US" sz="1400" dirty="0">
                <a:latin typeface="Calibri" panose="020F0502020204030204" pitchFamily="34" charset="0"/>
                <a:ea typeface="Calibri" panose="020F0502020204030204" pitchFamily="34" charset="0"/>
                <a:cs typeface="Calibri" panose="020F0502020204030204" pitchFamily="34" charset="0"/>
              </a:rPr>
              <a:t>In 2023, Medicaid payments covered just 65 percent of the total cost of treating Medicaid patients at Kansas hospitals.</a:t>
            </a:r>
          </a:p>
          <a:p>
            <a:endParaRPr lang="en-US" sz="1400" dirty="0"/>
          </a:p>
        </p:txBody>
      </p:sp>
      <p:sp>
        <p:nvSpPr>
          <p:cNvPr id="5" name="Slide Number Placeholder 4">
            <a:extLst>
              <a:ext uri="{FF2B5EF4-FFF2-40B4-BE49-F238E27FC236}">
                <a16:creationId xmlns:a16="http://schemas.microsoft.com/office/drawing/2014/main" id="{26EB7602-8DFF-03CB-2C59-6A686C459A6B}"/>
              </a:ext>
            </a:extLst>
          </p:cNvPr>
          <p:cNvSpPr>
            <a:spLocks noGrp="1"/>
          </p:cNvSpPr>
          <p:nvPr>
            <p:ph type="sldNum" sz="quarter" idx="12"/>
          </p:nvPr>
        </p:nvSpPr>
        <p:spPr/>
        <p:txBody>
          <a:bodyPr/>
          <a:lstStyle/>
          <a:p>
            <a:fld id="{D7C5E444-9916-4319-8579-D35A3E63FE3F}" type="slidenum">
              <a:rPr lang="en-US" smtClean="0"/>
              <a:t>15</a:t>
            </a:fld>
            <a:endParaRPr lang="en-US"/>
          </a:p>
        </p:txBody>
      </p:sp>
      <p:sp>
        <p:nvSpPr>
          <p:cNvPr id="6" name="Rectangle 5">
            <a:extLst>
              <a:ext uri="{FF2B5EF4-FFF2-40B4-BE49-F238E27FC236}">
                <a16:creationId xmlns:a16="http://schemas.microsoft.com/office/drawing/2014/main" id="{26C77F0C-9A0D-A78E-D414-EED814FD27FD}"/>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55A0055-1436-1FE8-479F-CF790B5530C6}"/>
              </a:ext>
            </a:extLst>
          </p:cNvPr>
          <p:cNvPicPr>
            <a:picLocks noChangeAspect="1"/>
          </p:cNvPicPr>
          <p:nvPr/>
        </p:nvPicPr>
        <p:blipFill>
          <a:blip r:embed="rId4"/>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3279784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B801D-3605-5FE2-3E5D-F1D2DD5F10A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DF2B093-F71D-67FE-F0CB-C2CBA0776800}"/>
              </a:ext>
            </a:extLst>
          </p:cNvPr>
          <p:cNvPicPr>
            <a:picLocks noChangeAspect="1"/>
          </p:cNvPicPr>
          <p:nvPr/>
        </p:nvPicPr>
        <p:blipFill>
          <a:blip r:embed="rId2"/>
          <a:stretch>
            <a:fillRect/>
          </a:stretch>
        </p:blipFill>
        <p:spPr>
          <a:xfrm>
            <a:off x="2081170" y="515162"/>
            <a:ext cx="9000272" cy="5827675"/>
          </a:xfrm>
          <a:prstGeom prst="rect">
            <a:avLst/>
          </a:prstGeom>
          <a:ln>
            <a:solidFill>
              <a:schemeClr val="tx2">
                <a:lumMod val="90000"/>
                <a:lumOff val="10000"/>
              </a:schemeClr>
            </a:solidFill>
          </a:ln>
        </p:spPr>
      </p:pic>
      <p:sp>
        <p:nvSpPr>
          <p:cNvPr id="2" name="Slide Number Placeholder 1">
            <a:extLst>
              <a:ext uri="{FF2B5EF4-FFF2-40B4-BE49-F238E27FC236}">
                <a16:creationId xmlns:a16="http://schemas.microsoft.com/office/drawing/2014/main" id="{6873DA4B-231C-7C91-34F1-761FFDFFFED2}"/>
              </a:ext>
            </a:extLst>
          </p:cNvPr>
          <p:cNvSpPr>
            <a:spLocks noGrp="1"/>
          </p:cNvSpPr>
          <p:nvPr>
            <p:ph type="sldNum" sz="quarter" idx="12"/>
          </p:nvPr>
        </p:nvSpPr>
        <p:spPr/>
        <p:txBody>
          <a:bodyPr/>
          <a:lstStyle/>
          <a:p>
            <a:fld id="{D7C5E444-9916-4319-8579-D35A3E63FE3F}" type="slidenum">
              <a:rPr lang="en-US" smtClean="0"/>
              <a:t>16</a:t>
            </a:fld>
            <a:endParaRPr lang="en-US"/>
          </a:p>
        </p:txBody>
      </p:sp>
      <p:sp>
        <p:nvSpPr>
          <p:cNvPr id="5" name="Rectangle 4">
            <a:extLst>
              <a:ext uri="{FF2B5EF4-FFF2-40B4-BE49-F238E27FC236}">
                <a16:creationId xmlns:a16="http://schemas.microsoft.com/office/drawing/2014/main" id="{98291FD2-CCAB-723D-0C10-903CC129E2A0}"/>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624F76E-02CD-7367-CBC4-D60E4A00D308}"/>
              </a:ext>
            </a:extLst>
          </p:cNvPr>
          <p:cNvPicPr>
            <a:picLocks noChangeAspect="1"/>
          </p:cNvPicPr>
          <p:nvPr/>
        </p:nvPicPr>
        <p:blipFill>
          <a:blip r:embed="rId3"/>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2573614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AE961-4260-9A7A-631B-DAFAA62418E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081EDFE-134D-3E18-F1B5-25EDED8CE048}"/>
              </a:ext>
            </a:extLst>
          </p:cNvPr>
          <p:cNvPicPr>
            <a:picLocks noChangeAspect="1"/>
          </p:cNvPicPr>
          <p:nvPr/>
        </p:nvPicPr>
        <p:blipFill>
          <a:blip r:embed="rId2"/>
          <a:stretch>
            <a:fillRect/>
          </a:stretch>
        </p:blipFill>
        <p:spPr>
          <a:xfrm>
            <a:off x="1963092" y="466282"/>
            <a:ext cx="9208883" cy="5552740"/>
          </a:xfrm>
          <a:prstGeom prst="rect">
            <a:avLst/>
          </a:prstGeom>
          <a:ln>
            <a:solidFill>
              <a:schemeClr val="tx2">
                <a:lumMod val="90000"/>
                <a:lumOff val="10000"/>
              </a:schemeClr>
            </a:solidFill>
          </a:ln>
        </p:spPr>
      </p:pic>
      <p:sp>
        <p:nvSpPr>
          <p:cNvPr id="2" name="Slide Number Placeholder 1">
            <a:extLst>
              <a:ext uri="{FF2B5EF4-FFF2-40B4-BE49-F238E27FC236}">
                <a16:creationId xmlns:a16="http://schemas.microsoft.com/office/drawing/2014/main" id="{5B7D4E9C-0286-59FA-5335-59B3F8CD4592}"/>
              </a:ext>
            </a:extLst>
          </p:cNvPr>
          <p:cNvSpPr>
            <a:spLocks noGrp="1"/>
          </p:cNvSpPr>
          <p:nvPr>
            <p:ph type="sldNum" sz="quarter" idx="12"/>
          </p:nvPr>
        </p:nvSpPr>
        <p:spPr/>
        <p:txBody>
          <a:bodyPr/>
          <a:lstStyle/>
          <a:p>
            <a:fld id="{D7C5E444-9916-4319-8579-D35A3E63FE3F}" type="slidenum">
              <a:rPr lang="en-US" smtClean="0"/>
              <a:t>17</a:t>
            </a:fld>
            <a:endParaRPr lang="en-US"/>
          </a:p>
        </p:txBody>
      </p:sp>
      <p:sp>
        <p:nvSpPr>
          <p:cNvPr id="5" name="Rectangle 4">
            <a:extLst>
              <a:ext uri="{FF2B5EF4-FFF2-40B4-BE49-F238E27FC236}">
                <a16:creationId xmlns:a16="http://schemas.microsoft.com/office/drawing/2014/main" id="{36D425E1-E1A6-9F0D-52F3-E57C12ABA466}"/>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8AE1280-DDBE-A9F3-3EDE-6C06E1C1F080}"/>
              </a:ext>
            </a:extLst>
          </p:cNvPr>
          <p:cNvPicPr>
            <a:picLocks noChangeAspect="1"/>
          </p:cNvPicPr>
          <p:nvPr/>
        </p:nvPicPr>
        <p:blipFill>
          <a:blip r:embed="rId3"/>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27128792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41BB9-2C5B-6EB4-872F-BA4557F1708A}"/>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C65329-E85B-897D-5033-00058D33A30E}"/>
              </a:ext>
            </a:extLst>
          </p:cNvPr>
          <p:cNvSpPr>
            <a:spLocks noGrp="1"/>
          </p:cNvSpPr>
          <p:nvPr>
            <p:ph type="sldNum" sz="quarter" idx="12"/>
          </p:nvPr>
        </p:nvSpPr>
        <p:spPr/>
        <p:txBody>
          <a:bodyPr/>
          <a:lstStyle/>
          <a:p>
            <a:fld id="{D7C5E444-9916-4319-8579-D35A3E63FE3F}" type="slidenum">
              <a:rPr lang="en-US" smtClean="0"/>
              <a:t>18</a:t>
            </a:fld>
            <a:endParaRPr lang="en-US"/>
          </a:p>
        </p:txBody>
      </p:sp>
      <p:sp>
        <p:nvSpPr>
          <p:cNvPr id="5" name="Rectangle 4">
            <a:extLst>
              <a:ext uri="{FF2B5EF4-FFF2-40B4-BE49-F238E27FC236}">
                <a16:creationId xmlns:a16="http://schemas.microsoft.com/office/drawing/2014/main" id="{7DD87837-8387-8B56-FD69-4D117D0D57DB}"/>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B55C609-D707-12FC-6503-51530AD8808C}"/>
              </a:ext>
            </a:extLst>
          </p:cNvPr>
          <p:cNvPicPr>
            <a:picLocks noChangeAspect="1"/>
          </p:cNvPicPr>
          <p:nvPr/>
        </p:nvPicPr>
        <p:blipFill>
          <a:blip r:embed="rId3"/>
          <a:stretch>
            <a:fillRect/>
          </a:stretch>
        </p:blipFill>
        <p:spPr>
          <a:xfrm>
            <a:off x="595737" y="5567068"/>
            <a:ext cx="1051994" cy="1048661"/>
          </a:xfrm>
          <a:prstGeom prst="rect">
            <a:avLst/>
          </a:prstGeom>
        </p:spPr>
      </p:pic>
      <p:graphicFrame>
        <p:nvGraphicFramePr>
          <p:cNvPr id="7" name="Table 6">
            <a:extLst>
              <a:ext uri="{FF2B5EF4-FFF2-40B4-BE49-F238E27FC236}">
                <a16:creationId xmlns:a16="http://schemas.microsoft.com/office/drawing/2014/main" id="{6C369259-E382-DE37-1453-1B53317DF3B6}"/>
              </a:ext>
            </a:extLst>
          </p:cNvPr>
          <p:cNvGraphicFramePr>
            <a:graphicFrameLocks noGrp="1"/>
          </p:cNvGraphicFramePr>
          <p:nvPr>
            <p:extLst>
              <p:ext uri="{D42A27DB-BD31-4B8C-83A1-F6EECF244321}">
                <p14:modId xmlns:p14="http://schemas.microsoft.com/office/powerpoint/2010/main" val="1495694433"/>
              </p:ext>
            </p:extLst>
          </p:nvPr>
        </p:nvGraphicFramePr>
        <p:xfrm>
          <a:off x="443620" y="441960"/>
          <a:ext cx="11413098" cy="6309360"/>
        </p:xfrm>
        <a:graphic>
          <a:graphicData uri="http://schemas.openxmlformats.org/drawingml/2006/table">
            <a:tbl>
              <a:tblPr firstRow="1" bandRow="1">
                <a:tableStyleId>{5C22544A-7EE6-4342-B048-85BDC9FD1C3A}</a:tableStyleId>
              </a:tblPr>
              <a:tblGrid>
                <a:gridCol w="1902183">
                  <a:extLst>
                    <a:ext uri="{9D8B030D-6E8A-4147-A177-3AD203B41FA5}">
                      <a16:colId xmlns:a16="http://schemas.microsoft.com/office/drawing/2014/main" val="2337187804"/>
                    </a:ext>
                  </a:extLst>
                </a:gridCol>
                <a:gridCol w="1902183">
                  <a:extLst>
                    <a:ext uri="{9D8B030D-6E8A-4147-A177-3AD203B41FA5}">
                      <a16:colId xmlns:a16="http://schemas.microsoft.com/office/drawing/2014/main" val="3430983987"/>
                    </a:ext>
                  </a:extLst>
                </a:gridCol>
                <a:gridCol w="1902183">
                  <a:extLst>
                    <a:ext uri="{9D8B030D-6E8A-4147-A177-3AD203B41FA5}">
                      <a16:colId xmlns:a16="http://schemas.microsoft.com/office/drawing/2014/main" val="1489809395"/>
                    </a:ext>
                  </a:extLst>
                </a:gridCol>
                <a:gridCol w="1902183">
                  <a:extLst>
                    <a:ext uri="{9D8B030D-6E8A-4147-A177-3AD203B41FA5}">
                      <a16:colId xmlns:a16="http://schemas.microsoft.com/office/drawing/2014/main" val="824606425"/>
                    </a:ext>
                  </a:extLst>
                </a:gridCol>
                <a:gridCol w="1902183">
                  <a:extLst>
                    <a:ext uri="{9D8B030D-6E8A-4147-A177-3AD203B41FA5}">
                      <a16:colId xmlns:a16="http://schemas.microsoft.com/office/drawing/2014/main" val="2165536753"/>
                    </a:ext>
                  </a:extLst>
                </a:gridCol>
                <a:gridCol w="1902183">
                  <a:extLst>
                    <a:ext uri="{9D8B030D-6E8A-4147-A177-3AD203B41FA5}">
                      <a16:colId xmlns:a16="http://schemas.microsoft.com/office/drawing/2014/main" val="355802921"/>
                    </a:ext>
                  </a:extLst>
                </a:gridCol>
              </a:tblGrid>
              <a:tr h="609723">
                <a:tc>
                  <a:txBody>
                    <a:bodyPr/>
                    <a:lstStyle/>
                    <a:p>
                      <a:r>
                        <a:rPr lang="en-US" dirty="0"/>
                        <a:t>Patient</a:t>
                      </a:r>
                    </a:p>
                  </a:txBody>
                  <a:tcPr/>
                </a:tc>
                <a:tc>
                  <a:txBody>
                    <a:bodyPr/>
                    <a:lstStyle/>
                    <a:p>
                      <a:r>
                        <a:rPr lang="en-US" dirty="0"/>
                        <a:t>Payer</a:t>
                      </a:r>
                    </a:p>
                  </a:txBody>
                  <a:tcPr/>
                </a:tc>
                <a:tc>
                  <a:txBody>
                    <a:bodyPr/>
                    <a:lstStyle/>
                    <a:p>
                      <a:r>
                        <a:rPr lang="en-US" dirty="0"/>
                        <a:t>Cost</a:t>
                      </a:r>
                    </a:p>
                  </a:txBody>
                  <a:tcPr/>
                </a:tc>
                <a:tc>
                  <a:txBody>
                    <a:bodyPr/>
                    <a:lstStyle/>
                    <a:p>
                      <a:r>
                        <a:rPr lang="en-US" dirty="0"/>
                        <a:t>Standard Charge</a:t>
                      </a:r>
                    </a:p>
                  </a:txBody>
                  <a:tcPr/>
                </a:tc>
                <a:tc>
                  <a:txBody>
                    <a:bodyPr/>
                    <a:lstStyle/>
                    <a:p>
                      <a:r>
                        <a:rPr lang="en-US" dirty="0"/>
                        <a:t>Actual Reimbursement</a:t>
                      </a:r>
                    </a:p>
                  </a:txBody>
                  <a:tcPr/>
                </a:tc>
                <a:tc>
                  <a:txBody>
                    <a:bodyPr/>
                    <a:lstStyle/>
                    <a:p>
                      <a:r>
                        <a:rPr lang="en-US" dirty="0"/>
                        <a:t>Profit/Loss</a:t>
                      </a:r>
                    </a:p>
                  </a:txBody>
                  <a:tcPr/>
                </a:tc>
                <a:extLst>
                  <a:ext uri="{0D108BD9-81ED-4DB2-BD59-A6C34878D82A}">
                    <a16:rowId xmlns:a16="http://schemas.microsoft.com/office/drawing/2014/main" val="1391207796"/>
                  </a:ext>
                </a:extLst>
              </a:tr>
              <a:tr h="871032">
                <a:tc>
                  <a:txBody>
                    <a:bodyPr/>
                    <a:lstStyle/>
                    <a:p>
                      <a:r>
                        <a:rPr lang="en-US" dirty="0"/>
                        <a:t>Amy</a:t>
                      </a:r>
                    </a:p>
                  </a:txBody>
                  <a:tcPr/>
                </a:tc>
                <a:tc>
                  <a:txBody>
                    <a:bodyPr/>
                    <a:lstStyle/>
                    <a:p>
                      <a:r>
                        <a:rPr lang="en-US" dirty="0"/>
                        <a:t>Medicare</a:t>
                      </a:r>
                    </a:p>
                  </a:txBody>
                  <a:tcPr/>
                </a:tc>
                <a:tc>
                  <a:txBody>
                    <a:bodyPr/>
                    <a:lstStyle/>
                    <a:p>
                      <a:r>
                        <a:rPr lang="en-US" dirty="0"/>
                        <a:t>$100</a:t>
                      </a:r>
                    </a:p>
                  </a:txBody>
                  <a:tcPr/>
                </a:tc>
                <a:tc>
                  <a:txBody>
                    <a:bodyPr/>
                    <a:lstStyle/>
                    <a:p>
                      <a:r>
                        <a:rPr lang="en-US" dirty="0"/>
                        <a:t>$150</a:t>
                      </a:r>
                    </a:p>
                  </a:txBody>
                  <a:tcPr/>
                </a:tc>
                <a:tc>
                  <a:txBody>
                    <a:bodyPr/>
                    <a:lstStyle/>
                    <a:p>
                      <a:r>
                        <a:rPr lang="en-US" dirty="0"/>
                        <a:t>$90 (if PPS hospital) and $99 (if CAH)</a:t>
                      </a:r>
                    </a:p>
                  </a:txBody>
                  <a:tcPr/>
                </a:tc>
                <a:tc>
                  <a:txBody>
                    <a:bodyPr/>
                    <a:lstStyle/>
                    <a:p>
                      <a:r>
                        <a:rPr lang="en-US" dirty="0"/>
                        <a:t>-$10 to -$1</a:t>
                      </a:r>
                    </a:p>
                  </a:txBody>
                  <a:tcPr/>
                </a:tc>
                <a:extLst>
                  <a:ext uri="{0D108BD9-81ED-4DB2-BD59-A6C34878D82A}">
                    <a16:rowId xmlns:a16="http://schemas.microsoft.com/office/drawing/2014/main" val="1762387885"/>
                  </a:ext>
                </a:extLst>
              </a:tr>
              <a:tr h="353252">
                <a:tc>
                  <a:txBody>
                    <a:bodyPr/>
                    <a:lstStyle/>
                    <a:p>
                      <a:r>
                        <a:rPr lang="en-US" dirty="0"/>
                        <a:t>Bob</a:t>
                      </a:r>
                    </a:p>
                  </a:txBody>
                  <a:tcPr/>
                </a:tc>
                <a:tc>
                  <a:txBody>
                    <a:bodyPr/>
                    <a:lstStyle/>
                    <a:p>
                      <a:r>
                        <a:rPr lang="en-US" dirty="0"/>
                        <a:t>Medicaid</a:t>
                      </a:r>
                    </a:p>
                  </a:txBody>
                  <a:tcPr/>
                </a:tc>
                <a:tc>
                  <a:txBody>
                    <a:bodyPr/>
                    <a:lstStyle/>
                    <a:p>
                      <a:r>
                        <a:rPr lang="en-US" dirty="0"/>
                        <a:t>$100</a:t>
                      </a:r>
                    </a:p>
                  </a:txBody>
                  <a:tcPr/>
                </a:tc>
                <a:tc>
                  <a:txBody>
                    <a:bodyPr/>
                    <a:lstStyle/>
                    <a:p>
                      <a:r>
                        <a:rPr lang="en-US" dirty="0"/>
                        <a:t>$150</a:t>
                      </a:r>
                    </a:p>
                  </a:txBody>
                  <a:tcPr/>
                </a:tc>
                <a:tc>
                  <a:txBody>
                    <a:bodyPr/>
                    <a:lstStyle/>
                    <a:p>
                      <a:r>
                        <a:rPr lang="en-US" dirty="0"/>
                        <a:t>$85</a:t>
                      </a:r>
                    </a:p>
                  </a:txBody>
                  <a:tcPr/>
                </a:tc>
                <a:tc>
                  <a:txBody>
                    <a:bodyPr/>
                    <a:lstStyle/>
                    <a:p>
                      <a:r>
                        <a:rPr lang="en-US" dirty="0"/>
                        <a:t>-$15</a:t>
                      </a:r>
                    </a:p>
                  </a:txBody>
                  <a:tcPr/>
                </a:tc>
                <a:extLst>
                  <a:ext uri="{0D108BD9-81ED-4DB2-BD59-A6C34878D82A}">
                    <a16:rowId xmlns:a16="http://schemas.microsoft.com/office/drawing/2014/main" val="1412825913"/>
                  </a:ext>
                </a:extLst>
              </a:tr>
              <a:tr h="2177580">
                <a:tc>
                  <a:txBody>
                    <a:bodyPr/>
                    <a:lstStyle/>
                    <a:p>
                      <a:r>
                        <a:rPr lang="en-US" dirty="0"/>
                        <a:t>Cathy</a:t>
                      </a:r>
                    </a:p>
                  </a:txBody>
                  <a:tcPr/>
                </a:tc>
                <a:tc>
                  <a:txBody>
                    <a:bodyPr/>
                    <a:lstStyle/>
                    <a:p>
                      <a:r>
                        <a:rPr lang="en-US" dirty="0"/>
                        <a:t>Commercial Insurance</a:t>
                      </a:r>
                    </a:p>
                  </a:txBody>
                  <a:tcPr/>
                </a:tc>
                <a:tc>
                  <a:txBody>
                    <a:bodyPr/>
                    <a:lstStyle/>
                    <a:p>
                      <a:r>
                        <a:rPr lang="en-US" dirty="0"/>
                        <a:t>$100</a:t>
                      </a:r>
                    </a:p>
                  </a:txBody>
                  <a:tcPr/>
                </a:tc>
                <a:tc>
                  <a:txBody>
                    <a:bodyPr/>
                    <a:lstStyle/>
                    <a:p>
                      <a:r>
                        <a:rPr lang="en-US" dirty="0"/>
                        <a:t>$150</a:t>
                      </a:r>
                    </a:p>
                  </a:txBody>
                  <a:tcPr/>
                </a:tc>
                <a:tc>
                  <a:txBody>
                    <a:bodyPr/>
                    <a:lstStyle/>
                    <a:p>
                      <a:r>
                        <a:rPr lang="en-US" dirty="0"/>
                        <a:t>$120</a:t>
                      </a:r>
                    </a:p>
                  </a:txBody>
                  <a:tcPr/>
                </a:tc>
                <a:tc>
                  <a:txBody>
                    <a:bodyPr/>
                    <a:lstStyle/>
                    <a:p>
                      <a:r>
                        <a:rPr lang="en-US" dirty="0"/>
                        <a:t>$20 (however, if Cathy hasn’t met her deductible, you must now attempt to collect that $120 from her, as if self-pay)</a:t>
                      </a:r>
                    </a:p>
                  </a:txBody>
                  <a:tcPr/>
                </a:tc>
                <a:extLst>
                  <a:ext uri="{0D108BD9-81ED-4DB2-BD59-A6C34878D82A}">
                    <a16:rowId xmlns:a16="http://schemas.microsoft.com/office/drawing/2014/main" val="2939793138"/>
                  </a:ext>
                </a:extLst>
              </a:tr>
              <a:tr h="353252">
                <a:tc>
                  <a:txBody>
                    <a:bodyPr/>
                    <a:lstStyle/>
                    <a:p>
                      <a:r>
                        <a:rPr lang="en-US" dirty="0"/>
                        <a:t>Don</a:t>
                      </a:r>
                    </a:p>
                  </a:txBody>
                  <a:tcPr/>
                </a:tc>
                <a:tc>
                  <a:txBody>
                    <a:bodyPr/>
                    <a:lstStyle/>
                    <a:p>
                      <a:r>
                        <a:rPr lang="en-US" dirty="0"/>
                        <a:t>Self-Pay</a:t>
                      </a:r>
                    </a:p>
                  </a:txBody>
                  <a:tcPr/>
                </a:tc>
                <a:tc>
                  <a:txBody>
                    <a:bodyPr/>
                    <a:lstStyle/>
                    <a:p>
                      <a:r>
                        <a:rPr lang="en-US" dirty="0"/>
                        <a:t>$100</a:t>
                      </a:r>
                    </a:p>
                  </a:txBody>
                  <a:tcPr/>
                </a:tc>
                <a:tc>
                  <a:txBody>
                    <a:bodyPr/>
                    <a:lstStyle/>
                    <a:p>
                      <a:r>
                        <a:rPr lang="en-US" dirty="0"/>
                        <a:t>$150</a:t>
                      </a:r>
                    </a:p>
                  </a:txBody>
                  <a:tcPr/>
                </a:tc>
                <a:tc>
                  <a:txBody>
                    <a:bodyPr/>
                    <a:lstStyle/>
                    <a:p>
                      <a:r>
                        <a:rPr lang="en-US" dirty="0"/>
                        <a:t>$0 - $150</a:t>
                      </a:r>
                    </a:p>
                  </a:txBody>
                  <a:tcPr/>
                </a:tc>
                <a:tc>
                  <a:txBody>
                    <a:bodyPr/>
                    <a:lstStyle/>
                    <a:p>
                      <a:r>
                        <a:rPr lang="en-US" dirty="0"/>
                        <a:t>-$100 to $50</a:t>
                      </a:r>
                    </a:p>
                  </a:txBody>
                  <a:tcPr/>
                </a:tc>
                <a:extLst>
                  <a:ext uri="{0D108BD9-81ED-4DB2-BD59-A6C34878D82A}">
                    <a16:rowId xmlns:a16="http://schemas.microsoft.com/office/drawing/2014/main" val="1346887818"/>
                  </a:ext>
                </a:extLst>
              </a:tr>
              <a:tr h="1654961">
                <a:tc>
                  <a:txBody>
                    <a:bodyPr/>
                    <a:lstStyle/>
                    <a:p>
                      <a:endParaRPr lang="en-US" dirty="0"/>
                    </a:p>
                  </a:txBody>
                  <a:tcPr/>
                </a:tc>
                <a:tc>
                  <a:txBody>
                    <a:bodyPr/>
                    <a:lstStyle/>
                    <a:p>
                      <a:endParaRPr lang="en-US" dirty="0"/>
                    </a:p>
                  </a:txBody>
                  <a:tcPr/>
                </a:tc>
                <a:tc>
                  <a:txBody>
                    <a:bodyPr/>
                    <a:lstStyle/>
                    <a:p>
                      <a:r>
                        <a:rPr lang="en-US" dirty="0"/>
                        <a:t>$400</a:t>
                      </a:r>
                    </a:p>
                  </a:txBody>
                  <a:tcPr/>
                </a:tc>
                <a:tc>
                  <a:txBody>
                    <a:bodyPr/>
                    <a:lstStyle/>
                    <a:p>
                      <a:r>
                        <a:rPr lang="en-US" dirty="0"/>
                        <a:t>$600</a:t>
                      </a:r>
                    </a:p>
                  </a:txBody>
                  <a:tcPr/>
                </a:tc>
                <a:tc>
                  <a:txBody>
                    <a:bodyPr/>
                    <a:lstStyle/>
                    <a:p>
                      <a:r>
                        <a:rPr lang="en-US" dirty="0"/>
                        <a:t>$295 to $456</a:t>
                      </a:r>
                    </a:p>
                  </a:txBody>
                  <a:tcPr/>
                </a:tc>
                <a:tc>
                  <a:txBody>
                    <a:bodyPr/>
                    <a:lstStyle/>
                    <a:p>
                      <a:r>
                        <a:rPr lang="en-US" dirty="0"/>
                        <a:t>-$105 to $54 (if you collect all co-pays, deductibles, co-insurance from patient)</a:t>
                      </a:r>
                    </a:p>
                  </a:txBody>
                  <a:tcPr/>
                </a:tc>
                <a:extLst>
                  <a:ext uri="{0D108BD9-81ED-4DB2-BD59-A6C34878D82A}">
                    <a16:rowId xmlns:a16="http://schemas.microsoft.com/office/drawing/2014/main" val="1044679954"/>
                  </a:ext>
                </a:extLst>
              </a:tr>
            </a:tbl>
          </a:graphicData>
        </a:graphic>
      </p:graphicFrame>
      <p:sp>
        <p:nvSpPr>
          <p:cNvPr id="8" name="TextBox 7">
            <a:extLst>
              <a:ext uri="{FF2B5EF4-FFF2-40B4-BE49-F238E27FC236}">
                <a16:creationId xmlns:a16="http://schemas.microsoft.com/office/drawing/2014/main" id="{CA2A7E3C-E6E8-5300-A072-5C85237D556E}"/>
              </a:ext>
            </a:extLst>
          </p:cNvPr>
          <p:cNvSpPr txBox="1"/>
          <p:nvPr/>
        </p:nvSpPr>
        <p:spPr>
          <a:xfrm>
            <a:off x="595737" y="50800"/>
            <a:ext cx="8014863" cy="369332"/>
          </a:xfrm>
          <a:prstGeom prst="rect">
            <a:avLst/>
          </a:prstGeom>
          <a:noFill/>
        </p:spPr>
        <p:txBody>
          <a:bodyPr wrap="square" rtlCol="0">
            <a:spAutoFit/>
          </a:bodyPr>
          <a:lstStyle/>
          <a:p>
            <a:r>
              <a:rPr lang="en-US" dirty="0"/>
              <a:t>Reimbursement explained for a simple A1C laboratory test</a:t>
            </a:r>
          </a:p>
        </p:txBody>
      </p:sp>
    </p:spTree>
    <p:extLst>
      <p:ext uri="{BB962C8B-B14F-4D97-AF65-F5344CB8AC3E}">
        <p14:creationId xmlns:p14="http://schemas.microsoft.com/office/powerpoint/2010/main" val="1923451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61B59-4173-52AF-A2AA-F67160575E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686A57-59DF-8C72-6686-FF160DC9FF88}"/>
              </a:ext>
            </a:extLst>
          </p:cNvPr>
          <p:cNvSpPr>
            <a:spLocks noGrp="1"/>
          </p:cNvSpPr>
          <p:nvPr>
            <p:ph type="ctrTitle" idx="4294967295"/>
          </p:nvPr>
        </p:nvSpPr>
        <p:spPr>
          <a:xfrm>
            <a:off x="595738" y="667240"/>
            <a:ext cx="4723534" cy="3566160"/>
          </a:xfrm>
        </p:spPr>
        <p:txBody>
          <a:bodyPr vert="horz" lIns="91440" tIns="45720" rIns="91440" bIns="45720" rtlCol="0" anchor="b">
            <a:normAutofit/>
          </a:bodyPr>
          <a:lstStyle/>
          <a:p>
            <a: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MEDICARE ADVANTAGE</a:t>
            </a:r>
          </a:p>
        </p:txBody>
      </p:sp>
      <p:sp>
        <p:nvSpPr>
          <p:cNvPr id="3" name="Slide Number Placeholder 2">
            <a:extLst>
              <a:ext uri="{FF2B5EF4-FFF2-40B4-BE49-F238E27FC236}">
                <a16:creationId xmlns:a16="http://schemas.microsoft.com/office/drawing/2014/main" id="{EBF75416-E7D6-FF84-B722-6EAC3C7C65DC}"/>
              </a:ext>
            </a:extLst>
          </p:cNvPr>
          <p:cNvSpPr>
            <a:spLocks noGrp="1"/>
          </p:cNvSpPr>
          <p:nvPr>
            <p:ph type="sldNum" sz="quarter" idx="12"/>
          </p:nvPr>
        </p:nvSpPr>
        <p:spPr>
          <a:xfrm>
            <a:off x="10591800" y="6356350"/>
            <a:ext cx="762000" cy="365125"/>
          </a:xfrm>
        </p:spPr>
        <p:txBody>
          <a:bodyPr vert="horz" lIns="91440" tIns="45720" rIns="91440" bIns="45720" rtlCol="0" anchor="ctr">
            <a:normAutofit/>
          </a:bodyPr>
          <a:lstStyle/>
          <a:p>
            <a:pPr>
              <a:spcAft>
                <a:spcPts val="600"/>
              </a:spcAft>
              <a:defRPr/>
            </a:pPr>
            <a:fld id="{D7C5E444-9916-4319-8579-D35A3E63FE3F}" type="slidenum">
              <a:rPr lang="en-US">
                <a:solidFill>
                  <a:srgbClr val="FFFFFF"/>
                </a:solidFill>
                <a:latin typeface="Calibri" panose="020F0502020204030204"/>
              </a:rPr>
              <a:pPr>
                <a:spcAft>
                  <a:spcPts val="600"/>
                </a:spcAft>
                <a:defRPr/>
              </a:pPr>
              <a:t>19</a:t>
            </a:fld>
            <a:endParaRPr lang="en-US">
              <a:solidFill>
                <a:srgbClr val="FFFFFF"/>
              </a:solidFill>
              <a:latin typeface="Calibri" panose="020F0502020204030204"/>
            </a:endParaRPr>
          </a:p>
        </p:txBody>
      </p:sp>
      <p:sp>
        <p:nvSpPr>
          <p:cNvPr id="5" name="Rectangle 4">
            <a:extLst>
              <a:ext uri="{FF2B5EF4-FFF2-40B4-BE49-F238E27FC236}">
                <a16:creationId xmlns:a16="http://schemas.microsoft.com/office/drawing/2014/main" id="{B0240A3A-320F-4608-EDCD-309FBD30222F}"/>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E3B15D0-DFE8-1632-4D2F-23F8DFD15D95}"/>
              </a:ext>
            </a:extLst>
          </p:cNvPr>
          <p:cNvPicPr>
            <a:picLocks noChangeAspect="1"/>
          </p:cNvPicPr>
          <p:nvPr/>
        </p:nvPicPr>
        <p:blipFill>
          <a:blip r:embed="rId3"/>
          <a:stretch>
            <a:fillRect/>
          </a:stretch>
        </p:blipFill>
        <p:spPr>
          <a:xfrm>
            <a:off x="595737" y="5567068"/>
            <a:ext cx="1051994" cy="1048661"/>
          </a:xfrm>
          <a:prstGeom prst="rect">
            <a:avLst/>
          </a:prstGeom>
        </p:spPr>
      </p:pic>
      <p:sp>
        <p:nvSpPr>
          <p:cNvPr id="8" name="Rectangle 7">
            <a:extLst>
              <a:ext uri="{FF2B5EF4-FFF2-40B4-BE49-F238E27FC236}">
                <a16:creationId xmlns:a16="http://schemas.microsoft.com/office/drawing/2014/main" id="{2B83F123-BD5E-71E5-B54B-AB4B454210AE}"/>
              </a:ext>
            </a:extLst>
          </p:cNvPr>
          <p:cNvSpPr/>
          <p:nvPr/>
        </p:nvSpPr>
        <p:spPr>
          <a:xfrm>
            <a:off x="5587134" y="0"/>
            <a:ext cx="133929"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doctor talking to a patient&#10;&#10;AI-generated content may be incorrect.">
            <a:extLst>
              <a:ext uri="{FF2B5EF4-FFF2-40B4-BE49-F238E27FC236}">
                <a16:creationId xmlns:a16="http://schemas.microsoft.com/office/drawing/2014/main" id="{F5065C50-FBC7-FD0D-CD7D-5A1EDE105D62}"/>
              </a:ext>
            </a:extLst>
          </p:cNvPr>
          <p:cNvPicPr>
            <a:picLocks noChangeAspect="1"/>
          </p:cNvPicPr>
          <p:nvPr/>
        </p:nvPicPr>
        <p:blipFill>
          <a:blip r:embed="rId4">
            <a:extLst>
              <a:ext uri="{28A0092B-C50C-407E-A947-70E740481C1C}">
                <a14:useLocalDpi xmlns:a14="http://schemas.microsoft.com/office/drawing/2010/main" val="0"/>
              </a:ext>
            </a:extLst>
          </a:blip>
          <a:srcRect l="16745" r="33497"/>
          <a:stretch/>
        </p:blipFill>
        <p:spPr>
          <a:xfrm>
            <a:off x="5721063" y="0"/>
            <a:ext cx="6470937" cy="6858000"/>
          </a:xfrm>
          <a:prstGeom prst="rect">
            <a:avLst/>
          </a:prstGeom>
        </p:spPr>
      </p:pic>
    </p:spTree>
    <p:extLst>
      <p:ext uri="{BB962C8B-B14F-4D97-AF65-F5344CB8AC3E}">
        <p14:creationId xmlns:p14="http://schemas.microsoft.com/office/powerpoint/2010/main" val="2620637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6F8AC-4D88-55DF-D918-A75772BF3B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ACA043-8519-4B2F-5EF1-697BF3CEE7B3}"/>
              </a:ext>
            </a:extLst>
          </p:cNvPr>
          <p:cNvSpPr>
            <a:spLocks noGrp="1"/>
          </p:cNvSpPr>
          <p:nvPr>
            <p:ph type="title"/>
          </p:nvPr>
        </p:nvSpPr>
        <p:spPr>
          <a:xfrm>
            <a:off x="1236552" y="234140"/>
            <a:ext cx="10515600" cy="1325563"/>
          </a:xfrm>
        </p:spPr>
        <p:txBody>
          <a:bodyPr>
            <a:normAutofit/>
          </a:bodyPr>
          <a:lstStyle/>
          <a:p>
            <a:r>
              <a:rPr lang="en-US" sz="54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Understand Medicare Advantage</a:t>
            </a:r>
          </a:p>
        </p:txBody>
      </p:sp>
      <p:graphicFrame>
        <p:nvGraphicFramePr>
          <p:cNvPr id="4" name="Content Placeholder 3">
            <a:extLst>
              <a:ext uri="{FF2B5EF4-FFF2-40B4-BE49-F238E27FC236}">
                <a16:creationId xmlns:a16="http://schemas.microsoft.com/office/drawing/2014/main" id="{17205760-D299-95DB-AA8D-0C308303C6AF}"/>
              </a:ext>
            </a:extLst>
          </p:cNvPr>
          <p:cNvGraphicFramePr>
            <a:graphicFrameLocks noGrp="1"/>
          </p:cNvGraphicFramePr>
          <p:nvPr>
            <p:ph idx="1"/>
            <p:extLst>
              <p:ext uri="{D42A27DB-BD31-4B8C-83A1-F6EECF244321}">
                <p14:modId xmlns:p14="http://schemas.microsoft.com/office/powerpoint/2010/main" val="2172254372"/>
              </p:ext>
            </p:extLst>
          </p:nvPr>
        </p:nvGraphicFramePr>
        <p:xfrm>
          <a:off x="1109458" y="1428191"/>
          <a:ext cx="10486805" cy="4270390"/>
        </p:xfrm>
        <a:graphic>
          <a:graphicData uri="http://schemas.openxmlformats.org/drawingml/2006/table">
            <a:tbl>
              <a:tblPr firstRow="1" bandRow="1">
                <a:tableStyleId>{5C22544A-7EE6-4342-B048-85BDC9FD1C3A}</a:tableStyleId>
              </a:tblPr>
              <a:tblGrid>
                <a:gridCol w="5254024">
                  <a:extLst>
                    <a:ext uri="{9D8B030D-6E8A-4147-A177-3AD203B41FA5}">
                      <a16:colId xmlns:a16="http://schemas.microsoft.com/office/drawing/2014/main" val="3713009776"/>
                    </a:ext>
                  </a:extLst>
                </a:gridCol>
                <a:gridCol w="5232781">
                  <a:extLst>
                    <a:ext uri="{9D8B030D-6E8A-4147-A177-3AD203B41FA5}">
                      <a16:colId xmlns:a16="http://schemas.microsoft.com/office/drawing/2014/main" val="1716989398"/>
                    </a:ext>
                  </a:extLst>
                </a:gridCol>
              </a:tblGrid>
              <a:tr h="353176">
                <a:tc>
                  <a:txBody>
                    <a:bodyPr/>
                    <a:lstStyle/>
                    <a:p>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Pros of Medicare Advantage</a:t>
                      </a:r>
                    </a:p>
                  </a:txBody>
                  <a:tcPr marL="73142" marR="73142" marT="36571" marB="36571">
                    <a:solidFill>
                      <a:srgbClr val="7BAFD4"/>
                    </a:solidFill>
                  </a:tcPr>
                </a:tc>
                <a:tc>
                  <a:txBody>
                    <a:bodyPr/>
                    <a:lstStyle/>
                    <a:p>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Cons of Medicare Advantage</a:t>
                      </a:r>
                    </a:p>
                  </a:txBody>
                  <a:tcPr marL="73142" marR="73142" marT="36571" marB="36571">
                    <a:solidFill>
                      <a:srgbClr val="7BAFD4"/>
                    </a:solidFill>
                  </a:tcPr>
                </a:tc>
                <a:extLst>
                  <a:ext uri="{0D108BD9-81ED-4DB2-BD59-A6C34878D82A}">
                    <a16:rowId xmlns:a16="http://schemas.microsoft.com/office/drawing/2014/main" val="2228451504"/>
                  </a:ext>
                </a:extLst>
              </a:tr>
              <a:tr h="872981">
                <a:tc>
                  <a:txBody>
                    <a:bodyPr/>
                    <a:lstStyle/>
                    <a:p>
                      <a:r>
                        <a:rPr lang="en-US" sz="1400" dirty="0">
                          <a:latin typeface="Calibri" panose="020F0502020204030204" pitchFamily="34" charset="0"/>
                          <a:ea typeface="Calibri" panose="020F0502020204030204" pitchFamily="34" charset="0"/>
                          <a:cs typeface="Calibri" panose="020F0502020204030204" pitchFamily="34" charset="0"/>
                        </a:rPr>
                        <a:t>May provide additional services beyond traditional Medicare such as vision, hearing and dental without a supplemental Medigap plan.</a:t>
                      </a:r>
                    </a:p>
                  </a:txBody>
                  <a:tcPr marL="73142" marR="73142" marT="36571" marB="36571"/>
                </a:tc>
                <a:tc>
                  <a:txBody>
                    <a:bodyPr/>
                    <a:lstStyle/>
                    <a:p>
                      <a:r>
                        <a:rPr lang="en-US" sz="1400" dirty="0">
                          <a:latin typeface="Calibri" panose="020F0502020204030204" pitchFamily="34" charset="0"/>
                          <a:ea typeface="Calibri" panose="020F0502020204030204" pitchFamily="34" charset="0"/>
                          <a:cs typeface="Calibri" panose="020F0502020204030204" pitchFamily="34" charset="0"/>
                        </a:rPr>
                        <a:t>Strict network of providers.  Coverage does not always follow patients.</a:t>
                      </a:r>
                    </a:p>
                    <a:p>
                      <a:pPr marL="742950" lvl="1" indent="-285750">
                        <a:buFont typeface="Wingdings" panose="05000000000000000000" pitchFamily="2" charset="2"/>
                        <a:buChar char="q"/>
                      </a:pPr>
                      <a:r>
                        <a:rPr lang="en-US" sz="900" dirty="0">
                          <a:latin typeface="Calibri" panose="020F0502020204030204" pitchFamily="34" charset="0"/>
                          <a:ea typeface="Calibri" panose="020F0502020204030204" pitchFamily="34" charset="0"/>
                          <a:cs typeface="Calibri" panose="020F0502020204030204" pitchFamily="34" charset="0"/>
                        </a:rPr>
                        <a:t>In 2017, a study found that the average Medicare Advantage plan only includes about half of the physicians in the United States</a:t>
                      </a:r>
                    </a:p>
                  </a:txBody>
                  <a:tcPr marL="73142" marR="73142" marT="36571" marB="36571"/>
                </a:tc>
                <a:extLst>
                  <a:ext uri="{0D108BD9-81ED-4DB2-BD59-A6C34878D82A}">
                    <a16:rowId xmlns:a16="http://schemas.microsoft.com/office/drawing/2014/main" val="2759391316"/>
                  </a:ext>
                </a:extLst>
              </a:tr>
              <a:tr h="1061999">
                <a:tc>
                  <a:txBody>
                    <a:bodyPr/>
                    <a:lstStyle/>
                    <a:p>
                      <a:r>
                        <a:rPr lang="en-US" sz="1400" dirty="0">
                          <a:latin typeface="Calibri" panose="020F0502020204030204" pitchFamily="34" charset="0"/>
                          <a:ea typeface="Calibri" panose="020F0502020204030204" pitchFamily="34" charset="0"/>
                          <a:cs typeface="Calibri" panose="020F0502020204030204" pitchFamily="34" charset="0"/>
                        </a:rPr>
                        <a:t>Medicare Advantage plans have an annual maximum out-of-pocket payment, unlike Original Medicare</a:t>
                      </a:r>
                    </a:p>
                    <a:p>
                      <a:pPr marL="742950" lvl="1" indent="-285750">
                        <a:buFont typeface="Wingdings" panose="05000000000000000000" pitchFamily="2" charset="2"/>
                        <a:buChar char="q"/>
                      </a:pPr>
                      <a:r>
                        <a:rPr lang="en-US" sz="900" dirty="0">
                          <a:latin typeface="Calibri" panose="020F0502020204030204" pitchFamily="34" charset="0"/>
                          <a:ea typeface="Calibri" panose="020F0502020204030204" pitchFamily="34" charset="0"/>
                          <a:cs typeface="Calibri" panose="020F0502020204030204" pitchFamily="34" charset="0"/>
                        </a:rPr>
                        <a:t>In 2024, the maximum cost for a MA plan was $8,850 and $13,300 for combined in-network and out-of-network services</a:t>
                      </a:r>
                    </a:p>
                  </a:txBody>
                  <a:tcPr marL="73142" marR="73142" marT="36571" marB="36571"/>
                </a:tc>
                <a:tc>
                  <a:txBody>
                    <a:bodyPr/>
                    <a:lstStyle/>
                    <a:p>
                      <a:r>
                        <a:rPr lang="en-US" sz="1400" dirty="0">
                          <a:latin typeface="Calibri" panose="020F0502020204030204" pitchFamily="34" charset="0"/>
                          <a:ea typeface="Calibri" panose="020F0502020204030204" pitchFamily="34" charset="0"/>
                          <a:cs typeface="Calibri" panose="020F0502020204030204" pitchFamily="34" charset="0"/>
                        </a:rPr>
                        <a:t>Constant need for referrals and approvals</a:t>
                      </a:r>
                    </a:p>
                    <a:p>
                      <a:pPr marL="742950" lvl="1" indent="-285750">
                        <a:buFont typeface="Wingdings" panose="05000000000000000000" pitchFamily="2" charset="2"/>
                        <a:buChar char="q"/>
                      </a:pPr>
                      <a:r>
                        <a:rPr lang="en-US" sz="900" dirty="0">
                          <a:latin typeface="Calibri" panose="020F0502020204030204" pitchFamily="34" charset="0"/>
                          <a:ea typeface="Calibri" panose="020F0502020204030204" pitchFamily="34" charset="0"/>
                          <a:cs typeface="Calibri" panose="020F0502020204030204" pitchFamily="34" charset="0"/>
                        </a:rPr>
                        <a:t>Unlike Original Medicare, a majority of the time MA members must seek approval for most prescriptions, hospital visits, procedures, and to see if specialist for treatment or other services.  Patient should expect treatment delays.</a:t>
                      </a:r>
                    </a:p>
                    <a:p>
                      <a:pPr marL="742950" lvl="1" indent="-285750">
                        <a:buFont typeface="Wingdings" panose="05000000000000000000" pitchFamily="2" charset="2"/>
                        <a:buChar char="q"/>
                      </a:pPr>
                      <a:r>
                        <a:rPr lang="en-US" sz="900" dirty="0">
                          <a:latin typeface="Calibri" panose="020F0502020204030204" pitchFamily="34" charset="0"/>
                          <a:ea typeface="Calibri" panose="020F0502020204030204" pitchFamily="34" charset="0"/>
                          <a:cs typeface="Calibri" panose="020F0502020204030204" pitchFamily="34" charset="0"/>
                        </a:rPr>
                        <a:t>If the member is denied approval, the care is not covered.</a:t>
                      </a:r>
                    </a:p>
                  </a:txBody>
                  <a:tcPr marL="73142" marR="73142" marT="36571" marB="36571"/>
                </a:tc>
                <a:extLst>
                  <a:ext uri="{0D108BD9-81ED-4DB2-BD59-A6C34878D82A}">
                    <a16:rowId xmlns:a16="http://schemas.microsoft.com/office/drawing/2014/main" val="56038145"/>
                  </a:ext>
                </a:extLst>
              </a:tr>
              <a:tr h="1156509">
                <a:tc>
                  <a:txBody>
                    <a:bodyPr/>
                    <a:lstStyle/>
                    <a:p>
                      <a:r>
                        <a:rPr lang="en-US" sz="1400">
                          <a:latin typeface="Calibri" panose="020F0502020204030204" pitchFamily="34" charset="0"/>
                          <a:ea typeface="Calibri" panose="020F0502020204030204" pitchFamily="34" charset="0"/>
                          <a:cs typeface="Calibri" panose="020F0502020204030204" pitchFamily="34" charset="0"/>
                        </a:rPr>
                        <a:t>Many MA plans have the ability to combine drug coverage and medical coverage into one plan, rather than paying for a separate Part D plan to supplement Medicare Part A and Medicare Part B.</a:t>
                      </a:r>
                    </a:p>
                  </a:txBody>
                  <a:tcPr marL="73142" marR="73142" marT="36571" marB="36571"/>
                </a:tc>
                <a:tc>
                  <a:txBody>
                    <a:bodyPr/>
                    <a:lstStyle/>
                    <a:p>
                      <a:r>
                        <a:rPr lang="en-US" sz="1400" dirty="0">
                          <a:latin typeface="Calibri" panose="020F0502020204030204" pitchFamily="34" charset="0"/>
                          <a:ea typeface="Calibri" panose="020F0502020204030204" pitchFamily="34" charset="0"/>
                          <a:cs typeface="Calibri" panose="020F0502020204030204" pitchFamily="34" charset="0"/>
                        </a:rPr>
                        <a:t>Post-Acute Care – more burden is placed on family members.</a:t>
                      </a:r>
                    </a:p>
                    <a:p>
                      <a:pPr marL="800100" lvl="1" indent="-342900">
                        <a:buFont typeface="Wingdings" panose="05000000000000000000" pitchFamily="2" charset="2"/>
                        <a:buChar char="q"/>
                      </a:pPr>
                      <a:r>
                        <a:rPr lang="en-US" sz="900" dirty="0">
                          <a:latin typeface="Calibri" panose="020F0502020204030204" pitchFamily="34" charset="0"/>
                          <a:ea typeface="Calibri" panose="020F0502020204030204" pitchFamily="34" charset="0"/>
                          <a:cs typeface="Calibri" panose="020F0502020204030204" pitchFamily="34" charset="0"/>
                        </a:rPr>
                        <a:t>Unlike Original Medicare, a majority of inpatient rehab is denied, and the patient is expected to be discharged home.  Patients must deal with unsafe living, unequipped DME at home, and arrange travel to follow-up medical appts such as outpatient rehab, injection appts, and checkups, to name a few.</a:t>
                      </a:r>
                    </a:p>
                  </a:txBody>
                  <a:tcPr marL="73142" marR="73142" marT="36571" marB="36571"/>
                </a:tc>
                <a:extLst>
                  <a:ext uri="{0D108BD9-81ED-4DB2-BD59-A6C34878D82A}">
                    <a16:rowId xmlns:a16="http://schemas.microsoft.com/office/drawing/2014/main" val="929296813"/>
                  </a:ext>
                </a:extLst>
              </a:tr>
              <a:tr h="825725">
                <a:tc>
                  <a:txBody>
                    <a:bodyPr/>
                    <a:lstStyle/>
                    <a:p>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73142" marR="73142" marT="36571" marB="36571"/>
                </a:tc>
                <a:tc>
                  <a:txBody>
                    <a:bodyPr/>
                    <a:lstStyle/>
                    <a:p>
                      <a:r>
                        <a:rPr lang="en-US" sz="1400" dirty="0">
                          <a:latin typeface="Calibri" panose="020F0502020204030204" pitchFamily="34" charset="0"/>
                          <a:ea typeface="Calibri" panose="020F0502020204030204" pitchFamily="34" charset="0"/>
                          <a:cs typeface="Calibri" panose="020F0502020204030204" pitchFamily="34" charset="0"/>
                        </a:rPr>
                        <a:t>Medicare Advantage members may end up spending more than those on Original Medicare with hidden costs and denied coverage.</a:t>
                      </a:r>
                    </a:p>
                  </a:txBody>
                  <a:tcPr marL="73142" marR="73142" marT="36571" marB="36571"/>
                </a:tc>
                <a:extLst>
                  <a:ext uri="{0D108BD9-81ED-4DB2-BD59-A6C34878D82A}">
                    <a16:rowId xmlns:a16="http://schemas.microsoft.com/office/drawing/2014/main" val="4197335261"/>
                  </a:ext>
                </a:extLst>
              </a:tr>
            </a:tbl>
          </a:graphicData>
        </a:graphic>
      </p:graphicFrame>
      <p:sp>
        <p:nvSpPr>
          <p:cNvPr id="3" name="Slide Number Placeholder 2">
            <a:extLst>
              <a:ext uri="{FF2B5EF4-FFF2-40B4-BE49-F238E27FC236}">
                <a16:creationId xmlns:a16="http://schemas.microsoft.com/office/drawing/2014/main" id="{5A2E524D-B810-2AA5-D4BA-D6307AE559F0}"/>
              </a:ext>
            </a:extLst>
          </p:cNvPr>
          <p:cNvSpPr>
            <a:spLocks noGrp="1"/>
          </p:cNvSpPr>
          <p:nvPr>
            <p:ph type="sldNum" sz="quarter" idx="12"/>
          </p:nvPr>
        </p:nvSpPr>
        <p:spPr/>
        <p:txBody>
          <a:bodyPr/>
          <a:lstStyle/>
          <a:p>
            <a:fld id="{D7C5E444-9916-4319-8579-D35A3E63FE3F}" type="slidenum">
              <a:rPr lang="en-US" smtClean="0"/>
              <a:t>20</a:t>
            </a:fld>
            <a:endParaRPr lang="en-US"/>
          </a:p>
        </p:txBody>
      </p:sp>
      <p:sp>
        <p:nvSpPr>
          <p:cNvPr id="6" name="Rectangle 5">
            <a:extLst>
              <a:ext uri="{FF2B5EF4-FFF2-40B4-BE49-F238E27FC236}">
                <a16:creationId xmlns:a16="http://schemas.microsoft.com/office/drawing/2014/main" id="{1A0EC90B-6FE0-61D0-ECEC-292D0CA38A7A}"/>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3D8F73BC-FC8D-CCD4-3BC5-68167E4FD6EE}"/>
              </a:ext>
            </a:extLst>
          </p:cNvPr>
          <p:cNvPicPr>
            <a:picLocks noChangeAspect="1"/>
          </p:cNvPicPr>
          <p:nvPr/>
        </p:nvPicPr>
        <p:blipFill>
          <a:blip r:embed="rId2"/>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3865508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C22E7-94CC-EC4B-32E1-D7505EA277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26AEB3-A010-43EC-E5D5-5DB3ACF27FE5}"/>
              </a:ext>
            </a:extLst>
          </p:cNvPr>
          <p:cNvSpPr>
            <a:spLocks noGrp="1"/>
          </p:cNvSpPr>
          <p:nvPr>
            <p:ph type="title" idx="4294967295"/>
          </p:nvPr>
        </p:nvSpPr>
        <p:spPr>
          <a:xfrm>
            <a:off x="810897" y="232669"/>
            <a:ext cx="10909640" cy="1065836"/>
          </a:xfrm>
        </p:spPr>
        <p:txBody>
          <a:bodyPr vert="horz" lIns="91440" tIns="45720" rIns="91440" bIns="45720" rtlCol="0" anchor="ctr">
            <a:normAutofit fontScale="90000"/>
          </a:bodyPr>
          <a:lstStyle/>
          <a:p>
            <a:pPr algn="ctr"/>
            <a:r>
              <a:rPr lang="en-US" sz="46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Impacts on Patients – Delayed or Denied Care</a:t>
            </a:r>
          </a:p>
        </p:txBody>
      </p:sp>
      <p:pic>
        <p:nvPicPr>
          <p:cNvPr id="8" name="Picture 7">
            <a:extLst>
              <a:ext uri="{FF2B5EF4-FFF2-40B4-BE49-F238E27FC236}">
                <a16:creationId xmlns:a16="http://schemas.microsoft.com/office/drawing/2014/main" id="{5B9D8F9A-FAC9-D25D-43C0-D857BF47DD3E}"/>
              </a:ext>
            </a:extLst>
          </p:cNvPr>
          <p:cNvPicPr>
            <a:picLocks noChangeAspect="1"/>
          </p:cNvPicPr>
          <p:nvPr/>
        </p:nvPicPr>
        <p:blipFill>
          <a:blip r:embed="rId2"/>
          <a:stretch>
            <a:fillRect/>
          </a:stretch>
        </p:blipFill>
        <p:spPr>
          <a:xfrm>
            <a:off x="2062995" y="1515362"/>
            <a:ext cx="2077074" cy="4610548"/>
          </a:xfrm>
          <a:prstGeom prst="rect">
            <a:avLst/>
          </a:prstGeom>
        </p:spPr>
      </p:pic>
      <p:pic>
        <p:nvPicPr>
          <p:cNvPr id="6" name="Content Placeholder 5">
            <a:extLst>
              <a:ext uri="{FF2B5EF4-FFF2-40B4-BE49-F238E27FC236}">
                <a16:creationId xmlns:a16="http://schemas.microsoft.com/office/drawing/2014/main" id="{2A86A4F1-DC3F-1E9B-577F-D746B0817689}"/>
              </a:ext>
            </a:extLst>
          </p:cNvPr>
          <p:cNvPicPr>
            <a:picLocks noGrp="1" noChangeAspect="1"/>
          </p:cNvPicPr>
          <p:nvPr>
            <p:ph idx="4294967295"/>
          </p:nvPr>
        </p:nvPicPr>
        <p:blipFill>
          <a:blip r:embed="rId3"/>
          <a:stretch>
            <a:fillRect/>
          </a:stretch>
        </p:blipFill>
        <p:spPr>
          <a:xfrm>
            <a:off x="5429645" y="1515362"/>
            <a:ext cx="2068901" cy="4575227"/>
          </a:xfrm>
          <a:prstGeom prst="rect">
            <a:avLst/>
          </a:prstGeom>
        </p:spPr>
      </p:pic>
      <p:pic>
        <p:nvPicPr>
          <p:cNvPr id="10" name="Picture 9">
            <a:extLst>
              <a:ext uri="{FF2B5EF4-FFF2-40B4-BE49-F238E27FC236}">
                <a16:creationId xmlns:a16="http://schemas.microsoft.com/office/drawing/2014/main" id="{9E2A28D1-EC2C-F3DB-6EAD-1DB4A7B37052}"/>
              </a:ext>
            </a:extLst>
          </p:cNvPr>
          <p:cNvPicPr>
            <a:picLocks noChangeAspect="1"/>
          </p:cNvPicPr>
          <p:nvPr/>
        </p:nvPicPr>
        <p:blipFill>
          <a:blip r:embed="rId4"/>
          <a:stretch>
            <a:fillRect/>
          </a:stretch>
        </p:blipFill>
        <p:spPr>
          <a:xfrm>
            <a:off x="8873186" y="1539004"/>
            <a:ext cx="2068902" cy="4527941"/>
          </a:xfrm>
          <a:prstGeom prst="rect">
            <a:avLst/>
          </a:prstGeom>
        </p:spPr>
      </p:pic>
      <p:sp>
        <p:nvSpPr>
          <p:cNvPr id="4" name="Slide Number Placeholder 3">
            <a:extLst>
              <a:ext uri="{FF2B5EF4-FFF2-40B4-BE49-F238E27FC236}">
                <a16:creationId xmlns:a16="http://schemas.microsoft.com/office/drawing/2014/main" id="{F693D1F6-349B-5BA6-7308-AC31DB18694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C350971-A58B-4F61-8407-C0A403921480}" type="slidenum">
              <a:rPr lang="en-US" smtClean="0">
                <a:solidFill>
                  <a:schemeClr val="tx1">
                    <a:tint val="75000"/>
                  </a:schemeClr>
                </a:solidFill>
              </a:rPr>
              <a:pPr>
                <a:spcAft>
                  <a:spcPts val="600"/>
                </a:spcAft>
              </a:pPr>
              <a:t>21</a:t>
            </a:fld>
            <a:endParaRPr lang="en-US">
              <a:solidFill>
                <a:schemeClr val="tx1">
                  <a:tint val="75000"/>
                </a:schemeClr>
              </a:solidFill>
            </a:endParaRPr>
          </a:p>
        </p:txBody>
      </p:sp>
      <p:sp>
        <p:nvSpPr>
          <p:cNvPr id="5" name="Rectangle 4">
            <a:extLst>
              <a:ext uri="{FF2B5EF4-FFF2-40B4-BE49-F238E27FC236}">
                <a16:creationId xmlns:a16="http://schemas.microsoft.com/office/drawing/2014/main" id="{CF07A4E5-0C9B-286E-326C-DEFF921EE918}"/>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E4B4751-9F64-5687-A450-C32D92DCFB46}"/>
              </a:ext>
            </a:extLst>
          </p:cNvPr>
          <p:cNvPicPr>
            <a:picLocks noChangeAspect="1"/>
          </p:cNvPicPr>
          <p:nvPr/>
        </p:nvPicPr>
        <p:blipFill>
          <a:blip r:embed="rId5"/>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40344303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04039-A1A1-4BD7-191A-3B573ECED4E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EE42727A-EF23-9351-3167-BBF8F6CA91E8}"/>
              </a:ext>
            </a:extLst>
          </p:cNvPr>
          <p:cNvSpPr>
            <a:spLocks noGrp="1"/>
          </p:cNvSpPr>
          <p:nvPr>
            <p:ph type="title" idx="4294967295"/>
          </p:nvPr>
        </p:nvSpPr>
        <p:spPr>
          <a:xfrm>
            <a:off x="1022983" y="343904"/>
            <a:ext cx="10909640" cy="1065836"/>
          </a:xfrm>
        </p:spPr>
        <p:txBody>
          <a:bodyPr vert="horz" lIns="91440" tIns="45720" rIns="91440" bIns="45720" rtlCol="0" anchor="ctr">
            <a:normAutofit fontScale="90000"/>
          </a:bodyPr>
          <a:lstStyle/>
          <a:p>
            <a:pPr algn="ctr"/>
            <a:r>
              <a:rPr lang="en-US" sz="46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Impacts on Providers – Unnecessary Burdens</a:t>
            </a:r>
          </a:p>
        </p:txBody>
      </p:sp>
      <p:pic>
        <p:nvPicPr>
          <p:cNvPr id="6" name="Content Placeholder 5">
            <a:extLst>
              <a:ext uri="{FF2B5EF4-FFF2-40B4-BE49-F238E27FC236}">
                <a16:creationId xmlns:a16="http://schemas.microsoft.com/office/drawing/2014/main" id="{428F321C-8D69-DFA0-A223-880F7220DCC7}"/>
              </a:ext>
            </a:extLst>
          </p:cNvPr>
          <p:cNvPicPr>
            <a:picLocks noGrp="1" noChangeAspect="1"/>
          </p:cNvPicPr>
          <p:nvPr>
            <p:ph idx="4294967295"/>
          </p:nvPr>
        </p:nvPicPr>
        <p:blipFill>
          <a:blip r:embed="rId2"/>
          <a:stretch>
            <a:fillRect/>
          </a:stretch>
        </p:blipFill>
        <p:spPr>
          <a:xfrm>
            <a:off x="1022983" y="1409740"/>
            <a:ext cx="4273046" cy="3532384"/>
          </a:xfrm>
          <a:prstGeom prst="rect">
            <a:avLst/>
          </a:prstGeom>
        </p:spPr>
      </p:pic>
      <p:pic>
        <p:nvPicPr>
          <p:cNvPr id="2" name="Content Placeholder 5">
            <a:extLst>
              <a:ext uri="{FF2B5EF4-FFF2-40B4-BE49-F238E27FC236}">
                <a16:creationId xmlns:a16="http://schemas.microsoft.com/office/drawing/2014/main" id="{DE0565E7-A5F6-788A-F6CB-E046ADD78721}"/>
              </a:ext>
            </a:extLst>
          </p:cNvPr>
          <p:cNvPicPr>
            <a:picLocks noChangeAspect="1"/>
          </p:cNvPicPr>
          <p:nvPr/>
        </p:nvPicPr>
        <p:blipFill>
          <a:blip r:embed="rId3"/>
          <a:stretch>
            <a:fillRect/>
          </a:stretch>
        </p:blipFill>
        <p:spPr>
          <a:xfrm>
            <a:off x="6162040" y="1409740"/>
            <a:ext cx="5064353" cy="3532385"/>
          </a:xfrm>
          <a:prstGeom prst="rect">
            <a:avLst/>
          </a:prstGeom>
        </p:spPr>
      </p:pic>
      <p:pic>
        <p:nvPicPr>
          <p:cNvPr id="8" name="Picture 7">
            <a:extLst>
              <a:ext uri="{FF2B5EF4-FFF2-40B4-BE49-F238E27FC236}">
                <a16:creationId xmlns:a16="http://schemas.microsoft.com/office/drawing/2014/main" id="{613199D0-2438-2F15-C6E6-E1136D7BD765}"/>
              </a:ext>
            </a:extLst>
          </p:cNvPr>
          <p:cNvPicPr>
            <a:picLocks noChangeAspect="1"/>
          </p:cNvPicPr>
          <p:nvPr/>
        </p:nvPicPr>
        <p:blipFill>
          <a:blip r:embed="rId4"/>
          <a:stretch>
            <a:fillRect/>
          </a:stretch>
        </p:blipFill>
        <p:spPr>
          <a:xfrm>
            <a:off x="2903922" y="5359213"/>
            <a:ext cx="7895079" cy="1065836"/>
          </a:xfrm>
          <a:prstGeom prst="rect">
            <a:avLst/>
          </a:prstGeom>
        </p:spPr>
      </p:pic>
      <p:sp>
        <p:nvSpPr>
          <p:cNvPr id="4" name="Slide Number Placeholder 3">
            <a:extLst>
              <a:ext uri="{FF2B5EF4-FFF2-40B4-BE49-F238E27FC236}">
                <a16:creationId xmlns:a16="http://schemas.microsoft.com/office/drawing/2014/main" id="{497D23AF-1C50-5CE0-F35F-639C30BC5BDC}"/>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C350971-A58B-4F61-8407-C0A403921480}" type="slidenum">
              <a:rPr lang="en-US" smtClean="0">
                <a:solidFill>
                  <a:schemeClr val="tx1">
                    <a:tint val="75000"/>
                  </a:schemeClr>
                </a:solidFill>
              </a:rPr>
              <a:pPr>
                <a:spcAft>
                  <a:spcPts val="600"/>
                </a:spcAft>
              </a:pPr>
              <a:t>22</a:t>
            </a:fld>
            <a:endParaRPr lang="en-US">
              <a:solidFill>
                <a:schemeClr val="tx1">
                  <a:tint val="75000"/>
                </a:schemeClr>
              </a:solidFill>
            </a:endParaRPr>
          </a:p>
        </p:txBody>
      </p:sp>
      <p:sp>
        <p:nvSpPr>
          <p:cNvPr id="7" name="Rectangle 6">
            <a:extLst>
              <a:ext uri="{FF2B5EF4-FFF2-40B4-BE49-F238E27FC236}">
                <a16:creationId xmlns:a16="http://schemas.microsoft.com/office/drawing/2014/main" id="{FF22758B-9E0F-7BF9-EC4C-4973CF0867CA}"/>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3223C94-6065-15F3-5655-579FCD923C22}"/>
              </a:ext>
            </a:extLst>
          </p:cNvPr>
          <p:cNvPicPr>
            <a:picLocks noChangeAspect="1"/>
          </p:cNvPicPr>
          <p:nvPr/>
        </p:nvPicPr>
        <p:blipFill>
          <a:blip r:embed="rId5"/>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34527055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47F0C71-5F06-40FE-7D3E-400F89726AD9}"/>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8648BCE-847F-77A6-BADB-C84428D6CA06}"/>
              </a:ext>
            </a:extLst>
          </p:cNvPr>
          <p:cNvSpPr>
            <a:spLocks noGrp="1"/>
          </p:cNvSpPr>
          <p:nvPr>
            <p:ph type="title" idx="4294967295"/>
          </p:nvPr>
        </p:nvSpPr>
        <p:spPr>
          <a:xfrm>
            <a:off x="1232780" y="323100"/>
            <a:ext cx="10515600" cy="1325563"/>
          </a:xfrm>
        </p:spPr>
        <p:txBody>
          <a:bodyPr vert="horz" lIns="91440" tIns="45720" rIns="91440" bIns="45720" rtlCol="0" anchor="ctr">
            <a:normAutofit fontScale="90000"/>
          </a:bodyPr>
          <a:lstStyle/>
          <a:p>
            <a:r>
              <a:rPr lang="en-US" sz="5000" b="1" kern="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Challenges Facing Hospitals &amp; Providers</a:t>
            </a:r>
          </a:p>
        </p:txBody>
      </p:sp>
      <p:sp>
        <p:nvSpPr>
          <p:cNvPr id="4" name="Slide Number Placeholder 3">
            <a:extLst>
              <a:ext uri="{FF2B5EF4-FFF2-40B4-BE49-F238E27FC236}">
                <a16:creationId xmlns:a16="http://schemas.microsoft.com/office/drawing/2014/main" id="{1C7CB1D6-41BA-7AA4-A6E0-C8261DB8A68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C350971-A58B-4F61-8407-C0A403921480}" type="slidenum">
              <a:rPr lang="en-US" smtClean="0">
                <a:solidFill>
                  <a:schemeClr val="tx1">
                    <a:tint val="75000"/>
                  </a:schemeClr>
                </a:solidFill>
              </a:rPr>
              <a:pPr>
                <a:spcAft>
                  <a:spcPts val="600"/>
                </a:spcAft>
              </a:pPr>
              <a:t>23</a:t>
            </a:fld>
            <a:endParaRPr lang="en-US">
              <a:solidFill>
                <a:schemeClr val="tx1">
                  <a:tint val="75000"/>
                </a:schemeClr>
              </a:solidFill>
            </a:endParaRPr>
          </a:p>
        </p:txBody>
      </p:sp>
      <p:graphicFrame>
        <p:nvGraphicFramePr>
          <p:cNvPr id="7" name="Content Placeholder 6">
            <a:extLst>
              <a:ext uri="{FF2B5EF4-FFF2-40B4-BE49-F238E27FC236}">
                <a16:creationId xmlns:a16="http://schemas.microsoft.com/office/drawing/2014/main" id="{B130D90F-7B58-834C-4EAD-E9D37186F952}"/>
              </a:ext>
            </a:extLst>
          </p:cNvPr>
          <p:cNvGraphicFramePr>
            <a:graphicFrameLocks noGrp="1"/>
          </p:cNvGraphicFramePr>
          <p:nvPr>
            <p:ph idx="4294967295"/>
            <p:extLst>
              <p:ext uri="{D42A27DB-BD31-4B8C-83A1-F6EECF244321}">
                <p14:modId xmlns:p14="http://schemas.microsoft.com/office/powerpoint/2010/main" val="1660502433"/>
              </p:ext>
            </p:extLst>
          </p:nvPr>
        </p:nvGraphicFramePr>
        <p:xfrm>
          <a:off x="838200" y="1648663"/>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a:extLst>
              <a:ext uri="{FF2B5EF4-FFF2-40B4-BE49-F238E27FC236}">
                <a16:creationId xmlns:a16="http://schemas.microsoft.com/office/drawing/2014/main" id="{505302E1-3BAE-8C2F-FB4C-0D703D524AEC}"/>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C4C29D3-347F-460F-BA25-A1C3F112FB5A}"/>
              </a:ext>
            </a:extLst>
          </p:cNvPr>
          <p:cNvPicPr>
            <a:picLocks noChangeAspect="1"/>
          </p:cNvPicPr>
          <p:nvPr/>
        </p:nvPicPr>
        <p:blipFill>
          <a:blip r:embed="rId7"/>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581646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7040D1-1D71-2D0E-7B92-C1A2DA4444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2EC17F-D66A-9993-F58D-E8DC2C224217}"/>
              </a:ext>
            </a:extLst>
          </p:cNvPr>
          <p:cNvSpPr>
            <a:spLocks noGrp="1"/>
          </p:cNvSpPr>
          <p:nvPr>
            <p:ph type="title"/>
          </p:nvPr>
        </p:nvSpPr>
        <p:spPr>
          <a:xfrm>
            <a:off x="686834" y="836700"/>
            <a:ext cx="3760474" cy="4461163"/>
          </a:xfrm>
        </p:spPr>
        <p:txBody>
          <a:bodyPr>
            <a:normAutofit/>
          </a:bodyPr>
          <a:lstStyle/>
          <a:p>
            <a:r>
              <a:rPr lang="en-US" sz="28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Know the Medicare Advantage Statistics:</a:t>
            </a:r>
            <a:br>
              <a:rPr lang="en-US" sz="28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br>
            <a:br>
              <a:rPr lang="en-US" sz="28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br>
            <a:br>
              <a:rPr lang="en-US" sz="28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br>
            <a:r>
              <a:rPr lang="en-US" sz="16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The only way to learn about a Medicare Advantage plans’ approval and authorization practices is to ask your physician and hospital.</a:t>
            </a:r>
            <a:br>
              <a:rPr lang="en-US" sz="1600" dirty="0">
                <a:solidFill>
                  <a:srgbClr val="FFFFFF"/>
                </a:solidFill>
                <a:latin typeface="+mj-lt"/>
              </a:rPr>
            </a:br>
            <a:endParaRPr lang="en-US" sz="1600" dirty="0">
              <a:solidFill>
                <a:srgbClr val="FFFFFF"/>
              </a:solidFill>
            </a:endParaRPr>
          </a:p>
        </p:txBody>
      </p:sp>
      <p:sp>
        <p:nvSpPr>
          <p:cNvPr id="3" name="Content Placeholder 2">
            <a:extLst>
              <a:ext uri="{FF2B5EF4-FFF2-40B4-BE49-F238E27FC236}">
                <a16:creationId xmlns:a16="http://schemas.microsoft.com/office/drawing/2014/main" id="{6BC5590A-9BA9-B6A0-75F9-1F1177D293AB}"/>
              </a:ext>
            </a:extLst>
          </p:cNvPr>
          <p:cNvSpPr>
            <a:spLocks noGrp="1"/>
          </p:cNvSpPr>
          <p:nvPr>
            <p:ph idx="1"/>
          </p:nvPr>
        </p:nvSpPr>
        <p:spPr>
          <a:xfrm>
            <a:off x="4447308" y="591344"/>
            <a:ext cx="4741959" cy="5585619"/>
          </a:xfrm>
        </p:spPr>
        <p:txBody>
          <a:bodyPr anchor="ctr">
            <a:normAutofit fontScale="92500" lnSpcReduction="10000"/>
          </a:bodyPr>
          <a:lstStyle/>
          <a:p>
            <a:r>
              <a:rPr lang="en-US" sz="1800" dirty="0">
                <a:latin typeface="Calibri" panose="020F0502020204030204" pitchFamily="34" charset="0"/>
                <a:ea typeface="Calibri" panose="020F0502020204030204" pitchFamily="34" charset="0"/>
                <a:cs typeface="Calibri" panose="020F0502020204030204" pitchFamily="34" charset="0"/>
              </a:rPr>
              <a:t>99% of Medicare Advantage plans require approvals and authorizations before care can be given.</a:t>
            </a:r>
          </a:p>
          <a:p>
            <a:r>
              <a:rPr lang="en-US" sz="1800" dirty="0">
                <a:latin typeface="Calibri" panose="020F0502020204030204" pitchFamily="34" charset="0"/>
                <a:ea typeface="Calibri" panose="020F0502020204030204" pitchFamily="34" charset="0"/>
                <a:cs typeface="Calibri" panose="020F0502020204030204" pitchFamily="34" charset="0"/>
              </a:rPr>
              <a:t>53% of the time, physician judgment is overruled by the Medicare Advantage plan.</a:t>
            </a:r>
          </a:p>
          <a:p>
            <a:r>
              <a:rPr lang="en-US" sz="1800" dirty="0">
                <a:latin typeface="Calibri" panose="020F0502020204030204" pitchFamily="34" charset="0"/>
                <a:ea typeface="Calibri" panose="020F0502020204030204" pitchFamily="34" charset="0"/>
                <a:cs typeface="Calibri" panose="020F0502020204030204" pitchFamily="34" charset="0"/>
              </a:rPr>
              <a:t>94% of physicians polled said authorizations delayed medical care.</a:t>
            </a:r>
          </a:p>
          <a:p>
            <a:r>
              <a:rPr lang="en-US" sz="1800" dirty="0">
                <a:latin typeface="Calibri" panose="020F0502020204030204" pitchFamily="34" charset="0"/>
                <a:ea typeface="Calibri" panose="020F0502020204030204" pitchFamily="34" charset="0"/>
                <a:cs typeface="Calibri" panose="020F0502020204030204" pitchFamily="34" charset="0"/>
              </a:rPr>
              <a:t>Roughly one in five who left their Medicare Advantage plan in 2021 cited problems getting the plan to cover medical services.</a:t>
            </a:r>
          </a:p>
          <a:p>
            <a:r>
              <a:rPr lang="en-US" sz="1800" dirty="0">
                <a:latin typeface="Calibri" panose="020F0502020204030204" pitchFamily="34" charset="0"/>
                <a:ea typeface="Calibri" panose="020F0502020204030204" pitchFamily="34" charset="0"/>
                <a:cs typeface="Calibri" panose="020F0502020204030204" pitchFamily="34" charset="0"/>
              </a:rPr>
              <a:t>3.4 million Medicare Advantage requested authorizations were denied in 2022.</a:t>
            </a:r>
          </a:p>
          <a:p>
            <a:pPr marL="0" indent="0">
              <a:buNone/>
            </a:pPr>
            <a:endParaRPr lang="en-US" sz="1800" dirty="0"/>
          </a:p>
          <a:p>
            <a:pPr marL="0" indent="0">
              <a:buNone/>
            </a:pPr>
            <a:endParaRPr lang="en-US" sz="1800" dirty="0"/>
          </a:p>
          <a:p>
            <a:pPr marL="0" indent="0">
              <a:buNone/>
            </a:pPr>
            <a:endParaRPr lang="en-US" sz="1800" dirty="0"/>
          </a:p>
          <a:p>
            <a:pPr marL="0" indent="0">
              <a:buNone/>
            </a:pPr>
            <a:endParaRPr lang="en-US" sz="1800" dirty="0"/>
          </a:p>
          <a:p>
            <a:pPr marL="0" indent="0">
              <a:buNone/>
            </a:pPr>
            <a:r>
              <a:rPr lang="en-US" sz="1000" dirty="0">
                <a:latin typeface="+mj-lt"/>
                <a:cs typeface="Poppins" panose="020B0604020202020204" charset="0"/>
                <a:hlinkClick r:id="rId2">
                  <a:extLst>
                    <a:ext uri="{A12FA001-AC4F-418D-AE19-62706E023703}">
                      <ahyp:hlinkClr xmlns:ahyp="http://schemas.microsoft.com/office/drawing/2018/hyperlinkcolor" val="tx"/>
                    </a:ext>
                  </a:extLst>
                </a:hlinkClick>
              </a:rPr>
              <a:t>https://fortune.com/well/2023/04/24/changes-coming-to-medicare-advantage-prior-authorization-rules/</a:t>
            </a:r>
            <a:endParaRPr lang="en-US" sz="1000" dirty="0">
              <a:latin typeface="+mj-lt"/>
              <a:cs typeface="Poppins" panose="020B0604020202020204" charset="0"/>
            </a:endParaRPr>
          </a:p>
          <a:p>
            <a:pPr marL="0" indent="0">
              <a:buNone/>
            </a:pPr>
            <a:r>
              <a:rPr lang="en-US" sz="1000" dirty="0">
                <a:latin typeface="+mj-lt"/>
                <a:cs typeface="Poppins" panose="020B0604020202020204" charset="0"/>
                <a:hlinkClick r:id="rId3">
                  <a:extLst>
                    <a:ext uri="{A12FA001-AC4F-418D-AE19-62706E023703}">
                      <ahyp:hlinkClr xmlns:ahyp="http://schemas.microsoft.com/office/drawing/2018/hyperlinkcolor" val="tx"/>
                    </a:ext>
                  </a:extLst>
                </a:hlinkClick>
              </a:rPr>
              <a:t>https://www.kff.org/medicare/issue-brief/use-of-prior-authorization-in-medicare-advantage-exceeded-46-million-requests-in-2022/</a:t>
            </a:r>
            <a:endParaRPr lang="en-US" sz="1000" dirty="0">
              <a:latin typeface="+mj-lt"/>
              <a:cs typeface="Poppins" panose="020B0604020202020204" charset="0"/>
            </a:endParaRPr>
          </a:p>
          <a:p>
            <a:pPr marL="0" indent="0">
              <a:buNone/>
            </a:pPr>
            <a:endParaRPr lang="en-US" sz="1800" dirty="0"/>
          </a:p>
        </p:txBody>
      </p:sp>
      <p:sp>
        <p:nvSpPr>
          <p:cNvPr id="4" name="Slide Number Placeholder 3">
            <a:extLst>
              <a:ext uri="{FF2B5EF4-FFF2-40B4-BE49-F238E27FC236}">
                <a16:creationId xmlns:a16="http://schemas.microsoft.com/office/drawing/2014/main" id="{1DC55047-4165-9D7B-BDB1-97C34354343B}"/>
              </a:ext>
            </a:extLst>
          </p:cNvPr>
          <p:cNvSpPr>
            <a:spLocks noGrp="1"/>
          </p:cNvSpPr>
          <p:nvPr>
            <p:ph type="sldNum" sz="quarter" idx="12"/>
          </p:nvPr>
        </p:nvSpPr>
        <p:spPr/>
        <p:txBody>
          <a:bodyPr/>
          <a:lstStyle/>
          <a:p>
            <a:fld id="{D7C5E444-9916-4319-8579-D35A3E63FE3F}" type="slidenum">
              <a:rPr lang="en-US" smtClean="0"/>
              <a:t>24</a:t>
            </a:fld>
            <a:endParaRPr lang="en-US"/>
          </a:p>
        </p:txBody>
      </p:sp>
      <p:sp>
        <p:nvSpPr>
          <p:cNvPr id="6" name="Rectangle 5">
            <a:extLst>
              <a:ext uri="{FF2B5EF4-FFF2-40B4-BE49-F238E27FC236}">
                <a16:creationId xmlns:a16="http://schemas.microsoft.com/office/drawing/2014/main" id="{A40CC3A4-6173-0DEF-284B-86985E404196}"/>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F27A618-9A17-9B3C-CB85-E2678A526804}"/>
              </a:ext>
            </a:extLst>
          </p:cNvPr>
          <p:cNvPicPr>
            <a:picLocks noChangeAspect="1"/>
          </p:cNvPicPr>
          <p:nvPr/>
        </p:nvPicPr>
        <p:blipFill>
          <a:blip r:embed="rId4"/>
          <a:stretch>
            <a:fillRect/>
          </a:stretch>
        </p:blipFill>
        <p:spPr>
          <a:xfrm>
            <a:off x="595737" y="5567068"/>
            <a:ext cx="1051994" cy="1048661"/>
          </a:xfrm>
          <a:prstGeom prst="rect">
            <a:avLst/>
          </a:prstGeom>
        </p:spPr>
      </p:pic>
      <p:pic>
        <p:nvPicPr>
          <p:cNvPr id="9" name="Picture 8" descr="A doctor working on a computer&#10;&#10;AI-generated content may be incorrect.">
            <a:extLst>
              <a:ext uri="{FF2B5EF4-FFF2-40B4-BE49-F238E27FC236}">
                <a16:creationId xmlns:a16="http://schemas.microsoft.com/office/drawing/2014/main" id="{D9F08202-A211-154B-22A9-0817B9EAEC13}"/>
              </a:ext>
            </a:extLst>
          </p:cNvPr>
          <p:cNvPicPr>
            <a:picLocks noChangeAspect="1"/>
          </p:cNvPicPr>
          <p:nvPr/>
        </p:nvPicPr>
        <p:blipFill>
          <a:blip r:embed="rId5"/>
          <a:stretch>
            <a:fillRect/>
          </a:stretch>
        </p:blipFill>
        <p:spPr>
          <a:xfrm>
            <a:off x="9334043" y="591344"/>
            <a:ext cx="2171123" cy="3256379"/>
          </a:xfrm>
          <a:prstGeom prst="rect">
            <a:avLst/>
          </a:prstGeom>
        </p:spPr>
      </p:pic>
      <p:sp>
        <p:nvSpPr>
          <p:cNvPr id="10" name="TextBox 9">
            <a:extLst>
              <a:ext uri="{FF2B5EF4-FFF2-40B4-BE49-F238E27FC236}">
                <a16:creationId xmlns:a16="http://schemas.microsoft.com/office/drawing/2014/main" id="{DC95FF7A-7CE4-8007-DDDE-C99EB85252FA}"/>
              </a:ext>
            </a:extLst>
          </p:cNvPr>
          <p:cNvSpPr txBox="1"/>
          <p:nvPr/>
        </p:nvSpPr>
        <p:spPr>
          <a:xfrm>
            <a:off x="9334043" y="4886083"/>
            <a:ext cx="2262220" cy="646331"/>
          </a:xfrm>
          <a:prstGeom prst="rect">
            <a:avLst/>
          </a:prstGeom>
          <a:noFill/>
        </p:spPr>
        <p:txBody>
          <a:bodyPr wrap="square" rtlCol="0">
            <a:spAutoFit/>
          </a:bodyPr>
          <a:lstStyle/>
          <a:p>
            <a:pPr algn="ctr"/>
            <a:r>
              <a:rPr lang="en-US" sz="1200" dirty="0">
                <a:latin typeface="Calibri" panose="020F0502020204030204" pitchFamily="34" charset="0"/>
                <a:ea typeface="Calibri" panose="020F0502020204030204" pitchFamily="34" charset="0"/>
                <a:cs typeface="Calibri" panose="020F0502020204030204" pitchFamily="34" charset="0"/>
              </a:rPr>
              <a:t>Have you downloaded </a:t>
            </a:r>
            <a:r>
              <a:rPr lang="en-US" sz="1200" i="1" dirty="0">
                <a:latin typeface="Calibri" panose="020F0502020204030204" pitchFamily="34" charset="0"/>
                <a:ea typeface="Calibri" panose="020F0502020204030204" pitchFamily="34" charset="0"/>
                <a:cs typeface="Calibri" panose="020F0502020204030204" pitchFamily="34" charset="0"/>
              </a:rPr>
              <a:t>Know Your Facts? </a:t>
            </a:r>
            <a:r>
              <a:rPr lang="en-US" sz="1200" dirty="0">
                <a:latin typeface="Calibri" panose="020F0502020204030204" pitchFamily="34" charset="0"/>
                <a:ea typeface="Calibri" panose="020F0502020204030204" pitchFamily="34" charset="0"/>
                <a:cs typeface="Calibri" panose="020F0502020204030204" pitchFamily="34" charset="0"/>
              </a:rPr>
              <a:t>A three-part Medicare Advantage Series.</a:t>
            </a:r>
          </a:p>
        </p:txBody>
      </p:sp>
      <p:pic>
        <p:nvPicPr>
          <p:cNvPr id="12" name="Picture 11" descr="A close-up of a sign&#10;&#10;AI-generated content may be incorrect.">
            <a:extLst>
              <a:ext uri="{FF2B5EF4-FFF2-40B4-BE49-F238E27FC236}">
                <a16:creationId xmlns:a16="http://schemas.microsoft.com/office/drawing/2014/main" id="{37E33E5A-120A-E96E-7189-E03984AA52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75978" y="4187521"/>
            <a:ext cx="2087252" cy="526075"/>
          </a:xfrm>
          <a:prstGeom prst="rect">
            <a:avLst/>
          </a:prstGeom>
          <a:ln>
            <a:solidFill>
              <a:schemeClr val="tx2">
                <a:lumMod val="90000"/>
                <a:lumOff val="10000"/>
              </a:schemeClr>
            </a:solidFill>
          </a:ln>
        </p:spPr>
      </p:pic>
      <p:sp>
        <p:nvSpPr>
          <p:cNvPr id="13" name="Arrow: Curved Left 12">
            <a:extLst>
              <a:ext uri="{FF2B5EF4-FFF2-40B4-BE49-F238E27FC236}">
                <a16:creationId xmlns:a16="http://schemas.microsoft.com/office/drawing/2014/main" id="{FD5D5A6A-66FA-A509-556E-29A374FF02E9}"/>
              </a:ext>
            </a:extLst>
          </p:cNvPr>
          <p:cNvSpPr/>
          <p:nvPr/>
        </p:nvSpPr>
        <p:spPr>
          <a:xfrm>
            <a:off x="11554415" y="4477923"/>
            <a:ext cx="409324" cy="1639880"/>
          </a:xfrm>
          <a:prstGeom prst="curvedLeftArrow">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5" name="Picture 14" descr="A qr code with a white background&#10;&#10;AI-generated content may be incorrect.">
            <a:extLst>
              <a:ext uri="{FF2B5EF4-FFF2-40B4-BE49-F238E27FC236}">
                <a16:creationId xmlns:a16="http://schemas.microsoft.com/office/drawing/2014/main" id="{57F1E24E-91A0-6920-FCDA-173C0E93D7F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78428" y="5486918"/>
            <a:ext cx="1051994" cy="1051994"/>
          </a:xfrm>
          <a:prstGeom prst="rect">
            <a:avLst/>
          </a:prstGeom>
        </p:spPr>
      </p:pic>
    </p:spTree>
    <p:extLst>
      <p:ext uri="{BB962C8B-B14F-4D97-AF65-F5344CB8AC3E}">
        <p14:creationId xmlns:p14="http://schemas.microsoft.com/office/powerpoint/2010/main" val="280099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8DAC9-C95D-6CC5-F677-29E6E4B81E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A3409B-7800-8EC8-724D-9049B0F10CC0}"/>
              </a:ext>
            </a:extLst>
          </p:cNvPr>
          <p:cNvSpPr>
            <a:spLocks noGrp="1"/>
          </p:cNvSpPr>
          <p:nvPr>
            <p:ph type="ctrTitle" idx="4294967295"/>
          </p:nvPr>
        </p:nvSpPr>
        <p:spPr>
          <a:xfrm>
            <a:off x="595737" y="667240"/>
            <a:ext cx="6276993" cy="3566160"/>
          </a:xfrm>
        </p:spPr>
        <p:txBody>
          <a:bodyPr vert="horz" lIns="91440" tIns="45720" rIns="91440" bIns="45720" rtlCol="0" anchor="b">
            <a:normAutofit/>
          </a:bodyPr>
          <a:lstStyle/>
          <a:p>
            <a: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UNCOMPENSATED CARE</a:t>
            </a:r>
          </a:p>
        </p:txBody>
      </p:sp>
      <p:sp>
        <p:nvSpPr>
          <p:cNvPr id="3" name="Slide Number Placeholder 2">
            <a:extLst>
              <a:ext uri="{FF2B5EF4-FFF2-40B4-BE49-F238E27FC236}">
                <a16:creationId xmlns:a16="http://schemas.microsoft.com/office/drawing/2014/main" id="{F766EEEB-DA22-B5FE-4DBF-950E79F009D5}"/>
              </a:ext>
            </a:extLst>
          </p:cNvPr>
          <p:cNvSpPr>
            <a:spLocks noGrp="1"/>
          </p:cNvSpPr>
          <p:nvPr>
            <p:ph type="sldNum" sz="quarter" idx="12"/>
          </p:nvPr>
        </p:nvSpPr>
        <p:spPr>
          <a:xfrm>
            <a:off x="10591800" y="6356350"/>
            <a:ext cx="762000" cy="365125"/>
          </a:xfrm>
        </p:spPr>
        <p:txBody>
          <a:bodyPr vert="horz" lIns="91440" tIns="45720" rIns="91440" bIns="45720" rtlCol="0" anchor="ctr">
            <a:normAutofit/>
          </a:bodyPr>
          <a:lstStyle/>
          <a:p>
            <a:pPr>
              <a:spcAft>
                <a:spcPts val="600"/>
              </a:spcAft>
              <a:defRPr/>
            </a:pPr>
            <a:fld id="{D7C5E444-9916-4319-8579-D35A3E63FE3F}" type="slidenum">
              <a:rPr lang="en-US">
                <a:solidFill>
                  <a:srgbClr val="FFFFFF"/>
                </a:solidFill>
                <a:latin typeface="Calibri" panose="020F0502020204030204"/>
              </a:rPr>
              <a:pPr>
                <a:spcAft>
                  <a:spcPts val="600"/>
                </a:spcAft>
                <a:defRPr/>
              </a:pPr>
              <a:t>25</a:t>
            </a:fld>
            <a:endParaRPr lang="en-US">
              <a:solidFill>
                <a:srgbClr val="FFFFFF"/>
              </a:solidFill>
              <a:latin typeface="Calibri" panose="020F0502020204030204"/>
            </a:endParaRPr>
          </a:p>
        </p:txBody>
      </p:sp>
      <p:sp>
        <p:nvSpPr>
          <p:cNvPr id="5" name="Rectangle 4">
            <a:extLst>
              <a:ext uri="{FF2B5EF4-FFF2-40B4-BE49-F238E27FC236}">
                <a16:creationId xmlns:a16="http://schemas.microsoft.com/office/drawing/2014/main" id="{C6D29D83-19C6-E2CC-EAF1-056C5D0778CF}"/>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062330F-ABD2-439C-A94A-7DD76B181969}"/>
              </a:ext>
            </a:extLst>
          </p:cNvPr>
          <p:cNvPicPr>
            <a:picLocks noChangeAspect="1"/>
          </p:cNvPicPr>
          <p:nvPr/>
        </p:nvPicPr>
        <p:blipFill>
          <a:blip r:embed="rId2"/>
          <a:stretch>
            <a:fillRect/>
          </a:stretch>
        </p:blipFill>
        <p:spPr>
          <a:xfrm>
            <a:off x="595737" y="5567068"/>
            <a:ext cx="1051994" cy="1048661"/>
          </a:xfrm>
          <a:prstGeom prst="rect">
            <a:avLst/>
          </a:prstGeom>
        </p:spPr>
      </p:pic>
      <p:sp>
        <p:nvSpPr>
          <p:cNvPr id="8" name="Rectangle 7">
            <a:extLst>
              <a:ext uri="{FF2B5EF4-FFF2-40B4-BE49-F238E27FC236}">
                <a16:creationId xmlns:a16="http://schemas.microsoft.com/office/drawing/2014/main" id="{DDD338F3-BCC7-74A4-E589-1B0ECBE9AE93}"/>
              </a:ext>
            </a:extLst>
          </p:cNvPr>
          <p:cNvSpPr/>
          <p:nvPr/>
        </p:nvSpPr>
        <p:spPr>
          <a:xfrm>
            <a:off x="6891392" y="0"/>
            <a:ext cx="133929"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erson in a hospital bed&#10;&#10;AI-generated content may be incorrect.">
            <a:extLst>
              <a:ext uri="{FF2B5EF4-FFF2-40B4-BE49-F238E27FC236}">
                <a16:creationId xmlns:a16="http://schemas.microsoft.com/office/drawing/2014/main" id="{52236280-C5A0-1DAC-4F74-ACD264776852}"/>
              </a:ext>
            </a:extLst>
          </p:cNvPr>
          <p:cNvPicPr>
            <a:picLocks noChangeAspect="1"/>
          </p:cNvPicPr>
          <p:nvPr/>
        </p:nvPicPr>
        <p:blipFill>
          <a:blip r:embed="rId3">
            <a:extLst>
              <a:ext uri="{28A0092B-C50C-407E-A947-70E740481C1C}">
                <a14:useLocalDpi xmlns:a14="http://schemas.microsoft.com/office/drawing/2010/main" val="0"/>
              </a:ext>
            </a:extLst>
          </a:blip>
          <a:srcRect l="11905" r="37964"/>
          <a:stretch/>
        </p:blipFill>
        <p:spPr>
          <a:xfrm>
            <a:off x="7024847" y="0"/>
            <a:ext cx="5167153" cy="6858000"/>
          </a:xfrm>
          <a:prstGeom prst="rect">
            <a:avLst/>
          </a:prstGeom>
        </p:spPr>
      </p:pic>
    </p:spTree>
    <p:extLst>
      <p:ext uri="{BB962C8B-B14F-4D97-AF65-F5344CB8AC3E}">
        <p14:creationId xmlns:p14="http://schemas.microsoft.com/office/powerpoint/2010/main" val="125055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1489E-3CFC-363D-81E5-163C5CFF5F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E2C29A-7C8A-882E-9880-B709173375BE}"/>
              </a:ext>
            </a:extLst>
          </p:cNvPr>
          <p:cNvSpPr>
            <a:spLocks noGrp="1"/>
          </p:cNvSpPr>
          <p:nvPr>
            <p:ph type="title" idx="4294967295"/>
          </p:nvPr>
        </p:nvSpPr>
        <p:spPr>
          <a:xfrm>
            <a:off x="856166" y="434352"/>
            <a:ext cx="10909640" cy="874339"/>
          </a:xfrm>
        </p:spPr>
        <p:txBody>
          <a:bodyPr vert="horz" lIns="91440" tIns="45720" rIns="91440" bIns="45720" rtlCol="0" anchor="b">
            <a:normAutofit/>
          </a:bodyPr>
          <a:lstStyle/>
          <a:p>
            <a:pPr algn="ctr"/>
            <a:r>
              <a:rPr lang="en-US" sz="5000" b="1" kern="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BAD DEBT/CHARITY CARE</a:t>
            </a:r>
          </a:p>
        </p:txBody>
      </p:sp>
      <p:pic>
        <p:nvPicPr>
          <p:cNvPr id="4" name="Picture 3">
            <a:extLst>
              <a:ext uri="{FF2B5EF4-FFF2-40B4-BE49-F238E27FC236}">
                <a16:creationId xmlns:a16="http://schemas.microsoft.com/office/drawing/2014/main" id="{F7C71677-A826-1D4D-7BCE-6C54B8D0D2D1}"/>
              </a:ext>
            </a:extLst>
          </p:cNvPr>
          <p:cNvPicPr>
            <a:picLocks noChangeAspect="1"/>
          </p:cNvPicPr>
          <p:nvPr/>
        </p:nvPicPr>
        <p:blipFill>
          <a:blip r:embed="rId3"/>
          <a:stretch>
            <a:fillRect/>
          </a:stretch>
        </p:blipFill>
        <p:spPr>
          <a:xfrm>
            <a:off x="2120882" y="1827243"/>
            <a:ext cx="8380208" cy="3492003"/>
          </a:xfrm>
          <a:prstGeom prst="rect">
            <a:avLst/>
          </a:prstGeom>
          <a:noFill/>
        </p:spPr>
      </p:pic>
      <p:sp>
        <p:nvSpPr>
          <p:cNvPr id="5" name="TextBox 4">
            <a:extLst>
              <a:ext uri="{FF2B5EF4-FFF2-40B4-BE49-F238E27FC236}">
                <a16:creationId xmlns:a16="http://schemas.microsoft.com/office/drawing/2014/main" id="{F0257B30-51E6-F8A6-FAEE-313E26D521D3}"/>
              </a:ext>
            </a:extLst>
          </p:cNvPr>
          <p:cNvSpPr txBox="1"/>
          <p:nvPr/>
        </p:nvSpPr>
        <p:spPr>
          <a:xfrm>
            <a:off x="6390042" y="3403968"/>
            <a:ext cx="388342" cy="169277"/>
          </a:xfrm>
          <a:prstGeom prst="rect">
            <a:avLst/>
          </a:prstGeom>
          <a:solidFill>
            <a:schemeClr val="bg1"/>
          </a:solidFill>
        </p:spPr>
        <p:txBody>
          <a:bodyPr wrap="square" lIns="0" tIns="0" rIns="0" bIns="0" rtlCol="0">
            <a:spAutoFit/>
          </a:bodyPr>
          <a:lstStyle/>
          <a:p>
            <a:pPr>
              <a:spcAft>
                <a:spcPts val="600"/>
              </a:spcAft>
            </a:pPr>
            <a:r>
              <a:rPr lang="en-US" sz="1100" b="1" dirty="0"/>
              <a:t>2023</a:t>
            </a:r>
          </a:p>
        </p:txBody>
      </p:sp>
      <p:sp>
        <p:nvSpPr>
          <p:cNvPr id="3" name="TextBox 2">
            <a:extLst>
              <a:ext uri="{FF2B5EF4-FFF2-40B4-BE49-F238E27FC236}">
                <a16:creationId xmlns:a16="http://schemas.microsoft.com/office/drawing/2014/main" id="{DF8E81D7-4358-3656-8DCA-C17A190654E4}"/>
              </a:ext>
            </a:extLst>
          </p:cNvPr>
          <p:cNvSpPr txBox="1"/>
          <p:nvPr/>
        </p:nvSpPr>
        <p:spPr>
          <a:xfrm>
            <a:off x="3657601" y="3363414"/>
            <a:ext cx="493159" cy="169277"/>
          </a:xfrm>
          <a:prstGeom prst="rect">
            <a:avLst/>
          </a:prstGeom>
          <a:solidFill>
            <a:schemeClr val="bg1"/>
          </a:solidFill>
        </p:spPr>
        <p:txBody>
          <a:bodyPr vert="horz" lIns="91440" tIns="45720" rIns="91440" bIns="45720" rtlCol="0" anchor="t">
            <a:noAutofit/>
          </a:bodyPr>
          <a:lstStyle/>
          <a:p>
            <a:pPr algn="ctr">
              <a:lnSpc>
                <a:spcPct val="90000"/>
              </a:lnSpc>
              <a:spcBef>
                <a:spcPts val="1000"/>
              </a:spcBef>
            </a:pPr>
            <a:r>
              <a:rPr lang="en-US" sz="1050" b="1" kern="1200" dirty="0">
                <a:solidFill>
                  <a:schemeClr val="tx1"/>
                </a:solidFill>
                <a:latin typeface="+mn-lt"/>
                <a:ea typeface="+mn-ea"/>
                <a:cs typeface="+mn-cs"/>
              </a:rPr>
              <a:t>2023</a:t>
            </a:r>
          </a:p>
        </p:txBody>
      </p:sp>
      <p:sp>
        <p:nvSpPr>
          <p:cNvPr id="6" name="Slide Number Placeholder 5">
            <a:extLst>
              <a:ext uri="{FF2B5EF4-FFF2-40B4-BE49-F238E27FC236}">
                <a16:creationId xmlns:a16="http://schemas.microsoft.com/office/drawing/2014/main" id="{279F5715-1135-244D-114F-9537D622C453}"/>
              </a:ext>
            </a:extLst>
          </p:cNvPr>
          <p:cNvSpPr>
            <a:spLocks noGrp="1"/>
          </p:cNvSpPr>
          <p:nvPr>
            <p:ph type="sldNum" sz="quarter" idx="12"/>
          </p:nvPr>
        </p:nvSpPr>
        <p:spPr/>
        <p:txBody>
          <a:bodyPr/>
          <a:lstStyle/>
          <a:p>
            <a:fld id="{D7C5E444-9916-4319-8579-D35A3E63FE3F}" type="slidenum">
              <a:rPr lang="en-US" smtClean="0"/>
              <a:t>26</a:t>
            </a:fld>
            <a:endParaRPr lang="en-US"/>
          </a:p>
        </p:txBody>
      </p:sp>
      <p:sp>
        <p:nvSpPr>
          <p:cNvPr id="8" name="Rectangle 7">
            <a:extLst>
              <a:ext uri="{FF2B5EF4-FFF2-40B4-BE49-F238E27FC236}">
                <a16:creationId xmlns:a16="http://schemas.microsoft.com/office/drawing/2014/main" id="{0AED467D-B064-C75B-10DF-B824F260A2D0}"/>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3C8B605-44E1-D091-524C-A8FB1B48F656}"/>
              </a:ext>
            </a:extLst>
          </p:cNvPr>
          <p:cNvPicPr>
            <a:picLocks noChangeAspect="1"/>
          </p:cNvPicPr>
          <p:nvPr/>
        </p:nvPicPr>
        <p:blipFill>
          <a:blip r:embed="rId4"/>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37242831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DF4EA-9A08-1260-1627-CDD2FA67F1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2A8036-0A35-4429-8DB2-685123DD4FA4}"/>
              </a:ext>
            </a:extLst>
          </p:cNvPr>
          <p:cNvSpPr>
            <a:spLocks noGrp="1"/>
          </p:cNvSpPr>
          <p:nvPr>
            <p:ph type="title" idx="4294967295"/>
          </p:nvPr>
        </p:nvSpPr>
        <p:spPr>
          <a:xfrm>
            <a:off x="638881" y="639193"/>
            <a:ext cx="3878797" cy="3573516"/>
          </a:xfrm>
        </p:spPr>
        <p:txBody>
          <a:bodyPr vert="horz" lIns="91440" tIns="45720" rIns="91440" bIns="45720" rtlCol="0" anchor="b">
            <a:normAutofit/>
          </a:bodyPr>
          <a:lstStyle/>
          <a:p>
            <a:r>
              <a:rPr lang="en-US" sz="40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Why do </a:t>
            </a:r>
            <a:r>
              <a:rPr lang="en-US" sz="4000" i="1" dirty="0">
                <a:latin typeface="Calibri" panose="020F0502020204030204" pitchFamily="34" charset="0"/>
                <a:ea typeface="Calibri" panose="020F0502020204030204" pitchFamily="34" charset="0"/>
                <a:cs typeface="Calibri" panose="020F0502020204030204" pitchFamily="34" charset="0"/>
              </a:rPr>
              <a:t>s</a:t>
            </a:r>
            <a:r>
              <a:rPr lang="en-US" sz="40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ome </a:t>
            </a:r>
            <a:r>
              <a:rPr lang="en-US" sz="4000" i="1" dirty="0">
                <a:latin typeface="Calibri" panose="020F0502020204030204" pitchFamily="34" charset="0"/>
                <a:ea typeface="Calibri" panose="020F0502020204030204" pitchFamily="34" charset="0"/>
                <a:cs typeface="Calibri" panose="020F0502020204030204" pitchFamily="34" charset="0"/>
              </a:rPr>
              <a:t>f</a:t>
            </a:r>
            <a:r>
              <a:rPr lang="en-US" sz="40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acilities </a:t>
            </a:r>
            <a:r>
              <a:rPr lang="en-US" sz="4000" i="1" dirty="0">
                <a:latin typeface="Calibri" panose="020F0502020204030204" pitchFamily="34" charset="0"/>
                <a:ea typeface="Calibri" panose="020F0502020204030204" pitchFamily="34" charset="0"/>
                <a:cs typeface="Calibri" panose="020F0502020204030204" pitchFamily="34" charset="0"/>
              </a:rPr>
              <a:t>h</a:t>
            </a:r>
            <a:r>
              <a:rPr lang="en-US" sz="40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ave </a:t>
            </a:r>
            <a:r>
              <a:rPr lang="en-US" sz="4000" i="1" dirty="0">
                <a:latin typeface="Calibri" panose="020F0502020204030204" pitchFamily="34" charset="0"/>
                <a:ea typeface="Calibri" panose="020F0502020204030204" pitchFamily="34" charset="0"/>
                <a:cs typeface="Calibri" panose="020F0502020204030204" pitchFamily="34" charset="0"/>
              </a:rPr>
              <a:t>d</a:t>
            </a:r>
            <a:r>
              <a:rPr lang="en-US" sz="40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ifferent </a:t>
            </a:r>
            <a:r>
              <a:rPr lang="en-US" sz="4000" i="1" dirty="0">
                <a:latin typeface="Calibri" panose="020F0502020204030204" pitchFamily="34" charset="0"/>
                <a:ea typeface="Calibri" panose="020F0502020204030204" pitchFamily="34" charset="0"/>
                <a:cs typeface="Calibri" panose="020F0502020204030204" pitchFamily="34" charset="0"/>
              </a:rPr>
              <a:t>r</a:t>
            </a:r>
            <a:r>
              <a:rPr lang="en-US" sz="4000" i="1" kern="1200" dirty="0">
                <a:solidFill>
                  <a:schemeClr val="tx1"/>
                </a:solidFill>
                <a:latin typeface="Calibri" panose="020F0502020204030204" pitchFamily="34" charset="0"/>
                <a:ea typeface="Calibri" panose="020F0502020204030204" pitchFamily="34" charset="0"/>
                <a:cs typeface="Calibri" panose="020F0502020204030204" pitchFamily="34" charset="0"/>
              </a:rPr>
              <a:t>eimbursement?</a:t>
            </a:r>
          </a:p>
        </p:txBody>
      </p:sp>
      <p:sp>
        <p:nvSpPr>
          <p:cNvPr id="3" name="Slide Number Placeholder 2">
            <a:extLst>
              <a:ext uri="{FF2B5EF4-FFF2-40B4-BE49-F238E27FC236}">
                <a16:creationId xmlns:a16="http://schemas.microsoft.com/office/drawing/2014/main" id="{7F1BC1DE-F32C-F05C-9405-CB95AEC8A7A2}"/>
              </a:ext>
            </a:extLst>
          </p:cNvPr>
          <p:cNvSpPr>
            <a:spLocks noGrp="1"/>
          </p:cNvSpPr>
          <p:nvPr>
            <p:ph type="sldNum" sz="quarter" idx="12"/>
          </p:nvPr>
        </p:nvSpPr>
        <p:spPr/>
        <p:txBody>
          <a:bodyPr/>
          <a:lstStyle/>
          <a:p>
            <a:fld id="{D7C5E444-9916-4319-8579-D35A3E63FE3F}" type="slidenum">
              <a:rPr lang="en-US" smtClean="0"/>
              <a:t>27</a:t>
            </a:fld>
            <a:endParaRPr lang="en-US"/>
          </a:p>
        </p:txBody>
      </p:sp>
      <p:sp>
        <p:nvSpPr>
          <p:cNvPr id="6" name="Rectangle 5">
            <a:extLst>
              <a:ext uri="{FF2B5EF4-FFF2-40B4-BE49-F238E27FC236}">
                <a16:creationId xmlns:a16="http://schemas.microsoft.com/office/drawing/2014/main" id="{81F4E4C9-F856-501A-0105-8EFD24C26599}"/>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722BFC2-26FC-765B-4D87-40D21D7A167F}"/>
              </a:ext>
            </a:extLst>
          </p:cNvPr>
          <p:cNvPicPr>
            <a:picLocks noChangeAspect="1"/>
          </p:cNvPicPr>
          <p:nvPr/>
        </p:nvPicPr>
        <p:blipFill>
          <a:blip r:embed="rId2"/>
          <a:stretch>
            <a:fillRect/>
          </a:stretch>
        </p:blipFill>
        <p:spPr>
          <a:xfrm>
            <a:off x="595737" y="5567068"/>
            <a:ext cx="1051994" cy="1048661"/>
          </a:xfrm>
          <a:prstGeom prst="rect">
            <a:avLst/>
          </a:prstGeom>
        </p:spPr>
      </p:pic>
      <p:sp>
        <p:nvSpPr>
          <p:cNvPr id="8" name="Rectangle 7">
            <a:extLst>
              <a:ext uri="{FF2B5EF4-FFF2-40B4-BE49-F238E27FC236}">
                <a16:creationId xmlns:a16="http://schemas.microsoft.com/office/drawing/2014/main" id="{AC1268E6-4382-F85D-E15C-823BB94DD74B}"/>
              </a:ext>
            </a:extLst>
          </p:cNvPr>
          <p:cNvSpPr/>
          <p:nvPr/>
        </p:nvSpPr>
        <p:spPr>
          <a:xfrm>
            <a:off x="638881" y="4212710"/>
            <a:ext cx="3507606" cy="78634"/>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169365D-1648-2A60-81C0-8B29868690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1748" y="450410"/>
            <a:ext cx="7709292" cy="5957180"/>
          </a:xfrm>
          <a:prstGeom prst="rect">
            <a:avLst/>
          </a:prstGeom>
          <a:ln>
            <a:solidFill>
              <a:schemeClr val="tx2">
                <a:lumMod val="90000"/>
                <a:lumOff val="10000"/>
              </a:schemeClr>
            </a:solidFill>
          </a:ln>
        </p:spPr>
      </p:pic>
    </p:spTree>
    <p:extLst>
      <p:ext uri="{BB962C8B-B14F-4D97-AF65-F5344CB8AC3E}">
        <p14:creationId xmlns:p14="http://schemas.microsoft.com/office/powerpoint/2010/main" val="674117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8344F-1CE0-4CC6-DDD2-9FE02F43E0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408500-9545-E289-A691-1410D1CDEC34}"/>
              </a:ext>
            </a:extLst>
          </p:cNvPr>
          <p:cNvSpPr>
            <a:spLocks noGrp="1"/>
          </p:cNvSpPr>
          <p:nvPr>
            <p:ph type="ctrTitle" idx="4294967295"/>
          </p:nvPr>
        </p:nvSpPr>
        <p:spPr>
          <a:xfrm>
            <a:off x="595737" y="667240"/>
            <a:ext cx="4405939" cy="3566160"/>
          </a:xfrm>
        </p:spPr>
        <p:txBody>
          <a:bodyPr vert="horz" lIns="91440" tIns="45720" rIns="91440" bIns="45720" rtlCol="0" anchor="b">
            <a:normAutofit/>
          </a:bodyPr>
          <a:lstStyle/>
          <a:p>
            <a:r>
              <a:rPr lang="en-US" sz="6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OPERATING COST</a:t>
            </a:r>
          </a:p>
        </p:txBody>
      </p:sp>
      <p:sp>
        <p:nvSpPr>
          <p:cNvPr id="3" name="Slide Number Placeholder 2">
            <a:extLst>
              <a:ext uri="{FF2B5EF4-FFF2-40B4-BE49-F238E27FC236}">
                <a16:creationId xmlns:a16="http://schemas.microsoft.com/office/drawing/2014/main" id="{881B9F20-3F2A-3F40-D8A9-3761718FC439}"/>
              </a:ext>
            </a:extLst>
          </p:cNvPr>
          <p:cNvSpPr>
            <a:spLocks noGrp="1"/>
          </p:cNvSpPr>
          <p:nvPr>
            <p:ph type="sldNum" sz="quarter" idx="12"/>
          </p:nvPr>
        </p:nvSpPr>
        <p:spPr>
          <a:xfrm>
            <a:off x="10591800" y="6356350"/>
            <a:ext cx="762000" cy="365125"/>
          </a:xfrm>
        </p:spPr>
        <p:txBody>
          <a:bodyPr vert="horz" lIns="91440" tIns="45720" rIns="91440" bIns="45720" rtlCol="0" anchor="ctr">
            <a:normAutofit/>
          </a:bodyPr>
          <a:lstStyle/>
          <a:p>
            <a:pPr>
              <a:spcAft>
                <a:spcPts val="600"/>
              </a:spcAft>
              <a:defRPr/>
            </a:pPr>
            <a:fld id="{D7C5E444-9916-4319-8579-D35A3E63FE3F}" type="slidenum">
              <a:rPr lang="en-US">
                <a:solidFill>
                  <a:srgbClr val="FFFFFF"/>
                </a:solidFill>
                <a:latin typeface="Calibri" panose="020F0502020204030204"/>
              </a:rPr>
              <a:pPr>
                <a:spcAft>
                  <a:spcPts val="600"/>
                </a:spcAft>
                <a:defRPr/>
              </a:pPr>
              <a:t>28</a:t>
            </a:fld>
            <a:endParaRPr lang="en-US">
              <a:solidFill>
                <a:srgbClr val="FFFFFF"/>
              </a:solidFill>
              <a:latin typeface="Calibri" panose="020F0502020204030204"/>
            </a:endParaRPr>
          </a:p>
        </p:txBody>
      </p:sp>
      <p:sp>
        <p:nvSpPr>
          <p:cNvPr id="5" name="Rectangle 4">
            <a:extLst>
              <a:ext uri="{FF2B5EF4-FFF2-40B4-BE49-F238E27FC236}">
                <a16:creationId xmlns:a16="http://schemas.microsoft.com/office/drawing/2014/main" id="{DCE9BBF1-FF9F-2CC4-508D-47D1F675C6BC}"/>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7FA6C5A-55FB-B079-1FC6-8ABECB94DD64}"/>
              </a:ext>
            </a:extLst>
          </p:cNvPr>
          <p:cNvPicPr>
            <a:picLocks noChangeAspect="1"/>
          </p:cNvPicPr>
          <p:nvPr/>
        </p:nvPicPr>
        <p:blipFill>
          <a:blip r:embed="rId2"/>
          <a:stretch>
            <a:fillRect/>
          </a:stretch>
        </p:blipFill>
        <p:spPr>
          <a:xfrm>
            <a:off x="595737" y="5567068"/>
            <a:ext cx="1051994" cy="1048661"/>
          </a:xfrm>
          <a:prstGeom prst="rect">
            <a:avLst/>
          </a:prstGeom>
        </p:spPr>
      </p:pic>
      <p:pic>
        <p:nvPicPr>
          <p:cNvPr id="7" name="Picture 6" descr="Healthcare professional talking to a patient in bed">
            <a:extLst>
              <a:ext uri="{FF2B5EF4-FFF2-40B4-BE49-F238E27FC236}">
                <a16:creationId xmlns:a16="http://schemas.microsoft.com/office/drawing/2014/main" id="{B0548340-4F83-BDCC-F4D3-FBFE8DFEA264}"/>
              </a:ext>
            </a:extLst>
          </p:cNvPr>
          <p:cNvPicPr>
            <a:picLocks noChangeAspect="1"/>
          </p:cNvPicPr>
          <p:nvPr/>
        </p:nvPicPr>
        <p:blipFill>
          <a:blip r:embed="rId3">
            <a:extLst>
              <a:ext uri="{28A0092B-C50C-407E-A947-70E740481C1C}">
                <a14:useLocalDpi xmlns:a14="http://schemas.microsoft.com/office/drawing/2010/main" val="0"/>
              </a:ext>
            </a:extLst>
          </a:blip>
          <a:srcRect l="13957" r="20635"/>
          <a:stretch/>
        </p:blipFill>
        <p:spPr>
          <a:xfrm>
            <a:off x="5455581" y="0"/>
            <a:ext cx="6728516" cy="6858000"/>
          </a:xfrm>
          <a:prstGeom prst="rect">
            <a:avLst/>
          </a:prstGeom>
        </p:spPr>
      </p:pic>
      <p:sp>
        <p:nvSpPr>
          <p:cNvPr id="8" name="Rectangle 7">
            <a:extLst>
              <a:ext uri="{FF2B5EF4-FFF2-40B4-BE49-F238E27FC236}">
                <a16:creationId xmlns:a16="http://schemas.microsoft.com/office/drawing/2014/main" id="{E74EDFC8-7BF4-17ED-1D7A-E1E929BB1950}"/>
              </a:ext>
            </a:extLst>
          </p:cNvPr>
          <p:cNvSpPr/>
          <p:nvPr/>
        </p:nvSpPr>
        <p:spPr>
          <a:xfrm>
            <a:off x="5324943" y="0"/>
            <a:ext cx="133929"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2582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2CA9F-CCA4-B5E2-5773-8E2F81189C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F12FA3-7B25-202C-9693-56F05F66AA8D}"/>
              </a:ext>
            </a:extLst>
          </p:cNvPr>
          <p:cNvSpPr>
            <a:spLocks noGrp="1"/>
          </p:cNvSpPr>
          <p:nvPr>
            <p:ph type="title" idx="4294967295"/>
          </p:nvPr>
        </p:nvSpPr>
        <p:spPr>
          <a:xfrm>
            <a:off x="541851" y="640080"/>
            <a:ext cx="5458966" cy="1481328"/>
          </a:xfrm>
        </p:spPr>
        <p:txBody>
          <a:bodyPr vert="horz" lIns="91440" tIns="45720" rIns="91440" bIns="45720" rtlCol="0" anchor="b">
            <a:normAutofit/>
          </a:bodyPr>
          <a:lstStyle/>
          <a:p>
            <a:pPr algn="ctr"/>
            <a:r>
              <a:rPr lang="en-US" sz="5000" b="1" kern="1200"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HOSPITAL FINANCES - COST</a:t>
            </a:r>
          </a:p>
        </p:txBody>
      </p:sp>
      <p:sp>
        <p:nvSpPr>
          <p:cNvPr id="3" name="Text Placeholder 2">
            <a:extLst>
              <a:ext uri="{FF2B5EF4-FFF2-40B4-BE49-F238E27FC236}">
                <a16:creationId xmlns:a16="http://schemas.microsoft.com/office/drawing/2014/main" id="{81B22088-6723-CF5C-DB3F-0688246CDB7E}"/>
              </a:ext>
            </a:extLst>
          </p:cNvPr>
          <p:cNvSpPr>
            <a:spLocks noGrp="1"/>
          </p:cNvSpPr>
          <p:nvPr>
            <p:ph sz="half" idx="4294967295"/>
          </p:nvPr>
        </p:nvSpPr>
        <p:spPr>
          <a:xfrm>
            <a:off x="595737" y="2380247"/>
            <a:ext cx="5458967" cy="3547872"/>
          </a:xfrm>
        </p:spPr>
        <p:txBody>
          <a:bodyPr vert="horz" lIns="91440" tIns="45720" rIns="91440" bIns="45720" rtlCol="0" anchor="t">
            <a:normAutofit/>
          </a:bodyPr>
          <a:lstStyle/>
          <a:p>
            <a:pPr marL="0" indent="0">
              <a:buNone/>
            </a:pPr>
            <a:r>
              <a:rPr lang="en-US" sz="1500" b="1" u="sng" dirty="0">
                <a:latin typeface="Calibri" panose="020F0502020204030204" pitchFamily="34" charset="0"/>
                <a:ea typeface="Calibri" panose="020F0502020204030204" pitchFamily="34" charset="0"/>
                <a:cs typeface="Calibri" panose="020F0502020204030204" pitchFamily="34" charset="0"/>
              </a:rPr>
              <a:t>Cost Structure</a:t>
            </a:r>
          </a:p>
          <a:p>
            <a:pPr marL="342900"/>
            <a:r>
              <a:rPr lang="en-US" sz="1500" dirty="0">
                <a:latin typeface="Calibri" panose="020F0502020204030204" pitchFamily="34" charset="0"/>
                <a:ea typeface="Calibri" panose="020F0502020204030204" pitchFamily="34" charset="0"/>
                <a:cs typeface="Calibri" panose="020F0502020204030204" pitchFamily="34" charset="0"/>
              </a:rPr>
              <a:t>Salaries, wages and benefits represent about 50 percent of Kansas hospitals’ cost</a:t>
            </a:r>
          </a:p>
          <a:p>
            <a:pPr marL="342900"/>
            <a:r>
              <a:rPr lang="en-US" sz="1500" dirty="0">
                <a:latin typeface="Calibri" panose="020F0502020204030204" pitchFamily="34" charset="0"/>
                <a:ea typeface="Calibri" panose="020F0502020204030204" pitchFamily="34" charset="0"/>
                <a:cs typeface="Calibri" panose="020F0502020204030204" pitchFamily="34" charset="0"/>
              </a:rPr>
              <a:t>Supplies are the second largest hospital cost category.  This category includes medical supplies, drugs, and other supplies such as food and linens.  Supplies accounted for 20 percent of costs</a:t>
            </a:r>
          </a:p>
          <a:p>
            <a:pPr marL="342900"/>
            <a:r>
              <a:rPr lang="en-US" sz="1500" dirty="0">
                <a:latin typeface="Calibri" panose="020F0502020204030204" pitchFamily="34" charset="0"/>
                <a:ea typeface="Calibri" panose="020F0502020204030204" pitchFamily="34" charset="0"/>
                <a:cs typeface="Calibri" panose="020F0502020204030204" pitchFamily="34" charset="0"/>
              </a:rPr>
              <a:t>Capital expenditures round out the top 3 cost categories which is 10 percent of the hospitals’ cost.</a:t>
            </a:r>
          </a:p>
          <a:p>
            <a:pPr marL="0" indent="0">
              <a:buNone/>
            </a:pPr>
            <a:r>
              <a:rPr lang="en-US" sz="1500" b="1" i="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2021 Average cost for each day that a patient spent in a hospital:</a:t>
            </a:r>
          </a:p>
          <a:p>
            <a:pPr marL="0" indent="0">
              <a:buNone/>
            </a:pPr>
            <a:r>
              <a:rPr lang="en-US" sz="1500" i="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		</a:t>
            </a:r>
            <a:r>
              <a:rPr lang="en-US" sz="4000" b="1" i="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$2,883</a:t>
            </a:r>
          </a:p>
        </p:txBody>
      </p:sp>
      <p:graphicFrame>
        <p:nvGraphicFramePr>
          <p:cNvPr id="4" name="Chart 3">
            <a:extLst>
              <a:ext uri="{FF2B5EF4-FFF2-40B4-BE49-F238E27FC236}">
                <a16:creationId xmlns:a16="http://schemas.microsoft.com/office/drawing/2014/main" id="{02BB3DCD-A932-9A35-301C-D09D76C2BB4C}"/>
              </a:ext>
            </a:extLst>
          </p:cNvPr>
          <p:cNvGraphicFramePr/>
          <p:nvPr>
            <p:extLst>
              <p:ext uri="{D42A27DB-BD31-4B8C-83A1-F6EECF244321}">
                <p14:modId xmlns:p14="http://schemas.microsoft.com/office/powerpoint/2010/main" val="1822689599"/>
              </p:ext>
            </p:extLst>
          </p:nvPr>
        </p:nvGraphicFramePr>
        <p:xfrm>
          <a:off x="6099048" y="640080"/>
          <a:ext cx="5458968" cy="5577840"/>
        </p:xfrm>
        <a:graphic>
          <a:graphicData uri="http://schemas.openxmlformats.org/drawingml/2006/chart">
            <c:chart xmlns:c="http://schemas.openxmlformats.org/drawingml/2006/chart" xmlns:r="http://schemas.openxmlformats.org/officeDocument/2006/relationships" r:id="rId3"/>
          </a:graphicData>
        </a:graphic>
      </p:graphicFrame>
      <p:sp>
        <p:nvSpPr>
          <p:cNvPr id="5" name="Slide Number Placeholder 4">
            <a:extLst>
              <a:ext uri="{FF2B5EF4-FFF2-40B4-BE49-F238E27FC236}">
                <a16:creationId xmlns:a16="http://schemas.microsoft.com/office/drawing/2014/main" id="{2187B198-A396-51F3-3F50-5674E499A790}"/>
              </a:ext>
            </a:extLst>
          </p:cNvPr>
          <p:cNvSpPr>
            <a:spLocks noGrp="1"/>
          </p:cNvSpPr>
          <p:nvPr>
            <p:ph type="sldNum" sz="quarter" idx="12"/>
          </p:nvPr>
        </p:nvSpPr>
        <p:spPr/>
        <p:txBody>
          <a:bodyPr/>
          <a:lstStyle/>
          <a:p>
            <a:fld id="{D7C5E444-9916-4319-8579-D35A3E63FE3F}" type="slidenum">
              <a:rPr lang="en-US" smtClean="0"/>
              <a:t>29</a:t>
            </a:fld>
            <a:endParaRPr lang="en-US"/>
          </a:p>
        </p:txBody>
      </p:sp>
      <p:pic>
        <p:nvPicPr>
          <p:cNvPr id="7" name="Picture 6">
            <a:extLst>
              <a:ext uri="{FF2B5EF4-FFF2-40B4-BE49-F238E27FC236}">
                <a16:creationId xmlns:a16="http://schemas.microsoft.com/office/drawing/2014/main" id="{6552CB40-D255-26A0-6A28-5236A85B078A}"/>
              </a:ext>
            </a:extLst>
          </p:cNvPr>
          <p:cNvPicPr>
            <a:picLocks noChangeAspect="1"/>
          </p:cNvPicPr>
          <p:nvPr/>
        </p:nvPicPr>
        <p:blipFill>
          <a:blip r:embed="rId4"/>
          <a:stretch>
            <a:fillRect/>
          </a:stretch>
        </p:blipFill>
        <p:spPr>
          <a:xfrm>
            <a:off x="595737" y="5567068"/>
            <a:ext cx="1051994" cy="1048661"/>
          </a:xfrm>
          <a:prstGeom prst="rect">
            <a:avLst/>
          </a:prstGeom>
        </p:spPr>
      </p:pic>
      <p:sp>
        <p:nvSpPr>
          <p:cNvPr id="8" name="Rectangle 7">
            <a:extLst>
              <a:ext uri="{FF2B5EF4-FFF2-40B4-BE49-F238E27FC236}">
                <a16:creationId xmlns:a16="http://schemas.microsoft.com/office/drawing/2014/main" id="{482C5239-40FA-0300-6974-CAA8F6D56F24}"/>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9" descr="Money with solid fill">
            <a:extLst>
              <a:ext uri="{FF2B5EF4-FFF2-40B4-BE49-F238E27FC236}">
                <a16:creationId xmlns:a16="http://schemas.microsoft.com/office/drawing/2014/main" id="{F9EEBAF2-0F3F-9D00-8F03-797259BA327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1734" y="53461"/>
            <a:ext cx="914400" cy="914400"/>
          </a:xfrm>
          <a:prstGeom prst="rect">
            <a:avLst/>
          </a:prstGeom>
        </p:spPr>
      </p:pic>
    </p:spTree>
    <p:extLst>
      <p:ext uri="{BB962C8B-B14F-4D97-AF65-F5344CB8AC3E}">
        <p14:creationId xmlns:p14="http://schemas.microsoft.com/office/powerpoint/2010/main" val="41001620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42941D5-8F2B-E5E6-9717-36109B24366A}"/>
              </a:ext>
            </a:extLst>
          </p:cNvPr>
          <p:cNvSpPr>
            <a:spLocks noGrp="1"/>
          </p:cNvSpPr>
          <p:nvPr>
            <p:ph type="sldNum" sz="quarter" idx="12"/>
          </p:nvPr>
        </p:nvSpPr>
        <p:spPr/>
        <p:txBody>
          <a:bodyPr/>
          <a:lstStyle/>
          <a:p>
            <a:fld id="{D7C5E444-9916-4319-8579-D35A3E63FE3F}" type="slidenum">
              <a:rPr lang="en-US" smtClean="0"/>
              <a:t>30</a:t>
            </a:fld>
            <a:endParaRPr lang="en-US"/>
          </a:p>
        </p:txBody>
      </p:sp>
      <p:pic>
        <p:nvPicPr>
          <p:cNvPr id="3" name="Picture 2">
            <a:extLst>
              <a:ext uri="{FF2B5EF4-FFF2-40B4-BE49-F238E27FC236}">
                <a16:creationId xmlns:a16="http://schemas.microsoft.com/office/drawing/2014/main" id="{FC0C32B4-B269-6B61-3761-736790A4858F}"/>
              </a:ext>
            </a:extLst>
          </p:cNvPr>
          <p:cNvPicPr>
            <a:picLocks noChangeAspect="1"/>
          </p:cNvPicPr>
          <p:nvPr/>
        </p:nvPicPr>
        <p:blipFill>
          <a:blip r:embed="rId2"/>
          <a:stretch>
            <a:fillRect/>
          </a:stretch>
        </p:blipFill>
        <p:spPr>
          <a:xfrm>
            <a:off x="726450" y="522456"/>
            <a:ext cx="10739100" cy="5813088"/>
          </a:xfrm>
          <a:prstGeom prst="rect">
            <a:avLst/>
          </a:prstGeom>
        </p:spPr>
      </p:pic>
      <p:sp>
        <p:nvSpPr>
          <p:cNvPr id="4" name="Rectangle 3">
            <a:extLst>
              <a:ext uri="{FF2B5EF4-FFF2-40B4-BE49-F238E27FC236}">
                <a16:creationId xmlns:a16="http://schemas.microsoft.com/office/drawing/2014/main" id="{B081424F-40B2-C7D6-259D-29024D715D34}"/>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048835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95473D99-E2FE-88F7-6C94-4A236D72FBA5}"/>
              </a:ext>
            </a:extLst>
          </p:cNvPr>
          <p:cNvPicPr>
            <a:picLocks noChangeAspect="1"/>
          </p:cNvPicPr>
          <p:nvPr/>
        </p:nvPicPr>
        <p:blipFill>
          <a:blip r:embed="rId2"/>
          <a:srcRect t="12844" b="1620"/>
          <a:stretch/>
        </p:blipFill>
        <p:spPr>
          <a:xfrm>
            <a:off x="679030" y="266035"/>
            <a:ext cx="11153849" cy="6272877"/>
          </a:xfrm>
          <a:prstGeom prst="rect">
            <a:avLst/>
          </a:prstGeom>
        </p:spPr>
      </p:pic>
      <p:sp>
        <p:nvSpPr>
          <p:cNvPr id="2" name="Slide Number Placeholder 1">
            <a:extLst>
              <a:ext uri="{FF2B5EF4-FFF2-40B4-BE49-F238E27FC236}">
                <a16:creationId xmlns:a16="http://schemas.microsoft.com/office/drawing/2014/main" id="{649182AA-EBA6-B4AC-E02E-A4EC2ACE4A72}"/>
              </a:ext>
            </a:extLst>
          </p:cNvPr>
          <p:cNvSpPr>
            <a:spLocks noGrp="1"/>
          </p:cNvSpPr>
          <p:nvPr>
            <p:ph type="sldNum" sz="quarter" idx="12"/>
          </p:nvPr>
        </p:nvSpPr>
        <p:spPr/>
        <p:txBody>
          <a:bodyPr/>
          <a:lstStyle/>
          <a:p>
            <a:fld id="{D7C5E444-9916-4319-8579-D35A3E63FE3F}" type="slidenum">
              <a:rPr lang="en-US" smtClean="0"/>
              <a:t>31</a:t>
            </a:fld>
            <a:endParaRPr lang="en-US"/>
          </a:p>
        </p:txBody>
      </p:sp>
      <p:sp>
        <p:nvSpPr>
          <p:cNvPr id="4" name="Rectangle 3">
            <a:extLst>
              <a:ext uri="{FF2B5EF4-FFF2-40B4-BE49-F238E27FC236}">
                <a16:creationId xmlns:a16="http://schemas.microsoft.com/office/drawing/2014/main" id="{2C0DBE85-2341-A627-C569-C146D9267553}"/>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083833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D796C36-B20B-564F-F3FB-BC550E52B439}"/>
              </a:ext>
            </a:extLst>
          </p:cNvPr>
          <p:cNvSpPr>
            <a:spLocks noGrp="1"/>
          </p:cNvSpPr>
          <p:nvPr>
            <p:ph type="sldNum" sz="quarter" idx="12"/>
          </p:nvPr>
        </p:nvSpPr>
        <p:spPr/>
        <p:txBody>
          <a:bodyPr/>
          <a:lstStyle/>
          <a:p>
            <a:fld id="{D7C5E444-9916-4319-8579-D35A3E63FE3F}" type="slidenum">
              <a:rPr lang="en-US" smtClean="0"/>
              <a:t>32</a:t>
            </a:fld>
            <a:endParaRPr lang="en-US" dirty="0"/>
          </a:p>
        </p:txBody>
      </p:sp>
      <p:sp>
        <p:nvSpPr>
          <p:cNvPr id="4" name="TextBox 3">
            <a:extLst>
              <a:ext uri="{FF2B5EF4-FFF2-40B4-BE49-F238E27FC236}">
                <a16:creationId xmlns:a16="http://schemas.microsoft.com/office/drawing/2014/main" id="{D74A3EF6-02FE-632E-F22C-B5B9A06E7DE5}"/>
              </a:ext>
            </a:extLst>
          </p:cNvPr>
          <p:cNvSpPr txBox="1"/>
          <p:nvPr/>
        </p:nvSpPr>
        <p:spPr>
          <a:xfrm>
            <a:off x="634861" y="3535951"/>
            <a:ext cx="1972527" cy="1224951"/>
          </a:xfrm>
          <a:prstGeom prst="rect">
            <a:avLst/>
          </a:prstGeom>
          <a:noFill/>
        </p:spPr>
        <p:txBody>
          <a:bodyPr wrap="square">
            <a:spAutoFit/>
          </a:bodyPr>
          <a:lstStyle/>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1" i="1" u="none" strike="noStrike" kern="1200" cap="none" spc="0" normalizeH="0" baseline="0" noProof="0" dirty="0">
                <a:ln>
                  <a:noFill/>
                </a:ln>
                <a:solidFill>
                  <a:schemeClr val="tx2">
                    <a:lumMod val="90000"/>
                    <a:lumOff val="10000"/>
                  </a:schemeClr>
                </a:solidFill>
                <a:effectLst/>
                <a:uLnTx/>
                <a:uFillTx/>
                <a:latin typeface="Calibri" panose="020F0502020204030204" pitchFamily="34" charset="0"/>
                <a:ea typeface="Calibri" panose="020F0502020204030204" pitchFamily="34" charset="0"/>
                <a:cs typeface="Calibri" panose="020F0502020204030204" pitchFamily="34" charset="0"/>
              </a:rPr>
              <a:t>Chad Austin</a:t>
            </a:r>
          </a:p>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President and CEO</a:t>
            </a:r>
          </a:p>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(785) 276-3127</a:t>
            </a:r>
          </a:p>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ca</a:t>
            </a:r>
            <a:r>
              <a:rPr lang="en-US" altLang="en-US" sz="1600" dirty="0">
                <a:solidFill>
                  <a:prstClr val="black"/>
                </a:solidFill>
                <a:latin typeface="Calibri" panose="020F0502020204030204" pitchFamily="34" charset="0"/>
                <a:ea typeface="Calibri" panose="020F0502020204030204" pitchFamily="34" charset="0"/>
                <a:cs typeface="Calibri" panose="020F0502020204030204" pitchFamily="34" charset="0"/>
              </a:rPr>
              <a:t>ustin@kha-net.org</a:t>
            </a:r>
            <a:endPar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A11AF5A4-C165-927A-5552-61A201B8FF9A}"/>
              </a:ext>
            </a:extLst>
          </p:cNvPr>
          <p:cNvSpPr txBox="1"/>
          <p:nvPr/>
        </p:nvSpPr>
        <p:spPr>
          <a:xfrm>
            <a:off x="2690515" y="3429000"/>
            <a:ext cx="2281382" cy="1438855"/>
          </a:xfrm>
          <a:prstGeom prst="rect">
            <a:avLst/>
          </a:prstGeom>
          <a:noFill/>
        </p:spPr>
        <p:txBody>
          <a:bodyPr wrap="square">
            <a:spAutoFit/>
          </a:bodyPr>
          <a:lstStyle/>
          <a:p>
            <a:pPr marL="0" marR="0" lvl="1" indent="0" algn="l" defTabSz="914400" rtl="0" eaLnBrk="1" fontAlgn="auto" latinLnBrk="0" hangingPunct="1">
              <a:lnSpc>
                <a:spcPct val="100000"/>
              </a:lnSpc>
              <a:spcBef>
                <a:spcPct val="0"/>
              </a:spcBef>
              <a:spcAft>
                <a:spcPts val="0"/>
              </a:spcAft>
              <a:buClrTx/>
              <a:buSzTx/>
              <a:buFontTx/>
              <a:buNone/>
              <a:tabLst/>
              <a:defRPr/>
            </a:pPr>
            <a:r>
              <a:rPr kumimoji="0" lang="en-US" altLang="en-US" sz="1600" b="1" i="1" u="none" strike="noStrike" kern="1200" cap="none" spc="0" normalizeH="0" baseline="0" noProof="0" dirty="0">
                <a:ln>
                  <a:noFill/>
                </a:ln>
                <a:solidFill>
                  <a:schemeClr val="tx2">
                    <a:lumMod val="90000"/>
                    <a:lumOff val="10000"/>
                  </a:schemeClr>
                </a:solidFill>
                <a:effectLst/>
                <a:uLnTx/>
                <a:uFillTx/>
                <a:latin typeface="Calibri" panose="020F0502020204030204" pitchFamily="34" charset="0"/>
                <a:ea typeface="Calibri" panose="020F0502020204030204" pitchFamily="34" charset="0"/>
                <a:cs typeface="Calibri" panose="020F0502020204030204" pitchFamily="34" charset="0"/>
              </a:rPr>
              <a:t>Shannan Flach</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Vice President Finance and Reimbursement</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(785) 276-3132</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sflach@kha-net.org</a:t>
            </a:r>
          </a:p>
        </p:txBody>
      </p:sp>
      <p:sp>
        <p:nvSpPr>
          <p:cNvPr id="8" name="TextBox 7">
            <a:extLst>
              <a:ext uri="{FF2B5EF4-FFF2-40B4-BE49-F238E27FC236}">
                <a16:creationId xmlns:a16="http://schemas.microsoft.com/office/drawing/2014/main" id="{A878B7F9-575C-ADAD-1DBB-7017D1C6E0A8}"/>
              </a:ext>
            </a:extLst>
          </p:cNvPr>
          <p:cNvSpPr txBox="1"/>
          <p:nvPr/>
        </p:nvSpPr>
        <p:spPr>
          <a:xfrm>
            <a:off x="4971897" y="3429000"/>
            <a:ext cx="2007401" cy="1438855"/>
          </a:xfrm>
          <a:prstGeom prst="rect">
            <a:avLst/>
          </a:prstGeom>
          <a:noFill/>
        </p:spPr>
        <p:txBody>
          <a:bodyPr wrap="square">
            <a:spAutoFit/>
          </a:bodyPr>
          <a:lstStyle/>
          <a:p>
            <a:pPr marL="0" marR="0" lvl="1" indent="0" algn="l" defTabSz="914400" rtl="0" eaLnBrk="1" fontAlgn="auto" latinLnBrk="0" hangingPunct="1">
              <a:lnSpc>
                <a:spcPct val="100000"/>
              </a:lnSpc>
              <a:spcBef>
                <a:spcPct val="0"/>
              </a:spcBef>
              <a:spcAft>
                <a:spcPts val="0"/>
              </a:spcAft>
              <a:buClrTx/>
              <a:buSzTx/>
              <a:buFontTx/>
              <a:buNone/>
              <a:tabLst/>
              <a:defRPr/>
            </a:pPr>
            <a:r>
              <a:rPr kumimoji="0" lang="en-US" altLang="en-US" sz="1600" b="1" i="1" u="none" strike="noStrike" kern="1200" cap="none" spc="0" normalizeH="0" baseline="0" noProof="0" dirty="0">
                <a:ln>
                  <a:noFill/>
                </a:ln>
                <a:solidFill>
                  <a:schemeClr val="tx2">
                    <a:lumMod val="90000"/>
                    <a:lumOff val="10000"/>
                  </a:schemeClr>
                </a:solidFill>
                <a:effectLst/>
                <a:uLnTx/>
                <a:uFillTx/>
                <a:latin typeface="Calibri" panose="020F0502020204030204" pitchFamily="34" charset="0"/>
                <a:ea typeface="Calibri" panose="020F0502020204030204" pitchFamily="34" charset="0"/>
                <a:cs typeface="Calibri" panose="020F0502020204030204" pitchFamily="34" charset="0"/>
              </a:rPr>
              <a:t>Tara Mays</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Vice President State Legislative Relations</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(785) 276-3124</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lang="en-US" altLang="en-US" sz="1600" dirty="0" err="1">
                <a:solidFill>
                  <a:prstClr val="black"/>
                </a:solidFill>
                <a:latin typeface="Calibri" panose="020F0502020204030204" pitchFamily="34" charset="0"/>
                <a:ea typeface="Calibri" panose="020F0502020204030204" pitchFamily="34" charset="0"/>
                <a:cs typeface="Calibri" panose="020F0502020204030204" pitchFamily="34" charset="0"/>
              </a:rPr>
              <a:t>tmays</a:t>
            </a: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@kha-net.org</a:t>
            </a:r>
          </a:p>
        </p:txBody>
      </p:sp>
      <p:sp>
        <p:nvSpPr>
          <p:cNvPr id="10" name="TextBox 9">
            <a:extLst>
              <a:ext uri="{FF2B5EF4-FFF2-40B4-BE49-F238E27FC236}">
                <a16:creationId xmlns:a16="http://schemas.microsoft.com/office/drawing/2014/main" id="{33111FD2-C44F-29A7-B609-5318E8F01D68}"/>
              </a:ext>
            </a:extLst>
          </p:cNvPr>
          <p:cNvSpPr txBox="1"/>
          <p:nvPr/>
        </p:nvSpPr>
        <p:spPr>
          <a:xfrm>
            <a:off x="7062425" y="3429000"/>
            <a:ext cx="2567709" cy="1520416"/>
          </a:xfrm>
          <a:prstGeom prst="rect">
            <a:avLst/>
          </a:prstGeom>
          <a:noFill/>
        </p:spPr>
        <p:txBody>
          <a:bodyPr wrap="square">
            <a:spAutoFit/>
          </a:bodyPr>
          <a:lstStyle/>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1" i="1" u="none" strike="noStrike" kern="1200" cap="none" spc="0" normalizeH="0" baseline="0" noProof="0" dirty="0">
                <a:ln>
                  <a:noFill/>
                </a:ln>
                <a:solidFill>
                  <a:schemeClr val="tx2">
                    <a:lumMod val="90000"/>
                    <a:lumOff val="10000"/>
                  </a:schemeClr>
                </a:solidFill>
                <a:effectLst/>
                <a:uLnTx/>
                <a:uFillTx/>
                <a:latin typeface="Calibri" panose="020F0502020204030204" pitchFamily="34" charset="0"/>
                <a:ea typeface="Calibri" panose="020F0502020204030204" pitchFamily="34" charset="0"/>
                <a:cs typeface="Calibri" panose="020F0502020204030204" pitchFamily="34" charset="0"/>
              </a:rPr>
              <a:t>Jaron Caffrey</a:t>
            </a:r>
          </a:p>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Director, Workforce </a:t>
            </a:r>
            <a:r>
              <a:rPr lang="en-US" altLang="en-US" sz="1600" dirty="0">
                <a:solidFill>
                  <a:prstClr val="black"/>
                </a:solidFill>
                <a:latin typeface="Calibri" panose="020F0502020204030204" pitchFamily="34" charset="0"/>
                <a:ea typeface="Calibri" panose="020F0502020204030204" pitchFamily="34" charset="0"/>
                <a:cs typeface="Calibri" panose="020F0502020204030204" pitchFamily="34" charset="0"/>
              </a:rPr>
              <a:t>&amp;</a:t>
            </a:r>
          </a:p>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Health</a:t>
            </a:r>
            <a:r>
              <a:rPr lang="en-US" altLang="en-US" sz="1600" dirty="0">
                <a:solidFill>
                  <a:prstClr val="black"/>
                </a:solidFill>
                <a:latin typeface="Calibri" panose="020F0502020204030204" pitchFamily="34" charset="0"/>
                <a:ea typeface="Calibri" panose="020F0502020204030204" pitchFamily="34" charset="0"/>
                <a:cs typeface="Calibri" panose="020F0502020204030204" pitchFamily="34" charset="0"/>
              </a:rPr>
              <a:t> </a:t>
            </a: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Care Policy </a:t>
            </a:r>
          </a:p>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(785) 276-3111</a:t>
            </a:r>
          </a:p>
          <a:p>
            <a:pPr marL="114300" marR="0" lvl="0" indent="-114300" algn="l" defTabSz="914400" rtl="0" eaLnBrk="1" fontAlgn="auto" latinLnBrk="0" hangingPunct="1">
              <a:lnSpc>
                <a:spcPct val="100000"/>
              </a:lnSpc>
              <a:spcBef>
                <a:spcPct val="20000"/>
              </a:spcBef>
              <a:spcAft>
                <a:spcPts val="0"/>
              </a:spcAft>
              <a:buClrTx/>
              <a:buSzTx/>
              <a:buFontTx/>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jcaffrey@kha-net.org</a:t>
            </a:r>
          </a:p>
        </p:txBody>
      </p:sp>
      <p:sp>
        <p:nvSpPr>
          <p:cNvPr id="12" name="TextBox 11">
            <a:extLst>
              <a:ext uri="{FF2B5EF4-FFF2-40B4-BE49-F238E27FC236}">
                <a16:creationId xmlns:a16="http://schemas.microsoft.com/office/drawing/2014/main" id="{75963509-3131-2CD3-6EAF-718C0C7AB5A1}"/>
              </a:ext>
            </a:extLst>
          </p:cNvPr>
          <p:cNvSpPr txBox="1"/>
          <p:nvPr/>
        </p:nvSpPr>
        <p:spPr>
          <a:xfrm>
            <a:off x="9501485" y="3449782"/>
            <a:ext cx="2308714" cy="1438855"/>
          </a:xfrm>
          <a:prstGeom prst="rect">
            <a:avLst/>
          </a:prstGeom>
          <a:noFill/>
        </p:spPr>
        <p:txBody>
          <a:bodyPr wrap="square">
            <a:spAutoFit/>
          </a:bodyPr>
          <a:lstStyle/>
          <a:p>
            <a:pPr marL="0" marR="0" lvl="1" indent="0" algn="l" defTabSz="914400" rtl="0" eaLnBrk="1" fontAlgn="auto" latinLnBrk="0" hangingPunct="1">
              <a:lnSpc>
                <a:spcPct val="100000"/>
              </a:lnSpc>
              <a:spcBef>
                <a:spcPct val="0"/>
              </a:spcBef>
              <a:spcAft>
                <a:spcPts val="0"/>
              </a:spcAft>
              <a:buClrTx/>
              <a:buSzTx/>
              <a:buFontTx/>
              <a:buNone/>
              <a:tabLst/>
              <a:defRPr/>
            </a:pPr>
            <a:r>
              <a:rPr kumimoji="0" lang="en-US" altLang="en-US" sz="1600" b="1" i="1" u="none" strike="noStrike" kern="1200" cap="none" spc="0" normalizeH="0" baseline="0" noProof="0" dirty="0">
                <a:ln>
                  <a:noFill/>
                </a:ln>
                <a:solidFill>
                  <a:schemeClr val="tx2">
                    <a:lumMod val="90000"/>
                    <a:lumOff val="10000"/>
                  </a:schemeClr>
                </a:solidFill>
                <a:effectLst/>
                <a:uLnTx/>
                <a:uFillTx/>
                <a:latin typeface="Calibri" panose="020F0502020204030204" pitchFamily="34" charset="0"/>
                <a:ea typeface="Calibri" panose="020F0502020204030204" pitchFamily="34" charset="0"/>
                <a:cs typeface="Calibri" panose="020F0502020204030204" pitchFamily="34" charset="0"/>
              </a:rPr>
              <a:t>Audrey Dunkel</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Vice President</a:t>
            </a:r>
            <a:r>
              <a:rPr lang="en-US" altLang="en-US" sz="1600" dirty="0">
                <a:solidFill>
                  <a:prstClr val="black"/>
                </a:solidFill>
                <a:latin typeface="Calibri" panose="020F0502020204030204" pitchFamily="34" charset="0"/>
                <a:ea typeface="Calibri" panose="020F0502020204030204" pitchFamily="34" charset="0"/>
                <a:cs typeface="Calibri" panose="020F0502020204030204" pitchFamily="34" charset="0"/>
              </a:rPr>
              <a:t> </a:t>
            </a: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Medicaid &amp; Legal Affairs</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(785) 276-3116</a:t>
            </a:r>
          </a:p>
          <a:p>
            <a:pPr marL="0" marR="0" lvl="1" indent="0" algn="l" defTabSz="914400" rtl="0" eaLnBrk="1" fontAlgn="auto" latinLnBrk="0" hangingPunct="1">
              <a:lnSpc>
                <a:spcPct val="100000"/>
              </a:lnSpc>
              <a:spcBef>
                <a:spcPts val="336"/>
              </a:spcBef>
              <a:spcAft>
                <a:spcPts val="0"/>
              </a:spcAft>
              <a:buClrTx/>
              <a:buSzTx/>
              <a:buFont typeface="Arial" panose="020B0604020202020204" pitchFamily="34" charset="0"/>
              <a:buNone/>
              <a:tabLst/>
              <a:defRPr/>
            </a:pPr>
            <a:r>
              <a:rPr lang="en-US" altLang="en-US" sz="1600" dirty="0" err="1">
                <a:solidFill>
                  <a:prstClr val="black"/>
                </a:solidFill>
                <a:latin typeface="Calibri" panose="020F0502020204030204" pitchFamily="34" charset="0"/>
                <a:ea typeface="Calibri" panose="020F0502020204030204" pitchFamily="34" charset="0"/>
                <a:cs typeface="Calibri" panose="020F0502020204030204" pitchFamily="34" charset="0"/>
              </a:rPr>
              <a:t>adunkel</a:t>
            </a:r>
            <a:r>
              <a:rPr kumimoji="0" lang="en-US" alt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@kha-net.org</a:t>
            </a:r>
          </a:p>
        </p:txBody>
      </p:sp>
      <p:pic>
        <p:nvPicPr>
          <p:cNvPr id="15" name="Picture 14" descr="A person in a suit and tie&#10;&#10;AI-generated content may be incorrect.">
            <a:extLst>
              <a:ext uri="{FF2B5EF4-FFF2-40B4-BE49-F238E27FC236}">
                <a16:creationId xmlns:a16="http://schemas.microsoft.com/office/drawing/2014/main" id="{BEA63D37-57C8-F8FF-5F05-8393A77D13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372" y="1722582"/>
            <a:ext cx="1233797" cy="1727200"/>
          </a:xfrm>
          <a:prstGeom prst="rect">
            <a:avLst/>
          </a:prstGeom>
        </p:spPr>
      </p:pic>
      <p:pic>
        <p:nvPicPr>
          <p:cNvPr id="19" name="Picture 18" descr="A person smiling for a picture&#10;&#10;AI-generated content may be incorrect.">
            <a:extLst>
              <a:ext uri="{FF2B5EF4-FFF2-40B4-BE49-F238E27FC236}">
                <a16:creationId xmlns:a16="http://schemas.microsoft.com/office/drawing/2014/main" id="{A9F38AF0-5BC9-3F18-E4A3-8CA289F79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3926" y="1722581"/>
            <a:ext cx="1257978" cy="1727201"/>
          </a:xfrm>
          <a:prstGeom prst="rect">
            <a:avLst/>
          </a:prstGeom>
        </p:spPr>
      </p:pic>
      <p:pic>
        <p:nvPicPr>
          <p:cNvPr id="23" name="Picture 22" descr="A person with brown hair wearing an orange shirt&#10;&#10;AI-generated content may be incorrect.">
            <a:extLst>
              <a:ext uri="{FF2B5EF4-FFF2-40B4-BE49-F238E27FC236}">
                <a16:creationId xmlns:a16="http://schemas.microsoft.com/office/drawing/2014/main" id="{77DE5E3D-A749-6C45-A689-0841E8D0EF8F}"/>
              </a:ext>
            </a:extLst>
          </p:cNvPr>
          <p:cNvPicPr>
            <a:picLocks noChangeAspect="1"/>
          </p:cNvPicPr>
          <p:nvPr/>
        </p:nvPicPr>
        <p:blipFill>
          <a:blip r:embed="rId4">
            <a:extLst>
              <a:ext uri="{28A0092B-C50C-407E-A947-70E740481C1C}">
                <a14:useLocalDpi xmlns:a14="http://schemas.microsoft.com/office/drawing/2010/main" val="0"/>
              </a:ext>
            </a:extLst>
          </a:blip>
          <a:srcRect l="7153" r="6736" b="8842"/>
          <a:stretch/>
        </p:blipFill>
        <p:spPr>
          <a:xfrm>
            <a:off x="2893861" y="1722580"/>
            <a:ext cx="1326841" cy="1755782"/>
          </a:xfrm>
          <a:prstGeom prst="rect">
            <a:avLst/>
          </a:prstGeom>
        </p:spPr>
      </p:pic>
      <p:pic>
        <p:nvPicPr>
          <p:cNvPr id="25" name="Picture 24" descr="A person in a suit&#10;&#10;AI-generated content may be incorrect.">
            <a:extLst>
              <a:ext uri="{FF2B5EF4-FFF2-40B4-BE49-F238E27FC236}">
                <a16:creationId xmlns:a16="http://schemas.microsoft.com/office/drawing/2014/main" id="{76DA5FEB-4471-444D-229A-3B754A9BA791}"/>
              </a:ext>
            </a:extLst>
          </p:cNvPr>
          <p:cNvPicPr>
            <a:picLocks noChangeAspect="1"/>
          </p:cNvPicPr>
          <p:nvPr/>
        </p:nvPicPr>
        <p:blipFill>
          <a:blip r:embed="rId5">
            <a:extLst>
              <a:ext uri="{28A0092B-C50C-407E-A947-70E740481C1C}">
                <a14:useLocalDpi xmlns:a14="http://schemas.microsoft.com/office/drawing/2010/main" val="0"/>
              </a:ext>
            </a:extLst>
          </a:blip>
          <a:srcRect l="12691" r="12417"/>
          <a:stretch/>
        </p:blipFill>
        <p:spPr>
          <a:xfrm>
            <a:off x="7321420" y="1722580"/>
            <a:ext cx="1300778" cy="1736849"/>
          </a:xfrm>
          <a:prstGeom prst="rect">
            <a:avLst/>
          </a:prstGeom>
        </p:spPr>
      </p:pic>
      <p:pic>
        <p:nvPicPr>
          <p:cNvPr id="27" name="Picture 26" descr="A person with short hair wearing glasses&#10;&#10;AI-generated content may be incorrect.">
            <a:extLst>
              <a:ext uri="{FF2B5EF4-FFF2-40B4-BE49-F238E27FC236}">
                <a16:creationId xmlns:a16="http://schemas.microsoft.com/office/drawing/2014/main" id="{92EDB4A6-62E6-351B-10B6-F08247CB2D59}"/>
              </a:ext>
            </a:extLst>
          </p:cNvPr>
          <p:cNvPicPr>
            <a:picLocks noChangeAspect="1"/>
          </p:cNvPicPr>
          <p:nvPr/>
        </p:nvPicPr>
        <p:blipFill>
          <a:blip r:embed="rId6">
            <a:extLst>
              <a:ext uri="{28A0092B-C50C-407E-A947-70E740481C1C}">
                <a14:useLocalDpi xmlns:a14="http://schemas.microsoft.com/office/drawing/2010/main" val="0"/>
              </a:ext>
            </a:extLst>
          </a:blip>
          <a:srcRect t="5760" b="12757"/>
          <a:stretch/>
        </p:blipFill>
        <p:spPr>
          <a:xfrm>
            <a:off x="9630134" y="1709378"/>
            <a:ext cx="1428870" cy="1750051"/>
          </a:xfrm>
          <a:prstGeom prst="rect">
            <a:avLst/>
          </a:prstGeom>
        </p:spPr>
      </p:pic>
      <p:sp>
        <p:nvSpPr>
          <p:cNvPr id="28" name="TextBox 27">
            <a:extLst>
              <a:ext uri="{FF2B5EF4-FFF2-40B4-BE49-F238E27FC236}">
                <a16:creationId xmlns:a16="http://schemas.microsoft.com/office/drawing/2014/main" id="{9371AEE9-A9C4-BA69-1F0B-5EF601F7D43D}"/>
              </a:ext>
            </a:extLst>
          </p:cNvPr>
          <p:cNvSpPr txBox="1"/>
          <p:nvPr/>
        </p:nvSpPr>
        <p:spPr>
          <a:xfrm>
            <a:off x="2091350" y="485233"/>
            <a:ext cx="8582686" cy="707886"/>
          </a:xfrm>
          <a:prstGeom prst="rect">
            <a:avLst/>
          </a:prstGeom>
          <a:noFill/>
        </p:spPr>
        <p:txBody>
          <a:bodyPr wrap="square" rtlCol="0">
            <a:spAutoFit/>
          </a:bodyPr>
          <a:lstStyle/>
          <a:p>
            <a:r>
              <a:rPr lang="en-US" sz="4000" b="1" dirty="0">
                <a:solidFill>
                  <a:schemeClr val="tx2">
                    <a:lumMod val="90000"/>
                    <a:lumOff val="10000"/>
                  </a:schemeClr>
                </a:solidFill>
                <a:latin typeface="Calibri" panose="020F0502020204030204" pitchFamily="34" charset="0"/>
                <a:ea typeface="Calibri" panose="020F0502020204030204" pitchFamily="34" charset="0"/>
                <a:cs typeface="Calibri" panose="020F0502020204030204" pitchFamily="34" charset="0"/>
              </a:rPr>
              <a:t>KHA Finance and Advocacy Contacts</a:t>
            </a:r>
          </a:p>
        </p:txBody>
      </p:sp>
      <p:sp>
        <p:nvSpPr>
          <p:cNvPr id="29" name="Rectangle 28">
            <a:extLst>
              <a:ext uri="{FF2B5EF4-FFF2-40B4-BE49-F238E27FC236}">
                <a16:creationId xmlns:a16="http://schemas.microsoft.com/office/drawing/2014/main" id="{DDC0826F-BB92-DAFC-8E1A-1ABE38021156}"/>
              </a:ext>
            </a:extLst>
          </p:cNvPr>
          <p:cNvSpPr/>
          <p:nvPr/>
        </p:nvSpPr>
        <p:spPr>
          <a:xfrm>
            <a:off x="0" y="0"/>
            <a:ext cx="443620" cy="6858000"/>
          </a:xfrm>
          <a:prstGeom prst="rect">
            <a:avLst/>
          </a:prstGeom>
          <a:solidFill>
            <a:srgbClr val="EAAA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5AA14E56-2C30-6AA2-0959-1172E5E7A7C4}"/>
              </a:ext>
            </a:extLst>
          </p:cNvPr>
          <p:cNvCxnSpPr>
            <a:cxnSpLocks/>
          </p:cNvCxnSpPr>
          <p:nvPr/>
        </p:nvCxnSpPr>
        <p:spPr>
          <a:xfrm>
            <a:off x="2607388" y="1709378"/>
            <a:ext cx="0" cy="3274524"/>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17232399-7AFB-7629-1AEE-DBCF329A2A7C}"/>
              </a:ext>
            </a:extLst>
          </p:cNvPr>
          <p:cNvCxnSpPr>
            <a:cxnSpLocks/>
          </p:cNvCxnSpPr>
          <p:nvPr/>
        </p:nvCxnSpPr>
        <p:spPr>
          <a:xfrm>
            <a:off x="4805882" y="1709378"/>
            <a:ext cx="0" cy="3274524"/>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2BFB0DDF-3203-8250-9420-2EB4FDF010C9}"/>
              </a:ext>
            </a:extLst>
          </p:cNvPr>
          <p:cNvCxnSpPr>
            <a:cxnSpLocks/>
          </p:cNvCxnSpPr>
          <p:nvPr/>
        </p:nvCxnSpPr>
        <p:spPr>
          <a:xfrm>
            <a:off x="6967228" y="1709378"/>
            <a:ext cx="0" cy="3274524"/>
          </a:xfrm>
          <a:prstGeom prst="line">
            <a:avLst/>
          </a:prstGeom>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81E60E48-ECB0-3F2C-C1CD-5E07B1744F64}"/>
              </a:ext>
            </a:extLst>
          </p:cNvPr>
          <p:cNvCxnSpPr>
            <a:cxnSpLocks/>
          </p:cNvCxnSpPr>
          <p:nvPr/>
        </p:nvCxnSpPr>
        <p:spPr>
          <a:xfrm>
            <a:off x="9285838" y="1709378"/>
            <a:ext cx="0" cy="3274524"/>
          </a:xfrm>
          <a:prstGeom prst="line">
            <a:avLst/>
          </a:prstGeom>
        </p:spPr>
        <p:style>
          <a:lnRef idx="2">
            <a:schemeClr val="accent1"/>
          </a:lnRef>
          <a:fillRef idx="0">
            <a:schemeClr val="accent1"/>
          </a:fillRef>
          <a:effectRef idx="1">
            <a:schemeClr val="accent1"/>
          </a:effectRef>
          <a:fontRef idx="minor">
            <a:schemeClr val="tx1"/>
          </a:fontRef>
        </p:style>
      </p:cxnSp>
      <p:pic>
        <p:nvPicPr>
          <p:cNvPr id="41" name="Graphic 40" descr="Address Book with solid fill">
            <a:extLst>
              <a:ext uri="{FF2B5EF4-FFF2-40B4-BE49-F238E27FC236}">
                <a16:creationId xmlns:a16="http://schemas.microsoft.com/office/drawing/2014/main" id="{1EED2983-7862-EE6D-BA53-FFC8BEBF05F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8954" y="265785"/>
            <a:ext cx="1233797" cy="1233797"/>
          </a:xfrm>
          <a:prstGeom prst="rect">
            <a:avLst/>
          </a:prstGeom>
        </p:spPr>
      </p:pic>
      <p:cxnSp>
        <p:nvCxnSpPr>
          <p:cNvPr id="43" name="Straight Connector 42">
            <a:extLst>
              <a:ext uri="{FF2B5EF4-FFF2-40B4-BE49-F238E27FC236}">
                <a16:creationId xmlns:a16="http://schemas.microsoft.com/office/drawing/2014/main" id="{85399D94-11A8-E50C-35B6-72C46360A233}"/>
              </a:ext>
            </a:extLst>
          </p:cNvPr>
          <p:cNvCxnSpPr/>
          <p:nvPr/>
        </p:nvCxnSpPr>
        <p:spPr>
          <a:xfrm>
            <a:off x="2232751" y="1193119"/>
            <a:ext cx="7635526" cy="0"/>
          </a:xfrm>
          <a:prstGeom prst="line">
            <a:avLst/>
          </a:prstGeom>
          <a:ln>
            <a:solidFill>
              <a:srgbClr val="EAAA00"/>
            </a:solidFill>
          </a:ln>
        </p:spPr>
        <p:style>
          <a:lnRef idx="2">
            <a:schemeClr val="accent1"/>
          </a:lnRef>
          <a:fillRef idx="0">
            <a:schemeClr val="accent1"/>
          </a:fillRef>
          <a:effectRef idx="1">
            <a:schemeClr val="accent1"/>
          </a:effectRef>
          <a:fontRef idx="minor">
            <a:schemeClr val="tx1"/>
          </a:fontRef>
        </p:style>
      </p:cxnSp>
      <p:pic>
        <p:nvPicPr>
          <p:cNvPr id="44" name="Picture 43">
            <a:extLst>
              <a:ext uri="{FF2B5EF4-FFF2-40B4-BE49-F238E27FC236}">
                <a16:creationId xmlns:a16="http://schemas.microsoft.com/office/drawing/2014/main" id="{348ECCA7-C0DB-1CE3-3BA3-65D95FA4988E}"/>
              </a:ext>
            </a:extLst>
          </p:cNvPr>
          <p:cNvPicPr>
            <a:picLocks noChangeAspect="1"/>
          </p:cNvPicPr>
          <p:nvPr/>
        </p:nvPicPr>
        <p:blipFill>
          <a:blip r:embed="rId9"/>
          <a:stretch>
            <a:fillRect/>
          </a:stretch>
        </p:blipFill>
        <p:spPr>
          <a:xfrm>
            <a:off x="595737" y="5567068"/>
            <a:ext cx="1051994" cy="1048661"/>
          </a:xfrm>
          <a:prstGeom prst="rect">
            <a:avLst/>
          </a:prstGeom>
        </p:spPr>
      </p:pic>
    </p:spTree>
    <p:extLst>
      <p:ext uri="{BB962C8B-B14F-4D97-AF65-F5344CB8AC3E}">
        <p14:creationId xmlns:p14="http://schemas.microsoft.com/office/powerpoint/2010/main" val="40768911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3017</TotalTime>
  <Words>2674</Words>
  <Application>Microsoft Office PowerPoint</Application>
  <PresentationFormat>Widescreen</PresentationFormat>
  <Paragraphs>267</Paragraphs>
  <Slides>32</Slides>
  <Notes>8</Notes>
  <HiddenSlides>1</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Aptos</vt:lpstr>
      <vt:lpstr>Aptos Display</vt:lpstr>
      <vt:lpstr>Arial</vt:lpstr>
      <vt:lpstr>Calibri</vt:lpstr>
      <vt:lpstr>Courier New</vt:lpstr>
      <vt:lpstr>Wingdings</vt:lpstr>
      <vt:lpstr>Office Theme</vt:lpstr>
      <vt:lpstr>2_Office Theme</vt:lpstr>
      <vt:lpstr>HOSPITAL FINANCES</vt:lpstr>
      <vt:lpstr>Basic Hospital Definitions</vt:lpstr>
      <vt:lpstr>Basic Hospital Definitions continued …</vt:lpstr>
      <vt:lpstr>OPERATING REVENUE</vt:lpstr>
      <vt:lpstr>Hospital finances – definitions</vt:lpstr>
      <vt:lpstr>Hospitals Do Not Operate like  Other Businesses – A Comparison</vt:lpstr>
      <vt:lpstr>PowerPoint Presentation</vt:lpstr>
      <vt:lpstr>PowerPoint Presentation</vt:lpstr>
      <vt:lpstr>PowerPoint Presentation</vt:lpstr>
      <vt:lpstr>Payers all pay different rates</vt:lpstr>
      <vt:lpstr>                                 Kansas Payer Mix</vt:lpstr>
      <vt:lpstr>TRADITIONAL MEDICARE/ MEDICAID</vt:lpstr>
      <vt:lpstr>PowerPoint Presentation</vt:lpstr>
      <vt:lpstr>PowerPoint Presentation</vt:lpstr>
      <vt:lpstr>Hospital  Finances – Government Payer Underpayments </vt:lpstr>
      <vt:lpstr>PowerPoint Presentation</vt:lpstr>
      <vt:lpstr>PowerPoint Presentation</vt:lpstr>
      <vt:lpstr>PowerPoint Presentation</vt:lpstr>
      <vt:lpstr>MEDICARE ADVANTAGE</vt:lpstr>
      <vt:lpstr>Understand Medicare Advantage</vt:lpstr>
      <vt:lpstr>Impacts on Patients – Delayed or Denied Care</vt:lpstr>
      <vt:lpstr>Impacts on Providers – Unnecessary Burdens</vt:lpstr>
      <vt:lpstr>Challenges Facing Hospitals &amp; Providers</vt:lpstr>
      <vt:lpstr>Know the Medicare Advantage Statistics:   The only way to learn about a Medicare Advantage plans’ approval and authorization practices is to ask your physician and hospital. </vt:lpstr>
      <vt:lpstr>UNCOMPENSATED CARE</vt:lpstr>
      <vt:lpstr>BAD DEBT/CHARITY CARE</vt:lpstr>
      <vt:lpstr>Why do some facilities have different reimbursement?</vt:lpstr>
      <vt:lpstr>OPERATING COST</vt:lpstr>
      <vt:lpstr>HOSPITAL FINANCES - COST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Shannan Flach</dc:creator>
  <cp:lastModifiedBy>Dee Lewis</cp:lastModifiedBy>
  <cp:revision>73</cp:revision>
  <cp:lastPrinted>2025-03-05T20:11:14Z</cp:lastPrinted>
  <dcterms:created xsi:type="dcterms:W3CDTF">2025-02-09T20:21:31Z</dcterms:created>
  <dcterms:modified xsi:type="dcterms:W3CDTF">2025-06-19T14:31:45Z</dcterms:modified>
</cp:coreProperties>
</file>