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63" r:id="rId2"/>
    <p:sldId id="258" r:id="rId3"/>
    <p:sldId id="270" r:id="rId4"/>
    <p:sldId id="265" r:id="rId5"/>
    <p:sldId id="257" r:id="rId6"/>
    <p:sldId id="259" r:id="rId7"/>
    <p:sldId id="260" r:id="rId8"/>
    <p:sldId id="266" r:id="rId9"/>
    <p:sldId id="262" r:id="rId10"/>
    <p:sldId id="271" r:id="rId11"/>
    <p:sldId id="269"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6EBF98-4FCD-EA1C-6210-D38C6DB312F7}" v="29" dt="2026-01-15T22:35:11.133"/>
    <p1510:client id="{E4865C22-091D-BC3C-4AAF-3C3C95145198}" v="198" dt="2026-01-14T22:19:47.20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72" autoAdjust="0"/>
    <p:restoredTop sz="68765" autoAdjust="0"/>
  </p:normalViewPr>
  <p:slideViewPr>
    <p:cSldViewPr snapToGrid="0">
      <p:cViewPr varScale="1">
        <p:scale>
          <a:sx n="69" d="100"/>
          <a:sy n="69" d="100"/>
        </p:scale>
        <p:origin x="138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E:\Data\KDOL\KHA_Work\2026Work\State\PatWork\Tables_and_grahs\Economy_structure_2024data(Tab4_Fig2)_01.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Pt>
            <c:idx val="0"/>
            <c:bubble3D val="0"/>
            <c:spPr>
              <a:solidFill>
                <a:srgbClr val="132F49"/>
              </a:solidFill>
              <a:ln w="19050">
                <a:solidFill>
                  <a:schemeClr val="lt1"/>
                </a:solidFill>
              </a:ln>
              <a:effectLst/>
            </c:spPr>
            <c:extLst>
              <c:ext xmlns:c16="http://schemas.microsoft.com/office/drawing/2014/chart" uri="{C3380CC4-5D6E-409C-BE32-E72D297353CC}">
                <c16:uniqueId val="{00000001-5392-4185-B0AB-AC03CCF39828}"/>
              </c:ext>
            </c:extLst>
          </c:dPt>
          <c:dPt>
            <c:idx val="1"/>
            <c:bubble3D val="0"/>
            <c:spPr>
              <a:solidFill>
                <a:srgbClr val="3864B2"/>
              </a:solidFill>
              <a:ln w="19050">
                <a:solidFill>
                  <a:schemeClr val="lt1"/>
                </a:solidFill>
              </a:ln>
              <a:effectLst/>
            </c:spPr>
            <c:extLst>
              <c:ext xmlns:c16="http://schemas.microsoft.com/office/drawing/2014/chart" uri="{C3380CC4-5D6E-409C-BE32-E72D297353CC}">
                <c16:uniqueId val="{00000003-5392-4185-B0AB-AC03CCF39828}"/>
              </c:ext>
            </c:extLst>
          </c:dPt>
          <c:dPt>
            <c:idx val="2"/>
            <c:bubble3D val="0"/>
            <c:spPr>
              <a:solidFill>
                <a:srgbClr val="7295D4"/>
              </a:solidFill>
              <a:ln w="19050">
                <a:solidFill>
                  <a:schemeClr val="lt1"/>
                </a:solidFill>
              </a:ln>
              <a:effectLst/>
            </c:spPr>
            <c:extLst>
              <c:ext xmlns:c16="http://schemas.microsoft.com/office/drawing/2014/chart" uri="{C3380CC4-5D6E-409C-BE32-E72D297353CC}">
                <c16:uniqueId val="{00000005-5392-4185-B0AB-AC03CCF39828}"/>
              </c:ext>
            </c:extLst>
          </c:dPt>
          <c:dPt>
            <c:idx val="3"/>
            <c:bubble3D val="0"/>
            <c:spPr>
              <a:solidFill>
                <a:srgbClr val="95AFDF"/>
              </a:solidFill>
              <a:ln w="19050">
                <a:solidFill>
                  <a:schemeClr val="lt1"/>
                </a:solidFill>
              </a:ln>
              <a:effectLst/>
            </c:spPr>
            <c:extLst>
              <c:ext xmlns:c16="http://schemas.microsoft.com/office/drawing/2014/chart" uri="{C3380CC4-5D6E-409C-BE32-E72D297353CC}">
                <c16:uniqueId val="{00000007-5392-4185-B0AB-AC03CCF39828}"/>
              </c:ext>
            </c:extLst>
          </c:dPt>
          <c:dPt>
            <c:idx val="4"/>
            <c:bubble3D val="0"/>
            <c:spPr>
              <a:solidFill>
                <a:srgbClr val="BBCCEB"/>
              </a:solidFill>
              <a:ln w="19050">
                <a:solidFill>
                  <a:schemeClr val="lt1"/>
                </a:solidFill>
              </a:ln>
              <a:effectLst/>
            </c:spPr>
            <c:extLst>
              <c:ext xmlns:c16="http://schemas.microsoft.com/office/drawing/2014/chart" uri="{C3380CC4-5D6E-409C-BE32-E72D297353CC}">
                <c16:uniqueId val="{00000009-5392-4185-B0AB-AC03CCF39828}"/>
              </c:ext>
            </c:extLst>
          </c:dPt>
          <c:dPt>
            <c:idx val="5"/>
            <c:bubble3D val="0"/>
            <c:spPr>
              <a:solidFill>
                <a:srgbClr val="D4E4F4"/>
              </a:solidFill>
              <a:ln w="19050">
                <a:solidFill>
                  <a:schemeClr val="lt1"/>
                </a:solidFill>
              </a:ln>
              <a:effectLst/>
            </c:spPr>
            <c:extLst>
              <c:ext xmlns:c16="http://schemas.microsoft.com/office/drawing/2014/chart" uri="{C3380CC4-5D6E-409C-BE32-E72D297353CC}">
                <c16:uniqueId val="{0000000B-5392-4185-B0AB-AC03CCF39828}"/>
              </c:ext>
            </c:extLst>
          </c:dPt>
          <c:dPt>
            <c:idx val="6"/>
            <c:bubble3D val="0"/>
            <c:spPr>
              <a:solidFill>
                <a:srgbClr val="FFCCCC"/>
              </a:solidFill>
              <a:ln w="19050">
                <a:solidFill>
                  <a:schemeClr val="lt1"/>
                </a:solidFill>
              </a:ln>
              <a:effectLst/>
            </c:spPr>
            <c:extLst>
              <c:ext xmlns:c16="http://schemas.microsoft.com/office/drawing/2014/chart" uri="{C3380CC4-5D6E-409C-BE32-E72D297353CC}">
                <c16:uniqueId val="{0000000D-5392-4185-B0AB-AC03CCF39828}"/>
              </c:ext>
            </c:extLst>
          </c:dPt>
          <c:dPt>
            <c:idx val="7"/>
            <c:bubble3D val="0"/>
            <c:spPr>
              <a:solidFill>
                <a:srgbClr val="FF9999"/>
              </a:solidFill>
              <a:ln w="19050">
                <a:solidFill>
                  <a:schemeClr val="lt1"/>
                </a:solidFill>
              </a:ln>
              <a:effectLst/>
            </c:spPr>
            <c:extLst>
              <c:ext xmlns:c16="http://schemas.microsoft.com/office/drawing/2014/chart" uri="{C3380CC4-5D6E-409C-BE32-E72D297353CC}">
                <c16:uniqueId val="{0000000F-5392-4185-B0AB-AC03CCF39828}"/>
              </c:ext>
            </c:extLst>
          </c:dPt>
          <c:dPt>
            <c:idx val="8"/>
            <c:bubble3D val="0"/>
            <c:spPr>
              <a:solidFill>
                <a:srgbClr val="FF5050"/>
              </a:solidFill>
              <a:ln w="19050">
                <a:solidFill>
                  <a:schemeClr val="lt1"/>
                </a:solidFill>
              </a:ln>
              <a:effectLst/>
            </c:spPr>
            <c:extLst>
              <c:ext xmlns:c16="http://schemas.microsoft.com/office/drawing/2014/chart" uri="{C3380CC4-5D6E-409C-BE32-E72D297353CC}">
                <c16:uniqueId val="{00000011-5392-4185-B0AB-AC03CCF39828}"/>
              </c:ext>
            </c:extLst>
          </c:dPt>
          <c:dPt>
            <c:idx val="9"/>
            <c:bubble3D val="0"/>
            <c:spPr>
              <a:solidFill>
                <a:srgbClr val="A50021"/>
              </a:solidFill>
              <a:ln w="19050">
                <a:solidFill>
                  <a:schemeClr val="lt1"/>
                </a:solidFill>
              </a:ln>
              <a:effectLst/>
            </c:spPr>
            <c:extLst>
              <c:ext xmlns:c16="http://schemas.microsoft.com/office/drawing/2014/chart" uri="{C3380CC4-5D6E-409C-BE32-E72D297353CC}">
                <c16:uniqueId val="{00000013-5392-4185-B0AB-AC03CCF39828}"/>
              </c:ext>
            </c:extLst>
          </c:dPt>
          <c:dPt>
            <c:idx val="10"/>
            <c:bubble3D val="0"/>
            <c:spPr>
              <a:solidFill>
                <a:srgbClr val="99C7A6"/>
              </a:solidFill>
              <a:ln w="19050">
                <a:solidFill>
                  <a:schemeClr val="lt1"/>
                </a:solidFill>
              </a:ln>
              <a:effectLst/>
            </c:spPr>
            <c:extLst>
              <c:ext xmlns:c16="http://schemas.microsoft.com/office/drawing/2014/chart" uri="{C3380CC4-5D6E-409C-BE32-E72D297353CC}">
                <c16:uniqueId val="{00000015-5392-4185-B0AB-AC03CCF39828}"/>
              </c:ext>
            </c:extLst>
          </c:dPt>
          <c:dLbls>
            <c:dLbl>
              <c:idx val="0"/>
              <c:layout>
                <c:manualLayout>
                  <c:x val="4.2735883976041458E-3"/>
                  <c:y val="-3.1505862098050542E-2"/>
                </c:manualLayout>
              </c:layout>
              <c:numFmt formatCode="0.0%" sourceLinked="0"/>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solidFill>
                      <a:latin typeface="Tahoma" panose="020B0604030504040204" pitchFamily="34" charset="0"/>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14768170805572378"/>
                      <c:h val="0.10841209829867673"/>
                    </c:manualLayout>
                  </c15:layout>
                </c:ext>
                <c:ext xmlns:c16="http://schemas.microsoft.com/office/drawing/2014/chart" uri="{C3380CC4-5D6E-409C-BE32-E72D297353CC}">
                  <c16:uniqueId val="{00000001-5392-4185-B0AB-AC03CCF39828}"/>
                </c:ext>
              </c:extLst>
            </c:dLbl>
            <c:dLbl>
              <c:idx val="1"/>
              <c:layout>
                <c:manualLayout>
                  <c:x val="0"/>
                  <c:y val="-1.456761742194813E-3"/>
                </c:manualLayout>
              </c:layout>
              <c:numFmt formatCode="0.0%" sourceLinked="0"/>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solidFill>
                      <a:latin typeface="Tahoma" panose="020B0604030504040204" pitchFamily="34" charset="0"/>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24005723915506871"/>
                      <c:h val="0.11024241506524969"/>
                    </c:manualLayout>
                  </c15:layout>
                </c:ext>
                <c:ext xmlns:c16="http://schemas.microsoft.com/office/drawing/2014/chart" uri="{C3380CC4-5D6E-409C-BE32-E72D297353CC}">
                  <c16:uniqueId val="{00000003-5392-4185-B0AB-AC03CCF39828}"/>
                </c:ext>
              </c:extLst>
            </c:dLbl>
            <c:dLbl>
              <c:idx val="3"/>
              <c:layout>
                <c:manualLayout>
                  <c:x val="5.41679176634286E-2"/>
                  <c:y val="-6.2530780243378783E-2"/>
                </c:manualLayout>
              </c:layout>
              <c:dLblPos val="bestFit"/>
              <c:showLegendKey val="0"/>
              <c:showVal val="0"/>
              <c:showCatName val="1"/>
              <c:showSerName val="0"/>
              <c:showPercent val="1"/>
              <c:showBubbleSize val="0"/>
              <c:extLst>
                <c:ext xmlns:c15="http://schemas.microsoft.com/office/drawing/2012/chart" uri="{CE6537A1-D6FC-4f65-9D91-7224C49458BB}">
                  <c15:layout>
                    <c:manualLayout>
                      <c:w val="0.19714735177333606"/>
                      <c:h val="8.6357908002520481E-2"/>
                    </c:manualLayout>
                  </c15:layout>
                </c:ext>
                <c:ext xmlns:c16="http://schemas.microsoft.com/office/drawing/2014/chart" uri="{C3380CC4-5D6E-409C-BE32-E72D297353CC}">
                  <c16:uniqueId val="{00000007-5392-4185-B0AB-AC03CCF39828}"/>
                </c:ext>
              </c:extLst>
            </c:dLbl>
            <c:dLbl>
              <c:idx val="4"/>
              <c:layout>
                <c:manualLayout>
                  <c:x val="7.6142523236255991E-2"/>
                  <c:y val="-1.3636363636363747E-2"/>
                </c:manualLayout>
              </c:layout>
              <c:numFmt formatCode="0.0%" sourceLinked="0"/>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solidFill>
                      <a:latin typeface="Tahoma" panose="020B0604030504040204" pitchFamily="34" charset="0"/>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39779017475214112"/>
                      <c:h val="9.8184204247196372E-2"/>
                    </c:manualLayout>
                  </c15:layout>
                </c:ext>
                <c:ext xmlns:c16="http://schemas.microsoft.com/office/drawing/2014/chart" uri="{C3380CC4-5D6E-409C-BE32-E72D297353CC}">
                  <c16:uniqueId val="{00000009-5392-4185-B0AB-AC03CCF39828}"/>
                </c:ext>
              </c:extLst>
            </c:dLbl>
            <c:dLbl>
              <c:idx val="5"/>
              <c:layout>
                <c:manualLayout>
                  <c:x val="-0.33465494350738567"/>
                  <c:y val="-3.3431598397852648E-3"/>
                </c:manualLayout>
              </c:layout>
              <c:numFmt formatCode="0.0%" sourceLinked="0"/>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solidFill>
                      <a:latin typeface="Tahoma" panose="020B0604030504040204" pitchFamily="34" charset="0"/>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4082531433499445"/>
                      <c:h val="8.3005195779099039E-2"/>
                    </c:manualLayout>
                  </c15:layout>
                </c:ext>
                <c:ext xmlns:c16="http://schemas.microsoft.com/office/drawing/2014/chart" uri="{C3380CC4-5D6E-409C-BE32-E72D297353CC}">
                  <c16:uniqueId val="{0000000B-5392-4185-B0AB-AC03CCF39828}"/>
                </c:ext>
              </c:extLst>
            </c:dLbl>
            <c:dLbl>
              <c:idx val="6"/>
              <c:layout>
                <c:manualLayout>
                  <c:x val="-0.10548937379137571"/>
                  <c:y val="-8.7625039002991761E-2"/>
                </c:manualLayout>
              </c:layout>
              <c:numFmt formatCode="0.0%" sourceLinked="0"/>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solidFill>
                      <a:latin typeface="Tahoma" panose="020B0604030504040204" pitchFamily="34" charset="0"/>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31180666531074758"/>
                      <c:h val="0.12807205917442138"/>
                    </c:manualLayout>
                  </c15:layout>
                </c:ext>
                <c:ext xmlns:c16="http://schemas.microsoft.com/office/drawing/2014/chart" uri="{C3380CC4-5D6E-409C-BE32-E72D297353CC}">
                  <c16:uniqueId val="{0000000D-5392-4185-B0AB-AC03CCF39828}"/>
                </c:ext>
              </c:extLst>
            </c:dLbl>
            <c:dLbl>
              <c:idx val="7"/>
              <c:layout>
                <c:manualLayout>
                  <c:x val="-1.6516385636297579E-3"/>
                  <c:y val="-7.5061441183488536E-2"/>
                </c:manualLayout>
              </c:layout>
              <c:numFmt formatCode="0.0%" sourceLinked="0"/>
              <c:spPr>
                <a:noFill/>
                <a:ln>
                  <a:noFill/>
                </a:ln>
                <a:effectLst/>
              </c:spPr>
              <c:txPr>
                <a:bodyPr rot="0" spcFirstLastPara="1" vertOverflow="ellipsis" vert="horz" wrap="square" lIns="38100" tIns="19050" rIns="38100" bIns="19050" anchor="ctr" anchorCtr="1">
                  <a:noAutofit/>
                </a:bodyPr>
                <a:lstStyle/>
                <a:p>
                  <a:pPr>
                    <a:defRPr sz="1200" b="0" i="0" u="none" strike="noStrike" kern="1200" baseline="0">
                      <a:solidFill>
                        <a:schemeClr val="tx1"/>
                      </a:solidFill>
                      <a:latin typeface="Tahoma" panose="020B0604030504040204" pitchFamily="34" charset="0"/>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layout>
                    <c:manualLayout>
                      <c:w val="0.24727750820815292"/>
                      <c:h val="0.12398735385349557"/>
                    </c:manualLayout>
                  </c15:layout>
                </c:ext>
                <c:ext xmlns:c16="http://schemas.microsoft.com/office/drawing/2014/chart" uri="{C3380CC4-5D6E-409C-BE32-E72D297353CC}">
                  <c16:uniqueId val="{0000000F-5392-4185-B0AB-AC03CCF39828}"/>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solidFill>
                    <a:latin typeface="Tahoma" panose="020B0604030504040204" pitchFamily="34" charset="0"/>
                    <a:ea typeface="+mn-ea"/>
                    <a:cs typeface="+mn-cs"/>
                  </a:defRPr>
                </a:pPr>
                <a:endParaRPr lang="en-US"/>
              </a:p>
            </c:tx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'[Economy_structure_2024data(Tab4_Fig2)_01.xlsx]Pie Chart Sectors'!$B$5:$B$15</c:f>
              <c:strCache>
                <c:ptCount val="11"/>
                <c:pt idx="0">
                  <c:v>Agriculture</c:v>
                </c:pt>
                <c:pt idx="1">
                  <c:v>Mining and extraction</c:v>
                </c:pt>
                <c:pt idx="2">
                  <c:v>Construction</c:v>
                </c:pt>
                <c:pt idx="3">
                  <c:v>Manufacturing</c:v>
                </c:pt>
                <c:pt idx="4">
                  <c:v>Transportation, utilities, and warehousing</c:v>
                </c:pt>
                <c:pt idx="5">
                  <c:v>Information, communications, and publishing</c:v>
                </c:pt>
                <c:pt idx="6">
                  <c:v>Finance, insurance, and real estate</c:v>
                </c:pt>
                <c:pt idx="7">
                  <c:v>Wholesale and retail trade</c:v>
                </c:pt>
                <c:pt idx="8">
                  <c:v>Services (other than health)</c:v>
                </c:pt>
                <c:pt idx="9">
                  <c:v>Health care services</c:v>
                </c:pt>
                <c:pt idx="10">
                  <c:v>Government</c:v>
                </c:pt>
              </c:strCache>
            </c:strRef>
          </c:cat>
          <c:val>
            <c:numRef>
              <c:f>'[Economy_structure_2024data(Tab4_Fig2)_01.xlsx]Pie Chart Sectors'!$C$5:$C$15</c:f>
              <c:numCache>
                <c:formatCode>#,##0</c:formatCode>
                <c:ptCount val="11"/>
                <c:pt idx="0">
                  <c:v>72416.44</c:v>
                </c:pt>
                <c:pt idx="1">
                  <c:v>33418.31</c:v>
                </c:pt>
                <c:pt idx="2">
                  <c:v>111992.89</c:v>
                </c:pt>
                <c:pt idx="3">
                  <c:v>177275.18</c:v>
                </c:pt>
                <c:pt idx="4">
                  <c:v>104078.89</c:v>
                </c:pt>
                <c:pt idx="5">
                  <c:v>26949.84</c:v>
                </c:pt>
                <c:pt idx="6">
                  <c:v>199898.93</c:v>
                </c:pt>
                <c:pt idx="7">
                  <c:v>214955.2</c:v>
                </c:pt>
                <c:pt idx="8">
                  <c:v>596449.42000000004</c:v>
                </c:pt>
                <c:pt idx="9">
                  <c:v>220856.44</c:v>
                </c:pt>
                <c:pt idx="10">
                  <c:v>249014.51</c:v>
                </c:pt>
              </c:numCache>
            </c:numRef>
          </c:val>
          <c:extLst>
            <c:ext xmlns:c16="http://schemas.microsoft.com/office/drawing/2014/chart" uri="{C3380CC4-5D6E-409C-BE32-E72D297353CC}">
              <c16:uniqueId val="{00000016-5392-4185-B0AB-AC03CCF39828}"/>
            </c:ext>
          </c:extLst>
        </c:ser>
        <c:dLbls>
          <c:showLegendKey val="0"/>
          <c:showVal val="0"/>
          <c:showCatName val="0"/>
          <c:showSerName val="0"/>
          <c:showPercent val="0"/>
          <c:showBubbleSize val="0"/>
          <c:showLeaderLines val="1"/>
        </c:dLbls>
        <c:firstSliceAng val="86"/>
      </c:pieChart>
      <c:spPr>
        <a:noFill/>
        <a:ln>
          <a:noFill/>
        </a:ln>
        <a:effectLst/>
      </c:spPr>
    </c:plotArea>
    <c:plotVisOnly val="1"/>
    <c:dispBlanksAs val="gap"/>
    <c:showDLblsOverMax val="0"/>
  </c:chart>
  <c:spPr>
    <a:solidFill>
      <a:schemeClr val="bg1"/>
    </a:solidFill>
    <a:ln w="25400" cap="flat" cmpd="sng" algn="ctr">
      <a:solidFill>
        <a:schemeClr val="tx1"/>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525F54-FEF3-4BCB-A6EF-CB7248E4B4AE}" type="doc">
      <dgm:prSet loTypeId="urn:microsoft.com/office/officeart/2005/8/layout/vList2" loCatId="list" qsTypeId="urn:microsoft.com/office/officeart/2005/8/quickstyle/simple1" qsCatId="simple" csTypeId="urn:microsoft.com/office/officeart/2005/8/colors/accent0_3" csCatId="mainScheme"/>
      <dgm:spPr/>
      <dgm:t>
        <a:bodyPr/>
        <a:lstStyle/>
        <a:p>
          <a:endParaRPr lang="en-US"/>
        </a:p>
      </dgm:t>
    </dgm:pt>
    <dgm:pt modelId="{140DA937-9D53-4DDA-877A-47FBBE6C3750}">
      <dgm:prSet/>
      <dgm:spPr/>
      <dgm:t>
        <a:bodyPr/>
        <a:lstStyle/>
        <a:p>
          <a:r>
            <a:rPr lang="en-US"/>
            <a:t>Links Between Population Health and Economic Growth </a:t>
          </a:r>
        </a:p>
      </dgm:t>
    </dgm:pt>
    <dgm:pt modelId="{A9FCC41A-07F1-40E8-8208-771DDDA0893F}" type="parTrans" cxnId="{DFDCEC1B-6956-453B-B8FF-068AE4974516}">
      <dgm:prSet/>
      <dgm:spPr/>
      <dgm:t>
        <a:bodyPr/>
        <a:lstStyle/>
        <a:p>
          <a:endParaRPr lang="en-US"/>
        </a:p>
      </dgm:t>
    </dgm:pt>
    <dgm:pt modelId="{131BF1D7-99DB-44E6-B60C-AA1E51F2618B}" type="sibTrans" cxnId="{DFDCEC1B-6956-453B-B8FF-068AE4974516}">
      <dgm:prSet/>
      <dgm:spPr/>
      <dgm:t>
        <a:bodyPr/>
        <a:lstStyle/>
        <a:p>
          <a:endParaRPr lang="en-US"/>
        </a:p>
      </dgm:t>
    </dgm:pt>
    <dgm:pt modelId="{41DCFDD1-7A9B-43EC-BFF6-57F9D0CC45CE}">
      <dgm:prSet/>
      <dgm:spPr/>
      <dgm:t>
        <a:bodyPr/>
        <a:lstStyle/>
        <a:p>
          <a:r>
            <a:rPr lang="en-US"/>
            <a:t>Reducing Health-Related Productivity Losses</a:t>
          </a:r>
        </a:p>
      </dgm:t>
    </dgm:pt>
    <dgm:pt modelId="{D6DF3B29-8989-4678-AF04-B33DEE9234A9}" type="parTrans" cxnId="{523215F3-C2C4-4ABE-8DFE-4F121E94D5D7}">
      <dgm:prSet/>
      <dgm:spPr/>
      <dgm:t>
        <a:bodyPr/>
        <a:lstStyle/>
        <a:p>
          <a:endParaRPr lang="en-US"/>
        </a:p>
      </dgm:t>
    </dgm:pt>
    <dgm:pt modelId="{AE96E3DE-FBE5-4764-AB32-ADA4B73FB9BC}" type="sibTrans" cxnId="{523215F3-C2C4-4ABE-8DFE-4F121E94D5D7}">
      <dgm:prSet/>
      <dgm:spPr/>
      <dgm:t>
        <a:bodyPr/>
        <a:lstStyle/>
        <a:p>
          <a:endParaRPr lang="en-US"/>
        </a:p>
      </dgm:t>
    </dgm:pt>
    <dgm:pt modelId="{5212F9B5-CF56-4C3F-A228-CE490F8AA839}">
      <dgm:prSet/>
      <dgm:spPr/>
      <dgm:t>
        <a:bodyPr/>
        <a:lstStyle/>
        <a:p>
          <a:r>
            <a:rPr lang="en-US"/>
            <a:t>Preventing Premature Exits from the Labor Market</a:t>
          </a:r>
        </a:p>
      </dgm:t>
    </dgm:pt>
    <dgm:pt modelId="{B931DD25-B151-4DAD-B32A-6EB9BF0CCB00}" type="parTrans" cxnId="{9B815EC4-F234-4887-9C2B-1EA7002E6161}">
      <dgm:prSet/>
      <dgm:spPr/>
      <dgm:t>
        <a:bodyPr/>
        <a:lstStyle/>
        <a:p>
          <a:endParaRPr lang="en-US"/>
        </a:p>
      </dgm:t>
    </dgm:pt>
    <dgm:pt modelId="{71EFE691-05A4-4D74-8283-572E3AFD3513}" type="sibTrans" cxnId="{9B815EC4-F234-4887-9C2B-1EA7002E6161}">
      <dgm:prSet/>
      <dgm:spPr/>
      <dgm:t>
        <a:bodyPr/>
        <a:lstStyle/>
        <a:p>
          <a:endParaRPr lang="en-US"/>
        </a:p>
      </dgm:t>
    </dgm:pt>
    <dgm:pt modelId="{140C3251-CDF2-493E-8CCC-6B740AEB334D}">
      <dgm:prSet/>
      <dgm:spPr/>
      <dgm:t>
        <a:bodyPr/>
        <a:lstStyle/>
        <a:p>
          <a:r>
            <a:rPr lang="en-US"/>
            <a:t>Attracting and Retaining Workers and Businesses</a:t>
          </a:r>
        </a:p>
      </dgm:t>
    </dgm:pt>
    <dgm:pt modelId="{174C5947-5DE6-4D35-A67E-3D5B91114FDC}" type="parTrans" cxnId="{0842E847-4A6D-4936-A350-ADDC9C63DD7E}">
      <dgm:prSet/>
      <dgm:spPr/>
      <dgm:t>
        <a:bodyPr/>
        <a:lstStyle/>
        <a:p>
          <a:endParaRPr lang="en-US"/>
        </a:p>
      </dgm:t>
    </dgm:pt>
    <dgm:pt modelId="{58D53886-A08F-4F9B-A5D5-A9ECA057E77F}" type="sibTrans" cxnId="{0842E847-4A6D-4936-A350-ADDC9C63DD7E}">
      <dgm:prSet/>
      <dgm:spPr/>
      <dgm:t>
        <a:bodyPr/>
        <a:lstStyle/>
        <a:p>
          <a:endParaRPr lang="en-US"/>
        </a:p>
      </dgm:t>
    </dgm:pt>
    <dgm:pt modelId="{95A5200E-CAD3-467D-A85D-855D851244A6}">
      <dgm:prSet/>
      <dgm:spPr/>
      <dgm:t>
        <a:bodyPr/>
        <a:lstStyle/>
        <a:p>
          <a:r>
            <a:rPr lang="en-US"/>
            <a:t>Attracting and Retaining Older Adults in the Community </a:t>
          </a:r>
        </a:p>
      </dgm:t>
    </dgm:pt>
    <dgm:pt modelId="{7EDB2B5D-4012-4F47-8096-D78956D1BF35}" type="parTrans" cxnId="{0FE2F6E4-1A98-4CB1-8FC9-986A2F3F1F27}">
      <dgm:prSet/>
      <dgm:spPr/>
      <dgm:t>
        <a:bodyPr/>
        <a:lstStyle/>
        <a:p>
          <a:endParaRPr lang="en-US"/>
        </a:p>
      </dgm:t>
    </dgm:pt>
    <dgm:pt modelId="{512030D6-16D3-4D3C-9C74-C92EE8ACE5DA}" type="sibTrans" cxnId="{0FE2F6E4-1A98-4CB1-8FC9-986A2F3F1F27}">
      <dgm:prSet/>
      <dgm:spPr/>
      <dgm:t>
        <a:bodyPr/>
        <a:lstStyle/>
        <a:p>
          <a:endParaRPr lang="en-US"/>
        </a:p>
      </dgm:t>
    </dgm:pt>
    <dgm:pt modelId="{F81173AD-7756-4A62-8D5B-716C96F8B82D}" type="pres">
      <dgm:prSet presAssocID="{16525F54-FEF3-4BCB-A6EF-CB7248E4B4AE}" presName="linear" presStyleCnt="0">
        <dgm:presLayoutVars>
          <dgm:animLvl val="lvl"/>
          <dgm:resizeHandles val="exact"/>
        </dgm:presLayoutVars>
      </dgm:prSet>
      <dgm:spPr/>
    </dgm:pt>
    <dgm:pt modelId="{BBA67ED7-79E3-4C22-A162-E6F4D1E4EFEB}" type="pres">
      <dgm:prSet presAssocID="{140DA937-9D53-4DDA-877A-47FBBE6C3750}" presName="parentText" presStyleLbl="node1" presStyleIdx="0" presStyleCnt="5">
        <dgm:presLayoutVars>
          <dgm:chMax val="0"/>
          <dgm:bulletEnabled val="1"/>
        </dgm:presLayoutVars>
      </dgm:prSet>
      <dgm:spPr/>
    </dgm:pt>
    <dgm:pt modelId="{B8D783D7-B828-4DBA-AFCF-4E22AFDE92AF}" type="pres">
      <dgm:prSet presAssocID="{131BF1D7-99DB-44E6-B60C-AA1E51F2618B}" presName="spacer" presStyleCnt="0"/>
      <dgm:spPr/>
    </dgm:pt>
    <dgm:pt modelId="{5C66DBCB-69A1-468C-B06F-AECAD5CA097F}" type="pres">
      <dgm:prSet presAssocID="{41DCFDD1-7A9B-43EC-BFF6-57F9D0CC45CE}" presName="parentText" presStyleLbl="node1" presStyleIdx="1" presStyleCnt="5">
        <dgm:presLayoutVars>
          <dgm:chMax val="0"/>
          <dgm:bulletEnabled val="1"/>
        </dgm:presLayoutVars>
      </dgm:prSet>
      <dgm:spPr/>
    </dgm:pt>
    <dgm:pt modelId="{C8204C49-98CC-460E-96BF-D218A75ACB5B}" type="pres">
      <dgm:prSet presAssocID="{AE96E3DE-FBE5-4764-AB32-ADA4B73FB9BC}" presName="spacer" presStyleCnt="0"/>
      <dgm:spPr/>
    </dgm:pt>
    <dgm:pt modelId="{9B8CF8CF-4537-40AC-8CF2-B540EBFA0797}" type="pres">
      <dgm:prSet presAssocID="{5212F9B5-CF56-4C3F-A228-CE490F8AA839}" presName="parentText" presStyleLbl="node1" presStyleIdx="2" presStyleCnt="5">
        <dgm:presLayoutVars>
          <dgm:chMax val="0"/>
          <dgm:bulletEnabled val="1"/>
        </dgm:presLayoutVars>
      </dgm:prSet>
      <dgm:spPr/>
    </dgm:pt>
    <dgm:pt modelId="{28388474-E1F9-446C-AAC7-8BDF38E0FAFB}" type="pres">
      <dgm:prSet presAssocID="{71EFE691-05A4-4D74-8283-572E3AFD3513}" presName="spacer" presStyleCnt="0"/>
      <dgm:spPr/>
    </dgm:pt>
    <dgm:pt modelId="{166012F9-F094-467F-966F-11B905BBC891}" type="pres">
      <dgm:prSet presAssocID="{140C3251-CDF2-493E-8CCC-6B740AEB334D}" presName="parentText" presStyleLbl="node1" presStyleIdx="3" presStyleCnt="5">
        <dgm:presLayoutVars>
          <dgm:chMax val="0"/>
          <dgm:bulletEnabled val="1"/>
        </dgm:presLayoutVars>
      </dgm:prSet>
      <dgm:spPr/>
    </dgm:pt>
    <dgm:pt modelId="{14FB9A13-3131-495C-B1F9-87AF1FEB3909}" type="pres">
      <dgm:prSet presAssocID="{58D53886-A08F-4F9B-A5D5-A9ECA057E77F}" presName="spacer" presStyleCnt="0"/>
      <dgm:spPr/>
    </dgm:pt>
    <dgm:pt modelId="{06DB6D64-0547-4CED-ADDE-BF1862BB6D2C}" type="pres">
      <dgm:prSet presAssocID="{95A5200E-CAD3-467D-A85D-855D851244A6}" presName="parentText" presStyleLbl="node1" presStyleIdx="4" presStyleCnt="5">
        <dgm:presLayoutVars>
          <dgm:chMax val="0"/>
          <dgm:bulletEnabled val="1"/>
        </dgm:presLayoutVars>
      </dgm:prSet>
      <dgm:spPr/>
    </dgm:pt>
  </dgm:ptLst>
  <dgm:cxnLst>
    <dgm:cxn modelId="{2D4A0406-0232-4858-8273-27497E16CCE4}" type="presOf" srcId="{140C3251-CDF2-493E-8CCC-6B740AEB334D}" destId="{166012F9-F094-467F-966F-11B905BBC891}" srcOrd="0" destOrd="0" presId="urn:microsoft.com/office/officeart/2005/8/layout/vList2"/>
    <dgm:cxn modelId="{DFDCEC1B-6956-453B-B8FF-068AE4974516}" srcId="{16525F54-FEF3-4BCB-A6EF-CB7248E4B4AE}" destId="{140DA937-9D53-4DDA-877A-47FBBE6C3750}" srcOrd="0" destOrd="0" parTransId="{A9FCC41A-07F1-40E8-8208-771DDDA0893F}" sibTransId="{131BF1D7-99DB-44E6-B60C-AA1E51F2618B}"/>
    <dgm:cxn modelId="{FCD86E43-F51E-46DE-802D-1197A43A1F8A}" type="presOf" srcId="{95A5200E-CAD3-467D-A85D-855D851244A6}" destId="{06DB6D64-0547-4CED-ADDE-BF1862BB6D2C}" srcOrd="0" destOrd="0" presId="urn:microsoft.com/office/officeart/2005/8/layout/vList2"/>
    <dgm:cxn modelId="{0842E847-4A6D-4936-A350-ADDC9C63DD7E}" srcId="{16525F54-FEF3-4BCB-A6EF-CB7248E4B4AE}" destId="{140C3251-CDF2-493E-8CCC-6B740AEB334D}" srcOrd="3" destOrd="0" parTransId="{174C5947-5DE6-4D35-A67E-3D5B91114FDC}" sibTransId="{58D53886-A08F-4F9B-A5D5-A9ECA057E77F}"/>
    <dgm:cxn modelId="{5A3F3178-3E40-4491-BB66-B3766143D98E}" type="presOf" srcId="{5212F9B5-CF56-4C3F-A228-CE490F8AA839}" destId="{9B8CF8CF-4537-40AC-8CF2-B540EBFA0797}" srcOrd="0" destOrd="0" presId="urn:microsoft.com/office/officeart/2005/8/layout/vList2"/>
    <dgm:cxn modelId="{80DCDF8A-7B74-40FD-B8D1-2F545453D890}" type="presOf" srcId="{140DA937-9D53-4DDA-877A-47FBBE6C3750}" destId="{BBA67ED7-79E3-4C22-A162-E6F4D1E4EFEB}" srcOrd="0" destOrd="0" presId="urn:microsoft.com/office/officeart/2005/8/layout/vList2"/>
    <dgm:cxn modelId="{64F352B0-DD03-446E-BF8C-BB137762369A}" type="presOf" srcId="{41DCFDD1-7A9B-43EC-BFF6-57F9D0CC45CE}" destId="{5C66DBCB-69A1-468C-B06F-AECAD5CA097F}" srcOrd="0" destOrd="0" presId="urn:microsoft.com/office/officeart/2005/8/layout/vList2"/>
    <dgm:cxn modelId="{9B815EC4-F234-4887-9C2B-1EA7002E6161}" srcId="{16525F54-FEF3-4BCB-A6EF-CB7248E4B4AE}" destId="{5212F9B5-CF56-4C3F-A228-CE490F8AA839}" srcOrd="2" destOrd="0" parTransId="{B931DD25-B151-4DAD-B32A-6EB9BF0CCB00}" sibTransId="{71EFE691-05A4-4D74-8283-572E3AFD3513}"/>
    <dgm:cxn modelId="{395C55D0-D897-4436-B999-41E62D5BECF9}" type="presOf" srcId="{16525F54-FEF3-4BCB-A6EF-CB7248E4B4AE}" destId="{F81173AD-7756-4A62-8D5B-716C96F8B82D}" srcOrd="0" destOrd="0" presId="urn:microsoft.com/office/officeart/2005/8/layout/vList2"/>
    <dgm:cxn modelId="{0FE2F6E4-1A98-4CB1-8FC9-986A2F3F1F27}" srcId="{16525F54-FEF3-4BCB-A6EF-CB7248E4B4AE}" destId="{95A5200E-CAD3-467D-A85D-855D851244A6}" srcOrd="4" destOrd="0" parTransId="{7EDB2B5D-4012-4F47-8096-D78956D1BF35}" sibTransId="{512030D6-16D3-4D3C-9C74-C92EE8ACE5DA}"/>
    <dgm:cxn modelId="{523215F3-C2C4-4ABE-8DFE-4F121E94D5D7}" srcId="{16525F54-FEF3-4BCB-A6EF-CB7248E4B4AE}" destId="{41DCFDD1-7A9B-43EC-BFF6-57F9D0CC45CE}" srcOrd="1" destOrd="0" parTransId="{D6DF3B29-8989-4678-AF04-B33DEE9234A9}" sibTransId="{AE96E3DE-FBE5-4764-AB32-ADA4B73FB9BC}"/>
    <dgm:cxn modelId="{D17C41EB-D2A7-4DE8-831B-ADF2B21F062F}" type="presParOf" srcId="{F81173AD-7756-4A62-8D5B-716C96F8B82D}" destId="{BBA67ED7-79E3-4C22-A162-E6F4D1E4EFEB}" srcOrd="0" destOrd="0" presId="urn:microsoft.com/office/officeart/2005/8/layout/vList2"/>
    <dgm:cxn modelId="{0F2B0A71-5FBA-417E-B316-7509F0204BE8}" type="presParOf" srcId="{F81173AD-7756-4A62-8D5B-716C96F8B82D}" destId="{B8D783D7-B828-4DBA-AFCF-4E22AFDE92AF}" srcOrd="1" destOrd="0" presId="urn:microsoft.com/office/officeart/2005/8/layout/vList2"/>
    <dgm:cxn modelId="{FCCDE3A5-4045-4749-80F5-D61F2B2222FC}" type="presParOf" srcId="{F81173AD-7756-4A62-8D5B-716C96F8B82D}" destId="{5C66DBCB-69A1-468C-B06F-AECAD5CA097F}" srcOrd="2" destOrd="0" presId="urn:microsoft.com/office/officeart/2005/8/layout/vList2"/>
    <dgm:cxn modelId="{8470992F-6A5C-470F-A080-6BFBE5EC4C08}" type="presParOf" srcId="{F81173AD-7756-4A62-8D5B-716C96F8B82D}" destId="{C8204C49-98CC-460E-96BF-D218A75ACB5B}" srcOrd="3" destOrd="0" presId="urn:microsoft.com/office/officeart/2005/8/layout/vList2"/>
    <dgm:cxn modelId="{BCB3383C-9170-4142-86AD-D4DEEF3A6AC6}" type="presParOf" srcId="{F81173AD-7756-4A62-8D5B-716C96F8B82D}" destId="{9B8CF8CF-4537-40AC-8CF2-B540EBFA0797}" srcOrd="4" destOrd="0" presId="urn:microsoft.com/office/officeart/2005/8/layout/vList2"/>
    <dgm:cxn modelId="{4F949869-4C5C-42BE-9E3E-E53311AD336D}" type="presParOf" srcId="{F81173AD-7756-4A62-8D5B-716C96F8B82D}" destId="{28388474-E1F9-446C-AAC7-8BDF38E0FAFB}" srcOrd="5" destOrd="0" presId="urn:microsoft.com/office/officeart/2005/8/layout/vList2"/>
    <dgm:cxn modelId="{93A3B357-13BF-4858-A81D-84E71AB6569C}" type="presParOf" srcId="{F81173AD-7756-4A62-8D5B-716C96F8B82D}" destId="{166012F9-F094-467F-966F-11B905BBC891}" srcOrd="6" destOrd="0" presId="urn:microsoft.com/office/officeart/2005/8/layout/vList2"/>
    <dgm:cxn modelId="{2084C48F-8CB7-42CF-8A46-C829C80288A4}" type="presParOf" srcId="{F81173AD-7756-4A62-8D5B-716C96F8B82D}" destId="{14FB9A13-3131-495C-B1F9-87AF1FEB3909}" srcOrd="7" destOrd="0" presId="urn:microsoft.com/office/officeart/2005/8/layout/vList2"/>
    <dgm:cxn modelId="{E7579C88-0FBA-4FEA-ADD3-D449F984C2E0}" type="presParOf" srcId="{F81173AD-7756-4A62-8D5B-716C96F8B82D}" destId="{06DB6D64-0547-4CED-ADDE-BF1862BB6D2C}"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A67ED7-79E3-4C22-A162-E6F4D1E4EFEB}">
      <dsp:nvSpPr>
        <dsp:cNvPr id="0" name=""/>
        <dsp:cNvSpPr/>
      </dsp:nvSpPr>
      <dsp:spPr>
        <a:xfrm>
          <a:off x="0" y="30784"/>
          <a:ext cx="10347542" cy="647595"/>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Links Between Population Health and Economic Growth </a:t>
          </a:r>
        </a:p>
      </dsp:txBody>
      <dsp:txXfrm>
        <a:off x="31613" y="62397"/>
        <a:ext cx="10284316" cy="584369"/>
      </dsp:txXfrm>
    </dsp:sp>
    <dsp:sp modelId="{5C66DBCB-69A1-468C-B06F-AECAD5CA097F}">
      <dsp:nvSpPr>
        <dsp:cNvPr id="0" name=""/>
        <dsp:cNvSpPr/>
      </dsp:nvSpPr>
      <dsp:spPr>
        <a:xfrm>
          <a:off x="0" y="756139"/>
          <a:ext cx="10347542" cy="647595"/>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Reducing Health-Related Productivity Losses</a:t>
          </a:r>
        </a:p>
      </dsp:txBody>
      <dsp:txXfrm>
        <a:off x="31613" y="787752"/>
        <a:ext cx="10284316" cy="584369"/>
      </dsp:txXfrm>
    </dsp:sp>
    <dsp:sp modelId="{9B8CF8CF-4537-40AC-8CF2-B540EBFA0797}">
      <dsp:nvSpPr>
        <dsp:cNvPr id="0" name=""/>
        <dsp:cNvSpPr/>
      </dsp:nvSpPr>
      <dsp:spPr>
        <a:xfrm>
          <a:off x="0" y="1481495"/>
          <a:ext cx="10347542" cy="647595"/>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Preventing Premature Exits from the Labor Market</a:t>
          </a:r>
        </a:p>
      </dsp:txBody>
      <dsp:txXfrm>
        <a:off x="31613" y="1513108"/>
        <a:ext cx="10284316" cy="584369"/>
      </dsp:txXfrm>
    </dsp:sp>
    <dsp:sp modelId="{166012F9-F094-467F-966F-11B905BBC891}">
      <dsp:nvSpPr>
        <dsp:cNvPr id="0" name=""/>
        <dsp:cNvSpPr/>
      </dsp:nvSpPr>
      <dsp:spPr>
        <a:xfrm>
          <a:off x="0" y="2206850"/>
          <a:ext cx="10347542" cy="647595"/>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Attracting and Retaining Workers and Businesses</a:t>
          </a:r>
        </a:p>
      </dsp:txBody>
      <dsp:txXfrm>
        <a:off x="31613" y="2238463"/>
        <a:ext cx="10284316" cy="584369"/>
      </dsp:txXfrm>
    </dsp:sp>
    <dsp:sp modelId="{06DB6D64-0547-4CED-ADDE-BF1862BB6D2C}">
      <dsp:nvSpPr>
        <dsp:cNvPr id="0" name=""/>
        <dsp:cNvSpPr/>
      </dsp:nvSpPr>
      <dsp:spPr>
        <a:xfrm>
          <a:off x="0" y="2932205"/>
          <a:ext cx="10347542" cy="647595"/>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en-US" sz="2700" kern="1200"/>
            <a:t>Attracting and Retaining Older Adults in the Community </a:t>
          </a:r>
        </a:p>
      </dsp:txBody>
      <dsp:txXfrm>
        <a:off x="31613" y="2963818"/>
        <a:ext cx="10284316" cy="58436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01016A-329E-4A52-BDE4-B16A104C5574}" type="datetimeFigureOut">
              <a:rPr lang="en-US" smtClean="0"/>
              <a:t>1/28/2026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1FE78C-C585-4FBA-AB84-CDF193C0A169}" type="slidenum">
              <a:rPr lang="en-US" smtClean="0"/>
              <a:t>‹#›</a:t>
            </a:fld>
            <a:endParaRPr lang="en-US"/>
          </a:p>
        </p:txBody>
      </p:sp>
    </p:spTree>
    <p:extLst>
      <p:ext uri="{BB962C8B-B14F-4D97-AF65-F5344CB8AC3E}">
        <p14:creationId xmlns:p14="http://schemas.microsoft.com/office/powerpoint/2010/main" val="3384728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81FE78C-C585-4FBA-AB84-CDF193C0A169}" type="slidenum">
              <a:rPr lang="en-US" smtClean="0"/>
              <a:t>1</a:t>
            </a:fld>
            <a:endParaRPr lang="en-US"/>
          </a:p>
        </p:txBody>
      </p:sp>
    </p:spTree>
    <p:extLst>
      <p:ext uri="{BB962C8B-B14F-4D97-AF65-F5344CB8AC3E}">
        <p14:creationId xmlns:p14="http://schemas.microsoft.com/office/powerpoint/2010/main" val="33989900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baseline="0" dirty="0">
                <a:solidFill>
                  <a:schemeClr val="tx1"/>
                </a:solidFill>
                <a:latin typeface="+mn-lt"/>
                <a:ea typeface="+mn-ea"/>
                <a:cs typeface="+mn-cs"/>
              </a:rPr>
              <a:t>The economic impacts of the health care sector permeate the entire Kansas economy, through job and income creation, tax generation, and quality of life enhancements. Specific channels of influence include:</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Creating direct jobs and income within the health care sector when health care establishments hire staff;</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Creating secondary jobs and income when suppliers to health care industries hire their own employees and when employees purchase goods and services such as groceries in the community;</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Creating direct tax revenue when health care establishments pay income taxes on profits and property taxes on buildings and land;</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Creating secondary taxes when employees pay income taxes, pay sales taxes on their purchases and pay property taxes on residences and vehicles;</a:t>
            </a:r>
          </a:p>
          <a:p>
            <a:pPr rtl="0"/>
            <a:r>
              <a:rPr lang="en-US" sz="1200" b="0" i="0" u="none" strike="noStrike" kern="1200" baseline="0" dirty="0">
                <a:solidFill>
                  <a:schemeClr val="tx1"/>
                </a:solidFill>
                <a:latin typeface="+mn-lt"/>
                <a:ea typeface="+mn-ea"/>
                <a:cs typeface="+mn-cs"/>
              </a:rPr>
              <a:t>This presentation focuses on the first four financial roles of the health care sector and briefly reviews the literature on additional roles of health care in improving the business climate and the quality of life in the state.</a:t>
            </a:r>
          </a:p>
          <a:p>
            <a:endParaRPr lang="en-US" dirty="0"/>
          </a:p>
        </p:txBody>
      </p:sp>
      <p:sp>
        <p:nvSpPr>
          <p:cNvPr id="4" name="Slide Number Placeholder 3"/>
          <p:cNvSpPr>
            <a:spLocks noGrp="1"/>
          </p:cNvSpPr>
          <p:nvPr>
            <p:ph type="sldNum" sz="quarter" idx="5"/>
          </p:nvPr>
        </p:nvSpPr>
        <p:spPr/>
        <p:txBody>
          <a:bodyPr/>
          <a:lstStyle/>
          <a:p>
            <a:fld id="{B81FE78C-C585-4FBA-AB84-CDF193C0A169}" type="slidenum">
              <a:rPr lang="en-US" smtClean="0"/>
              <a:t>2</a:t>
            </a:fld>
            <a:endParaRPr lang="en-US"/>
          </a:p>
        </p:txBody>
      </p:sp>
    </p:spTree>
    <p:extLst>
      <p:ext uri="{BB962C8B-B14F-4D97-AF65-F5344CB8AC3E}">
        <p14:creationId xmlns:p14="http://schemas.microsoft.com/office/powerpoint/2010/main" val="37059723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558C0-D418-EAC7-4A04-75D9F70C5E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20C00C-0252-6A8E-D567-BD8AA477F8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7D980A-4299-444B-7EA4-CC530F6968F5}"/>
              </a:ext>
            </a:extLst>
          </p:cNvPr>
          <p:cNvSpPr>
            <a:spLocks noGrp="1"/>
          </p:cNvSpPr>
          <p:nvPr>
            <p:ph type="body" idx="1"/>
          </p:nvPr>
        </p:nvSpPr>
        <p:spPr/>
        <p:txBody>
          <a:bodyPr/>
          <a:lstStyle/>
          <a:p>
            <a:pPr marL="171450" indent="-171450">
              <a:buFont typeface="Arial,Sans-Serif" panose="020B0604020202020204" pitchFamily="34" charset="0"/>
              <a:buChar char="•"/>
            </a:pPr>
            <a:r>
              <a:rPr lang="en-US" dirty="0"/>
              <a:t>Health care is one of the largest components of the Kansas economy, it’s size exceeded only by government work and the broader services sector. </a:t>
            </a:r>
          </a:p>
          <a:p>
            <a:pPr marL="171450" indent="-171450">
              <a:buFont typeface="Arial,Sans-Serif" panose="020B0604020202020204" pitchFamily="34" charset="0"/>
              <a:buChar char="•"/>
            </a:pPr>
            <a:r>
              <a:rPr lang="en-US" dirty="0"/>
              <a:t>In 2024, more than one in ten Kansas workers (11.0 percent) was employed in the health care sector</a:t>
            </a:r>
            <a:endParaRPr lang="en-US" dirty="0">
              <a:ea typeface="Calibri"/>
              <a:cs typeface="Calibri"/>
            </a:endParaRPr>
          </a:p>
          <a:p>
            <a:pPr marL="171450" indent="-171450">
              <a:buFont typeface="Arial,Sans-Serif" panose="020B0604020202020204" pitchFamily="34" charset="0"/>
              <a:buChar char="•"/>
            </a:pPr>
            <a:endParaRPr lang="en-US" dirty="0">
              <a:ea typeface="Calibri"/>
              <a:cs typeface="Calibri"/>
            </a:endParaRPr>
          </a:p>
          <a:p>
            <a:endParaRPr lang="en-US" dirty="0">
              <a:ea typeface="Calibri"/>
              <a:cs typeface="Calibri"/>
            </a:endParaRPr>
          </a:p>
          <a:p>
            <a:endParaRPr lang="en-US" dirty="0">
              <a:ea typeface="Calibri"/>
              <a:cs typeface="Calibri"/>
            </a:endParaRPr>
          </a:p>
        </p:txBody>
      </p:sp>
      <p:sp>
        <p:nvSpPr>
          <p:cNvPr id="4" name="Slide Number Placeholder 3">
            <a:extLst>
              <a:ext uri="{FF2B5EF4-FFF2-40B4-BE49-F238E27FC236}">
                <a16:creationId xmlns:a16="http://schemas.microsoft.com/office/drawing/2014/main" id="{A4CDFBAA-F5FE-0118-BDCE-722A205BB29B}"/>
              </a:ext>
            </a:extLst>
          </p:cNvPr>
          <p:cNvSpPr>
            <a:spLocks noGrp="1"/>
          </p:cNvSpPr>
          <p:nvPr>
            <p:ph type="sldNum" sz="quarter" idx="5"/>
          </p:nvPr>
        </p:nvSpPr>
        <p:spPr/>
        <p:txBody>
          <a:bodyPr/>
          <a:lstStyle/>
          <a:p>
            <a:fld id="{B81FE78C-C585-4FBA-AB84-CDF193C0A169}" type="slidenum">
              <a:rPr lang="en-US" smtClean="0"/>
              <a:t>3</a:t>
            </a:fld>
            <a:endParaRPr lang="en-US"/>
          </a:p>
        </p:txBody>
      </p:sp>
    </p:spTree>
    <p:extLst>
      <p:ext uri="{BB962C8B-B14F-4D97-AF65-F5344CB8AC3E}">
        <p14:creationId xmlns:p14="http://schemas.microsoft.com/office/powerpoint/2010/main" val="1862661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dirty="0"/>
              <a:t>The size of the health care sector can also be measured in terms of its share of statewide labor income.  </a:t>
            </a:r>
          </a:p>
          <a:p>
            <a:pPr marL="171450" indent="-171450">
              <a:buFont typeface="Arial" panose="020B0604020202020204" pitchFamily="34" charset="0"/>
              <a:buChar char="•"/>
            </a:pPr>
            <a:r>
              <a:rPr lang="en-US" sz="1200" dirty="0"/>
              <a:t>Health care workers received just over 12 percent of statewide labor income in 2024.</a:t>
            </a:r>
          </a:p>
          <a:p>
            <a:pPr marL="171450" indent="-171450">
              <a:buFont typeface="Arial" panose="020B0604020202020204" pitchFamily="34" charset="0"/>
              <a:buChar char="•"/>
            </a:pPr>
            <a:r>
              <a:rPr lang="en-US" sz="1200" dirty="0"/>
              <a:t>This labor-income share exceeds the sector’s employment share because many health care jobs pay above the state average.</a:t>
            </a:r>
          </a:p>
          <a:p>
            <a:endParaRPr lang="en-US" dirty="0"/>
          </a:p>
        </p:txBody>
      </p:sp>
      <p:sp>
        <p:nvSpPr>
          <p:cNvPr id="4" name="Slide Number Placeholder 3"/>
          <p:cNvSpPr>
            <a:spLocks noGrp="1"/>
          </p:cNvSpPr>
          <p:nvPr>
            <p:ph type="sldNum" sz="quarter" idx="5"/>
          </p:nvPr>
        </p:nvSpPr>
        <p:spPr/>
        <p:txBody>
          <a:bodyPr/>
          <a:lstStyle/>
          <a:p>
            <a:fld id="{B81FE78C-C585-4FBA-AB84-CDF193C0A169}" type="slidenum">
              <a:rPr lang="en-US" smtClean="0"/>
              <a:t>4</a:t>
            </a:fld>
            <a:endParaRPr lang="en-US"/>
          </a:p>
        </p:txBody>
      </p:sp>
    </p:spTree>
    <p:extLst>
      <p:ext uri="{BB962C8B-B14F-4D97-AF65-F5344CB8AC3E}">
        <p14:creationId xmlns:p14="http://schemas.microsoft.com/office/powerpoint/2010/main" val="36517990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200" b="0" i="0" u="none" strike="noStrike" kern="1200" baseline="0" dirty="0">
                <a:solidFill>
                  <a:schemeClr val="tx1"/>
                </a:solidFill>
                <a:latin typeface="+mn-lt"/>
                <a:ea typeface="+mn-ea"/>
                <a:cs typeface="+mn-cs"/>
              </a:rPr>
              <a:t>This table presents the contributions of various health care industries to both employment and labor income (wages and benefits).  </a:t>
            </a:r>
          </a:p>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We can see that in 2024, health care industries employed roughly 221,000 Kansans, and generated 17.2 billion in direct payroll.  </a:t>
            </a:r>
          </a:p>
          <a:p>
            <a:pPr marL="171450" indent="-171450">
              <a:buFont typeface="Arial" panose="020B0604020202020204" pitchFamily="34" charset="0"/>
              <a:buChar char="•"/>
            </a:pPr>
            <a:r>
              <a:rPr lang="en-US" dirty="0"/>
              <a:t>We also note that hospitals, nursing facilities, and physicians’ offices account for the largest shares of health care employment and labor income.  </a:t>
            </a:r>
          </a:p>
          <a:p>
            <a:pPr marL="171450" indent="-171450">
              <a:buFont typeface="Arial" panose="020B0604020202020204" pitchFamily="34" charset="0"/>
              <a:buChar char="•"/>
            </a:pPr>
            <a:r>
              <a:rPr lang="en-US" dirty="0"/>
              <a:t>Hospitals alone employ more than 76,000 Kansans and distribute nearly $6.8 billion in wages and benefits. </a:t>
            </a:r>
          </a:p>
          <a:p>
            <a:pPr marL="171450" indent="-171450">
              <a:buFont typeface="Arial" panose="020B0604020202020204" pitchFamily="34" charset="0"/>
              <a:buChar char="•"/>
            </a:pPr>
            <a:r>
              <a:rPr lang="en-US" dirty="0"/>
              <a:t>Hospitals make up approximately 34.4 percent of health care employment, followed by nursing facilities (15.4 percent) and offices of physicians (12.7 percent). </a:t>
            </a:r>
          </a:p>
          <a:p>
            <a:pPr marL="171450" indent="-171450">
              <a:buFont typeface="Arial" panose="020B0604020202020204" pitchFamily="34" charset="0"/>
              <a:buChar char="•"/>
            </a:pPr>
            <a:r>
              <a:rPr lang="en-US" dirty="0"/>
              <a:t>Hospitals are also among the highest-paying industries, with average wages and benefits approaching $90,000.</a:t>
            </a:r>
          </a:p>
          <a:p>
            <a:endParaRPr lang="en-US" dirty="0"/>
          </a:p>
        </p:txBody>
      </p:sp>
      <p:sp>
        <p:nvSpPr>
          <p:cNvPr id="4" name="Slide Number Placeholder 3"/>
          <p:cNvSpPr>
            <a:spLocks noGrp="1"/>
          </p:cNvSpPr>
          <p:nvPr>
            <p:ph type="sldNum" sz="quarter" idx="5"/>
          </p:nvPr>
        </p:nvSpPr>
        <p:spPr/>
        <p:txBody>
          <a:bodyPr/>
          <a:lstStyle/>
          <a:p>
            <a:fld id="{B81FE78C-C585-4FBA-AB84-CDF193C0A169}" type="slidenum">
              <a:rPr lang="en-US" smtClean="0"/>
              <a:t>5</a:t>
            </a:fld>
            <a:endParaRPr lang="en-US"/>
          </a:p>
        </p:txBody>
      </p:sp>
    </p:spTree>
    <p:extLst>
      <p:ext uri="{BB962C8B-B14F-4D97-AF65-F5344CB8AC3E}">
        <p14:creationId xmlns:p14="http://schemas.microsoft.com/office/powerpoint/2010/main" val="19546604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Up to this point, we have considered the “direct” effects of the health care sector on the state’s economy.  In other words, we estimated the employment and income generated within the health care sector. But the sector also generates ripple effects through both business-to-business purchases and consumer spending.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Suppose, for example, that a dental office contracts with a Kansas software developer to organize and maintain its appointment records. The software firm uses the receipts from the dental office to pay its own employees. Hence, the health care sector supports part of the employment in the software industry.  These types of business-to-business purchases generate what is known </a:t>
            </a:r>
            <a:r>
              <a:rPr lang="en-US" sz="1200" b="1" i="0" u="none" strike="noStrike" kern="1200" baseline="0" dirty="0">
                <a:solidFill>
                  <a:schemeClr val="tx1"/>
                </a:solidFill>
                <a:latin typeface="+mn-lt"/>
                <a:ea typeface="+mn-ea"/>
                <a:cs typeface="+mn-cs"/>
              </a:rPr>
              <a:t>as indirect effects </a:t>
            </a:r>
            <a:r>
              <a:rPr lang="en-US" sz="1200" b="0" i="0" u="none" strike="noStrike" kern="1200" baseline="0" dirty="0">
                <a:solidFill>
                  <a:schemeClr val="tx1"/>
                </a:solidFill>
                <a:latin typeface="+mn-lt"/>
                <a:ea typeface="+mn-ea"/>
                <a:cs typeface="+mn-cs"/>
              </a:rPr>
              <a:t>– additional increases in employment and labor income in related industries that flow from the operation of the health care sector.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Similarly, </a:t>
            </a:r>
            <a:r>
              <a:rPr lang="en-US" sz="1200" b="1" i="0" u="none" strike="noStrike" kern="1200" baseline="0" dirty="0">
                <a:solidFill>
                  <a:schemeClr val="tx1"/>
                </a:solidFill>
                <a:latin typeface="+mn-lt"/>
                <a:ea typeface="+mn-ea"/>
                <a:cs typeface="+mn-cs"/>
              </a:rPr>
              <a:t>Induced effects </a:t>
            </a:r>
            <a:r>
              <a:rPr lang="en-US" sz="1200" b="0" i="0" u="none" strike="noStrike" kern="1200" baseline="0" dirty="0">
                <a:solidFill>
                  <a:schemeClr val="tx1"/>
                </a:solidFill>
                <a:latin typeface="+mn-lt"/>
                <a:ea typeface="+mn-ea"/>
                <a:cs typeface="+mn-cs"/>
              </a:rPr>
              <a:t>work through the employer payroll channel. For example, when the dental office pays its office administrator, the income of that administrator will be used in many ways: for instance, to purchase food, pay rent, attend entertainment events and to pay electric bills. All of these downstream industries benefit from interactions with health care employees.</a:t>
            </a:r>
          </a:p>
          <a:p>
            <a:endParaRPr lang="en-US" dirty="0"/>
          </a:p>
          <a:p>
            <a:r>
              <a:rPr lang="en-US" dirty="0"/>
              <a:t>Together, indirect and induced economic impacts are termed “multiplier effects.”  Below, we estimate these multiplier effects -- the contribution of the health care sector to employment and income in other sectors. </a:t>
            </a:r>
          </a:p>
        </p:txBody>
      </p:sp>
      <p:sp>
        <p:nvSpPr>
          <p:cNvPr id="4" name="Slide Number Placeholder 3"/>
          <p:cNvSpPr>
            <a:spLocks noGrp="1"/>
          </p:cNvSpPr>
          <p:nvPr>
            <p:ph type="sldNum" sz="quarter" idx="5"/>
          </p:nvPr>
        </p:nvSpPr>
        <p:spPr/>
        <p:txBody>
          <a:bodyPr/>
          <a:lstStyle/>
          <a:p>
            <a:fld id="{B81FE78C-C585-4FBA-AB84-CDF193C0A169}" type="slidenum">
              <a:rPr lang="en-US" smtClean="0"/>
              <a:t>6</a:t>
            </a:fld>
            <a:endParaRPr lang="en-US"/>
          </a:p>
        </p:txBody>
      </p:sp>
    </p:spTree>
    <p:extLst>
      <p:ext uri="{BB962C8B-B14F-4D97-AF65-F5344CB8AC3E}">
        <p14:creationId xmlns:p14="http://schemas.microsoft.com/office/powerpoint/2010/main" val="2074631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First, we report the total impact of the health care sector on employment, including direct, indirect and induced jobs.  </a:t>
            </a:r>
          </a:p>
          <a:p>
            <a:pPr marL="171450" indent="-171450">
              <a:buFont typeface="Arial" panose="020B0604020202020204" pitchFamily="34" charset="0"/>
              <a:buChar char="•"/>
            </a:pPr>
            <a:r>
              <a:rPr lang="en-US" dirty="0"/>
              <a:t>We estimate that the 221,000 direct health care jobs in Kansas support roughly 117,000 additional jobs.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 76,000 current hospital jobs in Kansas sustain approximately 56,000 additional jobs outside of health care </a:t>
            </a:r>
          </a:p>
          <a:p>
            <a:pPr marL="171450" indent="-171450">
              <a:buFont typeface="Arial" panose="020B0604020202020204" pitchFamily="34" charset="0"/>
              <a:buChar char="•"/>
            </a:pPr>
            <a:r>
              <a:rPr lang="en-US" dirty="0"/>
              <a:t>Said another way, we estimate that </a:t>
            </a:r>
            <a:r>
              <a:rPr lang="en-US" b="0" dirty="0"/>
              <a:t>every 100 jobs in health care supports an additional 53 jobs in other Kansas industries</a:t>
            </a:r>
          </a:p>
          <a:p>
            <a:pPr marL="171450" indent="-171450">
              <a:buFont typeface="Arial" panose="020B0604020202020204" pitchFamily="34" charset="0"/>
              <a:buChar char="•"/>
            </a:pPr>
            <a:r>
              <a:rPr lang="en-US" b="0" dirty="0"/>
              <a:t>And every 100 hospital jobs supports an additional 74 jobs in non-health care sectors.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These additional jobs and income arise in industries such as business services, retail trade, wholesaling, restaurants, and rentals that are connected to health care through supply chain and consumer expenditure linkages. </a:t>
            </a:r>
            <a:endParaRPr lang="en-US" dirty="0"/>
          </a:p>
          <a:p>
            <a:endParaRPr lang="en-US" dirty="0"/>
          </a:p>
        </p:txBody>
      </p:sp>
      <p:sp>
        <p:nvSpPr>
          <p:cNvPr id="4" name="Slide Number Placeholder 3"/>
          <p:cNvSpPr>
            <a:spLocks noGrp="1"/>
          </p:cNvSpPr>
          <p:nvPr>
            <p:ph type="sldNum" sz="quarter" idx="5"/>
          </p:nvPr>
        </p:nvSpPr>
        <p:spPr/>
        <p:txBody>
          <a:bodyPr/>
          <a:lstStyle/>
          <a:p>
            <a:fld id="{B81FE78C-C585-4FBA-AB84-CDF193C0A169}" type="slidenum">
              <a:rPr lang="en-US" smtClean="0"/>
              <a:t>7</a:t>
            </a:fld>
            <a:endParaRPr lang="en-US"/>
          </a:p>
        </p:txBody>
      </p:sp>
    </p:spTree>
    <p:extLst>
      <p:ext uri="{BB962C8B-B14F-4D97-AF65-F5344CB8AC3E}">
        <p14:creationId xmlns:p14="http://schemas.microsoft.com/office/powerpoint/2010/main" val="31544896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Next, we report the total impact of the health care sector on labor income, including direct, indirect, and induced income.  </a:t>
            </a:r>
          </a:p>
          <a:p>
            <a:pPr marL="171450" indent="-171450">
              <a:buFont typeface="Arial" panose="020B0604020202020204" pitchFamily="34" charset="0"/>
              <a:buChar char="•"/>
            </a:pPr>
            <a:r>
              <a:rPr lang="en-US" dirty="0"/>
              <a:t>We estimate that the $17.2 billion in direct labor income to health care sector employees supports an additional $6.7 billion in labor income in linked sectors.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 $6.8 billion in hospital payroll supports and additional $3.2 billion in labor income outside of health care </a:t>
            </a:r>
          </a:p>
          <a:p>
            <a:pPr marL="171450" indent="-171450">
              <a:buFont typeface="Arial" panose="020B0604020202020204" pitchFamily="34" charset="0"/>
              <a:buChar char="•"/>
            </a:pPr>
            <a:r>
              <a:rPr lang="en-US" dirty="0"/>
              <a:t>Put more simply, each $1000 in health care wages sustains an additional $389 in wages for other industries. </a:t>
            </a:r>
          </a:p>
          <a:p>
            <a:pPr marL="171450" indent="-171450">
              <a:buFont typeface="Arial" panose="020B0604020202020204" pitchFamily="34" charset="0"/>
              <a:buChar char="•"/>
            </a:pPr>
            <a:r>
              <a:rPr lang="en-US" b="0" dirty="0"/>
              <a:t>And every $1000 in current hospital wages and salaries sustains an additional $475 in income </a:t>
            </a:r>
            <a:r>
              <a:rPr lang="en-US" dirty="0"/>
              <a:t>for employees of grocery stores, restaurants, gas and electric utilities, and other industries used by hospitals and their employees.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B81FE78C-C585-4FBA-AB84-CDF193C0A169}" type="slidenum">
              <a:rPr lang="en-US" smtClean="0"/>
              <a:t>8</a:t>
            </a:fld>
            <a:endParaRPr lang="en-US"/>
          </a:p>
        </p:txBody>
      </p:sp>
    </p:spTree>
    <p:extLst>
      <p:ext uri="{BB962C8B-B14F-4D97-AF65-F5344CB8AC3E}">
        <p14:creationId xmlns:p14="http://schemas.microsoft.com/office/powerpoint/2010/main" val="31178944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The health care sector not only sustains employment and income in the Kansas economy—it also supports federal, state, and local government activities through the generation of tax revenue. </a:t>
            </a:r>
          </a:p>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We used up-to-date information from the Kansas Department of Revenue (KDOR) to estimate the effect of income in the health care sector on sales and use tax collections. </a:t>
            </a:r>
          </a:p>
          <a:p>
            <a:pPr marL="171450" indent="-171450">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We estimate that labor income generated by the health care sector supports approximately $521 million in state sales and use tax revenue and an additional $206 million in local sales and use taxes for counties, cities, and special districts.</a:t>
            </a:r>
            <a:endParaRPr lang="en-US" dirty="0"/>
          </a:p>
        </p:txBody>
      </p:sp>
      <p:sp>
        <p:nvSpPr>
          <p:cNvPr id="4" name="Slide Number Placeholder 3"/>
          <p:cNvSpPr>
            <a:spLocks noGrp="1"/>
          </p:cNvSpPr>
          <p:nvPr>
            <p:ph type="sldNum" sz="quarter" idx="5"/>
          </p:nvPr>
        </p:nvSpPr>
        <p:spPr/>
        <p:txBody>
          <a:bodyPr/>
          <a:lstStyle/>
          <a:p>
            <a:fld id="{B81FE78C-C585-4FBA-AB84-CDF193C0A169}" type="slidenum">
              <a:rPr lang="en-US" smtClean="0"/>
              <a:t>9</a:t>
            </a:fld>
            <a:endParaRPr lang="en-US"/>
          </a:p>
        </p:txBody>
      </p:sp>
    </p:spTree>
    <p:extLst>
      <p:ext uri="{BB962C8B-B14F-4D97-AF65-F5344CB8AC3E}">
        <p14:creationId xmlns:p14="http://schemas.microsoft.com/office/powerpoint/2010/main" val="30708114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T</a:t>
            </a:r>
            <a:r>
              <a:rPr lang="en-US" dirty="0"/>
              <a:t>he health care sector in Kansas generates other federal, state and local taxes.  W</a:t>
            </a:r>
            <a:r>
              <a:rPr lang="en-US" sz="1200" b="0" i="0" u="none" strike="noStrike" kern="1200" baseline="0" dirty="0">
                <a:solidFill>
                  <a:schemeClr val="tx1"/>
                </a:solidFill>
                <a:latin typeface="+mn-lt"/>
                <a:ea typeface="+mn-ea"/>
                <a:cs typeface="+mn-cs"/>
              </a:rPr>
              <a:t>e use results from the IMPLAN model to estimate the overall tax impact.</a:t>
            </a:r>
          </a:p>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We find that, i</a:t>
            </a:r>
            <a:r>
              <a:rPr lang="en-US" dirty="0"/>
              <a:t>n 2024, the health care sector generated $5.2 billion in federal tax revenue and $2.1 billion in state and local tax revenue </a:t>
            </a:r>
          </a:p>
          <a:p>
            <a:pPr marL="171450" indent="-171450">
              <a:buFont typeface="Arial" panose="020B0604020202020204" pitchFamily="34" charset="0"/>
              <a:buChar char="•"/>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Kansas Legislative Research Department estimates that Kansas collected a total of about $20.8 billion in combined state and local revenue in fiscal year 2024, so we estimate that </a:t>
            </a:r>
            <a:r>
              <a:rPr lang="en-US" dirty="0"/>
              <a:t>the health care sector contributes about 9.9 percent of tax revenue in Kansas. </a:t>
            </a:r>
          </a:p>
        </p:txBody>
      </p:sp>
      <p:sp>
        <p:nvSpPr>
          <p:cNvPr id="4" name="Slide Number Placeholder 3"/>
          <p:cNvSpPr>
            <a:spLocks noGrp="1"/>
          </p:cNvSpPr>
          <p:nvPr>
            <p:ph type="sldNum" sz="quarter" idx="5"/>
          </p:nvPr>
        </p:nvSpPr>
        <p:spPr/>
        <p:txBody>
          <a:bodyPr/>
          <a:lstStyle/>
          <a:p>
            <a:fld id="{B81FE78C-C585-4FBA-AB84-CDF193C0A169}" type="slidenum">
              <a:rPr lang="en-US" smtClean="0"/>
              <a:t>10</a:t>
            </a:fld>
            <a:endParaRPr lang="en-US"/>
          </a:p>
        </p:txBody>
      </p:sp>
    </p:spTree>
    <p:extLst>
      <p:ext uri="{BB962C8B-B14F-4D97-AF65-F5344CB8AC3E}">
        <p14:creationId xmlns:p14="http://schemas.microsoft.com/office/powerpoint/2010/main" val="17972129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BD280-3D5E-D9B9-70B1-58264F2DDA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08B49F-B2BE-673C-CFD8-5778721776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E09445-EF3F-D059-3624-F2AC5E3F8BB2}"/>
              </a:ext>
            </a:extLst>
          </p:cNvPr>
          <p:cNvSpPr>
            <a:spLocks noGrp="1"/>
          </p:cNvSpPr>
          <p:nvPr>
            <p:ph type="body" idx="1"/>
          </p:nvPr>
        </p:nvSpPr>
        <p:spPr/>
        <p:txBody>
          <a:bodyPr/>
          <a:lstStyle/>
          <a:p>
            <a:pPr marL="0" indent="0">
              <a:buFont typeface="Arial,Sans-Serif" panose="020B0604020202020204" pitchFamily="34" charset="0"/>
              <a:buNone/>
            </a:pPr>
            <a:r>
              <a:rPr lang="en-US" dirty="0"/>
              <a:t>In addition to the quantifiable impacts of the health care sector in Kansas, a substantial body of research suggests that a robust health care sector confers additional benefits for economic development and labor force sustainability that are beyond the scope of a traditional economic impact analysis. </a:t>
            </a:r>
          </a:p>
          <a:p>
            <a:pPr marL="171450" indent="-171450">
              <a:buFont typeface="Arial,Sans-Serif" panose="020B0604020202020204" pitchFamily="34" charset="0"/>
              <a:buChar char="•"/>
            </a:pPr>
            <a:r>
              <a:rPr lang="en-US" dirty="0"/>
              <a:t>Recent research reinforces the idea that a strong health care sector is a core component of a state’s economic infrastructure. </a:t>
            </a:r>
          </a:p>
          <a:p>
            <a:pPr marL="171450" indent="-171450">
              <a:buFont typeface="Arial,Sans-Serif" panose="020B0604020202020204" pitchFamily="34" charset="0"/>
              <a:buChar char="•"/>
            </a:pPr>
            <a:r>
              <a:rPr lang="en-US" dirty="0"/>
              <a:t>The health care sector supports worker productivity by preventing and managing chronic disease and mental health conditions</a:t>
            </a:r>
          </a:p>
          <a:p>
            <a:pPr marL="171450" indent="-171450">
              <a:buFont typeface="Arial,Sans-Serif" panose="020B0604020202020204" pitchFamily="34" charset="0"/>
              <a:buChar char="•"/>
            </a:pPr>
            <a:r>
              <a:rPr lang="en-US" dirty="0"/>
              <a:t>health systems help sustain labor force participation and productivity, reduce caregiver-related productivity losses, and delay premature exits from the labor market. </a:t>
            </a:r>
          </a:p>
          <a:p>
            <a:pPr marL="171450" indent="-171450">
              <a:buFont typeface="Arial,Sans-Serif" panose="020B0604020202020204" pitchFamily="34" charset="0"/>
              <a:buChar char="•"/>
            </a:pPr>
            <a:r>
              <a:rPr lang="en-US" dirty="0"/>
              <a:t>At the same time, hospitals and health care services function as valued community amenities that influence where businesses, workers, and older adults choose to locate, supporting both in-migration and aging in place. </a:t>
            </a:r>
          </a:p>
          <a:p>
            <a:pPr marL="171450" indent="-171450">
              <a:buFont typeface="Arial,Sans-Serif" panose="020B0604020202020204" pitchFamily="34" charset="0"/>
              <a:buChar char="•"/>
            </a:pPr>
            <a:r>
              <a:rPr lang="en-US" dirty="0"/>
              <a:t>These broader, hard-to-quantify benefits sit alongside the more traditional employment and income effects captured by IMPLAN, underscoring that investments in health care are also investments in long-run economic vitality and development for Kansas</a:t>
            </a:r>
          </a:p>
          <a:p>
            <a:endParaRPr lang="en-US" dirty="0"/>
          </a:p>
        </p:txBody>
      </p:sp>
      <p:sp>
        <p:nvSpPr>
          <p:cNvPr id="4" name="Slide Number Placeholder 3">
            <a:extLst>
              <a:ext uri="{FF2B5EF4-FFF2-40B4-BE49-F238E27FC236}">
                <a16:creationId xmlns:a16="http://schemas.microsoft.com/office/drawing/2014/main" id="{695D7EC2-B4A3-3FDF-98A6-CFD23830DBCE}"/>
              </a:ext>
            </a:extLst>
          </p:cNvPr>
          <p:cNvSpPr>
            <a:spLocks noGrp="1"/>
          </p:cNvSpPr>
          <p:nvPr>
            <p:ph type="sldNum" sz="quarter" idx="5"/>
          </p:nvPr>
        </p:nvSpPr>
        <p:spPr/>
        <p:txBody>
          <a:bodyPr/>
          <a:lstStyle/>
          <a:p>
            <a:fld id="{B81FE78C-C585-4FBA-AB84-CDF193C0A169}" type="slidenum">
              <a:rPr lang="en-US" smtClean="0"/>
              <a:t>11</a:t>
            </a:fld>
            <a:endParaRPr lang="en-US"/>
          </a:p>
        </p:txBody>
      </p:sp>
    </p:spTree>
    <p:extLst>
      <p:ext uri="{BB962C8B-B14F-4D97-AF65-F5344CB8AC3E}">
        <p14:creationId xmlns:p14="http://schemas.microsoft.com/office/powerpoint/2010/main" val="30790899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81FE78C-C585-4FBA-AB84-CDF193C0A169}" type="slidenum">
              <a:rPr lang="en-US" smtClean="0"/>
              <a:t>12</a:t>
            </a:fld>
            <a:endParaRPr lang="en-US"/>
          </a:p>
        </p:txBody>
      </p:sp>
    </p:spTree>
    <p:extLst>
      <p:ext uri="{BB962C8B-B14F-4D97-AF65-F5344CB8AC3E}">
        <p14:creationId xmlns:p14="http://schemas.microsoft.com/office/powerpoint/2010/main" val="417693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A8A20-8468-41C7-BAD9-19CD74FA6CC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887798A-689B-47DB-90E2-63C0ADC9D7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35261A6-0DFD-4FB8-9129-310F409A1EF6}"/>
              </a:ext>
            </a:extLst>
          </p:cNvPr>
          <p:cNvSpPr>
            <a:spLocks noGrp="1"/>
          </p:cNvSpPr>
          <p:nvPr>
            <p:ph type="dt" sz="half" idx="10"/>
          </p:nvPr>
        </p:nvSpPr>
        <p:spPr/>
        <p:txBody>
          <a:bodyPr/>
          <a:lstStyle/>
          <a:p>
            <a:fld id="{7CD3DC66-3333-4DE5-BE1A-76E965494089}" type="datetimeFigureOut">
              <a:rPr lang="en-US" smtClean="0"/>
              <a:t>1/28/2026</a:t>
            </a:fld>
            <a:endParaRPr lang="en-US"/>
          </a:p>
        </p:txBody>
      </p:sp>
      <p:sp>
        <p:nvSpPr>
          <p:cNvPr id="5" name="Footer Placeholder 4">
            <a:extLst>
              <a:ext uri="{FF2B5EF4-FFF2-40B4-BE49-F238E27FC236}">
                <a16:creationId xmlns:a16="http://schemas.microsoft.com/office/drawing/2014/main" id="{1A8908B4-BD7A-4CBB-8AD6-2D33680ADA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0F5E02-8012-4C46-96E7-D799C52BAB07}"/>
              </a:ext>
            </a:extLst>
          </p:cNvPr>
          <p:cNvSpPr>
            <a:spLocks noGrp="1"/>
          </p:cNvSpPr>
          <p:nvPr>
            <p:ph type="sldNum" sz="quarter" idx="12"/>
          </p:nvPr>
        </p:nvSpPr>
        <p:spPr/>
        <p:txBody>
          <a:bodyPr/>
          <a:lstStyle/>
          <a:p>
            <a:fld id="{C22DBCFF-642C-43DB-954B-90213C726CFA}" type="slidenum">
              <a:rPr lang="en-US" smtClean="0"/>
              <a:t>‹#›</a:t>
            </a:fld>
            <a:endParaRPr lang="en-US"/>
          </a:p>
        </p:txBody>
      </p:sp>
    </p:spTree>
    <p:extLst>
      <p:ext uri="{BB962C8B-B14F-4D97-AF65-F5344CB8AC3E}">
        <p14:creationId xmlns:p14="http://schemas.microsoft.com/office/powerpoint/2010/main" val="1482294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918BD-1ABB-4033-AC86-81F6ECC5584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0706A2-D345-4B92-A9AA-9531A24FCF4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E7F11F-FD19-4431-87FA-CEB86692F689}"/>
              </a:ext>
            </a:extLst>
          </p:cNvPr>
          <p:cNvSpPr>
            <a:spLocks noGrp="1"/>
          </p:cNvSpPr>
          <p:nvPr>
            <p:ph type="dt" sz="half" idx="10"/>
          </p:nvPr>
        </p:nvSpPr>
        <p:spPr/>
        <p:txBody>
          <a:bodyPr/>
          <a:lstStyle/>
          <a:p>
            <a:fld id="{7CD3DC66-3333-4DE5-BE1A-76E965494089}" type="datetimeFigureOut">
              <a:rPr lang="en-US" smtClean="0"/>
              <a:t>1/28/2026</a:t>
            </a:fld>
            <a:endParaRPr lang="en-US"/>
          </a:p>
        </p:txBody>
      </p:sp>
      <p:sp>
        <p:nvSpPr>
          <p:cNvPr id="5" name="Footer Placeholder 4">
            <a:extLst>
              <a:ext uri="{FF2B5EF4-FFF2-40B4-BE49-F238E27FC236}">
                <a16:creationId xmlns:a16="http://schemas.microsoft.com/office/drawing/2014/main" id="{CA119DE4-19C3-4146-A08D-46A44E0E1A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8AD120-EC2A-432D-AAD5-AC7A3994302E}"/>
              </a:ext>
            </a:extLst>
          </p:cNvPr>
          <p:cNvSpPr>
            <a:spLocks noGrp="1"/>
          </p:cNvSpPr>
          <p:nvPr>
            <p:ph type="sldNum" sz="quarter" idx="12"/>
          </p:nvPr>
        </p:nvSpPr>
        <p:spPr/>
        <p:txBody>
          <a:bodyPr/>
          <a:lstStyle/>
          <a:p>
            <a:fld id="{C22DBCFF-642C-43DB-954B-90213C726CFA}" type="slidenum">
              <a:rPr lang="en-US" smtClean="0"/>
              <a:t>‹#›</a:t>
            </a:fld>
            <a:endParaRPr lang="en-US"/>
          </a:p>
        </p:txBody>
      </p:sp>
    </p:spTree>
    <p:extLst>
      <p:ext uri="{BB962C8B-B14F-4D97-AF65-F5344CB8AC3E}">
        <p14:creationId xmlns:p14="http://schemas.microsoft.com/office/powerpoint/2010/main" val="898268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6DFE0-A74C-4B6A-B6EA-57DBC9221FF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5D3B725-9F78-4ECE-AD9E-A2742C8AFC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3C51F63-580F-4268-AA0D-DD7B98A663F8}"/>
              </a:ext>
            </a:extLst>
          </p:cNvPr>
          <p:cNvSpPr>
            <a:spLocks noGrp="1"/>
          </p:cNvSpPr>
          <p:nvPr>
            <p:ph type="dt" sz="half" idx="10"/>
          </p:nvPr>
        </p:nvSpPr>
        <p:spPr/>
        <p:txBody>
          <a:bodyPr/>
          <a:lstStyle/>
          <a:p>
            <a:fld id="{7CD3DC66-3333-4DE5-BE1A-76E965494089}" type="datetimeFigureOut">
              <a:rPr lang="en-US" smtClean="0"/>
              <a:t>1/28/2026</a:t>
            </a:fld>
            <a:endParaRPr lang="en-US"/>
          </a:p>
        </p:txBody>
      </p:sp>
      <p:sp>
        <p:nvSpPr>
          <p:cNvPr id="5" name="Footer Placeholder 4">
            <a:extLst>
              <a:ext uri="{FF2B5EF4-FFF2-40B4-BE49-F238E27FC236}">
                <a16:creationId xmlns:a16="http://schemas.microsoft.com/office/drawing/2014/main" id="{DE235339-031E-4C8F-95F3-928B948997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F51C6F-EA59-4149-8A1A-814F76890BBC}"/>
              </a:ext>
            </a:extLst>
          </p:cNvPr>
          <p:cNvSpPr>
            <a:spLocks noGrp="1"/>
          </p:cNvSpPr>
          <p:nvPr>
            <p:ph type="sldNum" sz="quarter" idx="12"/>
          </p:nvPr>
        </p:nvSpPr>
        <p:spPr/>
        <p:txBody>
          <a:bodyPr/>
          <a:lstStyle/>
          <a:p>
            <a:fld id="{C22DBCFF-642C-43DB-954B-90213C726CFA}" type="slidenum">
              <a:rPr lang="en-US" smtClean="0"/>
              <a:t>‹#›</a:t>
            </a:fld>
            <a:endParaRPr lang="en-US"/>
          </a:p>
        </p:txBody>
      </p:sp>
    </p:spTree>
    <p:extLst>
      <p:ext uri="{BB962C8B-B14F-4D97-AF65-F5344CB8AC3E}">
        <p14:creationId xmlns:p14="http://schemas.microsoft.com/office/powerpoint/2010/main" val="1065264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860E7-216F-49F4-99C0-55ED92AC5C7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759C649-A3BB-48ED-8E63-90974B4BB2D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241A793-5EAF-46B6-90C0-205FDE9F13A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9A3F70F-AB01-4145-9945-9A0933EDAC8C}"/>
              </a:ext>
            </a:extLst>
          </p:cNvPr>
          <p:cNvSpPr>
            <a:spLocks noGrp="1"/>
          </p:cNvSpPr>
          <p:nvPr>
            <p:ph type="dt" sz="half" idx="10"/>
          </p:nvPr>
        </p:nvSpPr>
        <p:spPr/>
        <p:txBody>
          <a:bodyPr/>
          <a:lstStyle/>
          <a:p>
            <a:fld id="{7CD3DC66-3333-4DE5-BE1A-76E965494089}" type="datetimeFigureOut">
              <a:rPr lang="en-US" smtClean="0"/>
              <a:t>1/28/2026</a:t>
            </a:fld>
            <a:endParaRPr lang="en-US"/>
          </a:p>
        </p:txBody>
      </p:sp>
      <p:sp>
        <p:nvSpPr>
          <p:cNvPr id="6" name="Footer Placeholder 5">
            <a:extLst>
              <a:ext uri="{FF2B5EF4-FFF2-40B4-BE49-F238E27FC236}">
                <a16:creationId xmlns:a16="http://schemas.microsoft.com/office/drawing/2014/main" id="{C44E8F48-DB03-4141-B629-83994FF6A4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11C8A9-A8D2-478C-871C-FCD5B9067DDF}"/>
              </a:ext>
            </a:extLst>
          </p:cNvPr>
          <p:cNvSpPr>
            <a:spLocks noGrp="1"/>
          </p:cNvSpPr>
          <p:nvPr>
            <p:ph type="sldNum" sz="quarter" idx="12"/>
          </p:nvPr>
        </p:nvSpPr>
        <p:spPr/>
        <p:txBody>
          <a:bodyPr/>
          <a:lstStyle/>
          <a:p>
            <a:fld id="{C22DBCFF-642C-43DB-954B-90213C726CFA}" type="slidenum">
              <a:rPr lang="en-US" smtClean="0"/>
              <a:t>‹#›</a:t>
            </a:fld>
            <a:endParaRPr lang="en-US"/>
          </a:p>
        </p:txBody>
      </p:sp>
    </p:spTree>
    <p:extLst>
      <p:ext uri="{BB962C8B-B14F-4D97-AF65-F5344CB8AC3E}">
        <p14:creationId xmlns:p14="http://schemas.microsoft.com/office/powerpoint/2010/main" val="967669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E8A2-28CD-484C-8078-F46373460BC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C1F631-2C3A-4CC0-8F48-65FC66E41C4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AE29D3D-CE97-4D68-9821-10592563376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F5BA80-D6B7-49A0-8121-FABE83A9E7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115D56D-B282-4844-8F82-8B41212BDBA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F398555-D6DC-4414-97E6-42C22083898D}"/>
              </a:ext>
            </a:extLst>
          </p:cNvPr>
          <p:cNvSpPr>
            <a:spLocks noGrp="1"/>
          </p:cNvSpPr>
          <p:nvPr>
            <p:ph type="dt" sz="half" idx="10"/>
          </p:nvPr>
        </p:nvSpPr>
        <p:spPr/>
        <p:txBody>
          <a:bodyPr/>
          <a:lstStyle/>
          <a:p>
            <a:fld id="{7CD3DC66-3333-4DE5-BE1A-76E965494089}" type="datetimeFigureOut">
              <a:rPr lang="en-US" smtClean="0"/>
              <a:t>1/28/2026</a:t>
            </a:fld>
            <a:endParaRPr lang="en-US"/>
          </a:p>
        </p:txBody>
      </p:sp>
      <p:sp>
        <p:nvSpPr>
          <p:cNvPr id="8" name="Footer Placeholder 7">
            <a:extLst>
              <a:ext uri="{FF2B5EF4-FFF2-40B4-BE49-F238E27FC236}">
                <a16:creationId xmlns:a16="http://schemas.microsoft.com/office/drawing/2014/main" id="{6446B66F-D096-4AF2-A53B-F111B27F5D5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2FB2777-DEB8-455C-A50D-4E21DEC2CCCD}"/>
              </a:ext>
            </a:extLst>
          </p:cNvPr>
          <p:cNvSpPr>
            <a:spLocks noGrp="1"/>
          </p:cNvSpPr>
          <p:nvPr>
            <p:ph type="sldNum" sz="quarter" idx="12"/>
          </p:nvPr>
        </p:nvSpPr>
        <p:spPr/>
        <p:txBody>
          <a:bodyPr/>
          <a:lstStyle/>
          <a:p>
            <a:fld id="{C22DBCFF-642C-43DB-954B-90213C726CFA}" type="slidenum">
              <a:rPr lang="en-US" smtClean="0"/>
              <a:t>‹#›</a:t>
            </a:fld>
            <a:endParaRPr lang="en-US"/>
          </a:p>
        </p:txBody>
      </p:sp>
    </p:spTree>
    <p:extLst>
      <p:ext uri="{BB962C8B-B14F-4D97-AF65-F5344CB8AC3E}">
        <p14:creationId xmlns:p14="http://schemas.microsoft.com/office/powerpoint/2010/main" val="2644242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6122B-51BD-4DCB-BDC2-B19C0DDBD01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8DB615F-5FD1-4E1F-88CE-B991E160D608}"/>
              </a:ext>
            </a:extLst>
          </p:cNvPr>
          <p:cNvSpPr>
            <a:spLocks noGrp="1"/>
          </p:cNvSpPr>
          <p:nvPr>
            <p:ph type="dt" sz="half" idx="10"/>
          </p:nvPr>
        </p:nvSpPr>
        <p:spPr/>
        <p:txBody>
          <a:bodyPr/>
          <a:lstStyle/>
          <a:p>
            <a:fld id="{7CD3DC66-3333-4DE5-BE1A-76E965494089}" type="datetimeFigureOut">
              <a:rPr lang="en-US" smtClean="0"/>
              <a:t>1/28/2026</a:t>
            </a:fld>
            <a:endParaRPr lang="en-US"/>
          </a:p>
        </p:txBody>
      </p:sp>
      <p:sp>
        <p:nvSpPr>
          <p:cNvPr id="4" name="Footer Placeholder 3">
            <a:extLst>
              <a:ext uri="{FF2B5EF4-FFF2-40B4-BE49-F238E27FC236}">
                <a16:creationId xmlns:a16="http://schemas.microsoft.com/office/drawing/2014/main" id="{305CC586-304A-48EA-837A-226DE4F6C7E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26CFBF6-2D27-459B-A271-19FFF17973C4}"/>
              </a:ext>
            </a:extLst>
          </p:cNvPr>
          <p:cNvSpPr>
            <a:spLocks noGrp="1"/>
          </p:cNvSpPr>
          <p:nvPr>
            <p:ph type="sldNum" sz="quarter" idx="12"/>
          </p:nvPr>
        </p:nvSpPr>
        <p:spPr/>
        <p:txBody>
          <a:bodyPr/>
          <a:lstStyle/>
          <a:p>
            <a:fld id="{C22DBCFF-642C-43DB-954B-90213C726CFA}" type="slidenum">
              <a:rPr lang="en-US" smtClean="0"/>
              <a:t>‹#›</a:t>
            </a:fld>
            <a:endParaRPr lang="en-US"/>
          </a:p>
        </p:txBody>
      </p:sp>
    </p:spTree>
    <p:extLst>
      <p:ext uri="{BB962C8B-B14F-4D97-AF65-F5344CB8AC3E}">
        <p14:creationId xmlns:p14="http://schemas.microsoft.com/office/powerpoint/2010/main" val="9377409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A99C48-7FB3-4B68-9A67-A19D15F5E707}"/>
              </a:ext>
            </a:extLst>
          </p:cNvPr>
          <p:cNvSpPr>
            <a:spLocks noGrp="1"/>
          </p:cNvSpPr>
          <p:nvPr>
            <p:ph type="dt" sz="half" idx="10"/>
          </p:nvPr>
        </p:nvSpPr>
        <p:spPr/>
        <p:txBody>
          <a:bodyPr/>
          <a:lstStyle/>
          <a:p>
            <a:fld id="{7CD3DC66-3333-4DE5-BE1A-76E965494089}" type="datetimeFigureOut">
              <a:rPr lang="en-US" smtClean="0"/>
              <a:t>1/28/2026</a:t>
            </a:fld>
            <a:endParaRPr lang="en-US"/>
          </a:p>
        </p:txBody>
      </p:sp>
      <p:sp>
        <p:nvSpPr>
          <p:cNvPr id="3" name="Footer Placeholder 2">
            <a:extLst>
              <a:ext uri="{FF2B5EF4-FFF2-40B4-BE49-F238E27FC236}">
                <a16:creationId xmlns:a16="http://schemas.microsoft.com/office/drawing/2014/main" id="{45277EA8-38AF-4472-B317-8E2805A9043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C058E9E-342F-4928-91F7-19108CFFEE6D}"/>
              </a:ext>
            </a:extLst>
          </p:cNvPr>
          <p:cNvSpPr>
            <a:spLocks noGrp="1"/>
          </p:cNvSpPr>
          <p:nvPr>
            <p:ph type="sldNum" sz="quarter" idx="12"/>
          </p:nvPr>
        </p:nvSpPr>
        <p:spPr/>
        <p:txBody>
          <a:bodyPr/>
          <a:lstStyle/>
          <a:p>
            <a:fld id="{C22DBCFF-642C-43DB-954B-90213C726CFA}" type="slidenum">
              <a:rPr lang="en-US" smtClean="0"/>
              <a:t>‹#›</a:t>
            </a:fld>
            <a:endParaRPr lang="en-US"/>
          </a:p>
        </p:txBody>
      </p:sp>
    </p:spTree>
    <p:extLst>
      <p:ext uri="{BB962C8B-B14F-4D97-AF65-F5344CB8AC3E}">
        <p14:creationId xmlns:p14="http://schemas.microsoft.com/office/powerpoint/2010/main" val="589461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51E70-6D80-407A-ACB3-0BDB93E522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B95904A-FAE4-48D5-A77B-33701072E4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611E7A8-4E0F-4F23-B0A6-3913B72767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78502B0-A81F-43B3-B800-E84BE1CFF3D2}"/>
              </a:ext>
            </a:extLst>
          </p:cNvPr>
          <p:cNvSpPr>
            <a:spLocks noGrp="1"/>
          </p:cNvSpPr>
          <p:nvPr>
            <p:ph type="dt" sz="half" idx="10"/>
          </p:nvPr>
        </p:nvSpPr>
        <p:spPr/>
        <p:txBody>
          <a:bodyPr/>
          <a:lstStyle/>
          <a:p>
            <a:fld id="{7CD3DC66-3333-4DE5-BE1A-76E965494089}" type="datetimeFigureOut">
              <a:rPr lang="en-US" smtClean="0"/>
              <a:t>1/28/2026</a:t>
            </a:fld>
            <a:endParaRPr lang="en-US"/>
          </a:p>
        </p:txBody>
      </p:sp>
      <p:sp>
        <p:nvSpPr>
          <p:cNvPr id="6" name="Footer Placeholder 5">
            <a:extLst>
              <a:ext uri="{FF2B5EF4-FFF2-40B4-BE49-F238E27FC236}">
                <a16:creationId xmlns:a16="http://schemas.microsoft.com/office/drawing/2014/main" id="{E1A27977-9AF0-470A-928A-F5D659125C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3790009-1FB3-4F1E-AAA9-EEB2A1E7CD2C}"/>
              </a:ext>
            </a:extLst>
          </p:cNvPr>
          <p:cNvSpPr>
            <a:spLocks noGrp="1"/>
          </p:cNvSpPr>
          <p:nvPr>
            <p:ph type="sldNum" sz="quarter" idx="12"/>
          </p:nvPr>
        </p:nvSpPr>
        <p:spPr/>
        <p:txBody>
          <a:bodyPr/>
          <a:lstStyle/>
          <a:p>
            <a:fld id="{C22DBCFF-642C-43DB-954B-90213C726CFA}" type="slidenum">
              <a:rPr lang="en-US" smtClean="0"/>
              <a:t>‹#›</a:t>
            </a:fld>
            <a:endParaRPr lang="en-US"/>
          </a:p>
        </p:txBody>
      </p:sp>
    </p:spTree>
    <p:extLst>
      <p:ext uri="{BB962C8B-B14F-4D97-AF65-F5344CB8AC3E}">
        <p14:creationId xmlns:p14="http://schemas.microsoft.com/office/powerpoint/2010/main" val="582814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FEEA4-32FB-476C-B760-41A4C4F774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B7236EB-79CA-4C08-B637-28D91F824F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B864C4-8EA9-4B72-A5A0-15725589BD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7960325-90A0-40DA-9712-79FBEA7ABE05}"/>
              </a:ext>
            </a:extLst>
          </p:cNvPr>
          <p:cNvSpPr>
            <a:spLocks noGrp="1"/>
          </p:cNvSpPr>
          <p:nvPr>
            <p:ph type="dt" sz="half" idx="10"/>
          </p:nvPr>
        </p:nvSpPr>
        <p:spPr/>
        <p:txBody>
          <a:bodyPr/>
          <a:lstStyle/>
          <a:p>
            <a:fld id="{7CD3DC66-3333-4DE5-BE1A-76E965494089}" type="datetimeFigureOut">
              <a:rPr lang="en-US" smtClean="0"/>
              <a:t>1/28/2026</a:t>
            </a:fld>
            <a:endParaRPr lang="en-US"/>
          </a:p>
        </p:txBody>
      </p:sp>
      <p:sp>
        <p:nvSpPr>
          <p:cNvPr id="6" name="Footer Placeholder 5">
            <a:extLst>
              <a:ext uri="{FF2B5EF4-FFF2-40B4-BE49-F238E27FC236}">
                <a16:creationId xmlns:a16="http://schemas.microsoft.com/office/drawing/2014/main" id="{FCD9BC4F-D260-4EB0-B465-CB99A68B85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6A2613-DCC2-4665-B403-CE204F07BAE7}"/>
              </a:ext>
            </a:extLst>
          </p:cNvPr>
          <p:cNvSpPr>
            <a:spLocks noGrp="1"/>
          </p:cNvSpPr>
          <p:nvPr>
            <p:ph type="sldNum" sz="quarter" idx="12"/>
          </p:nvPr>
        </p:nvSpPr>
        <p:spPr/>
        <p:txBody>
          <a:bodyPr/>
          <a:lstStyle/>
          <a:p>
            <a:fld id="{C22DBCFF-642C-43DB-954B-90213C726CFA}" type="slidenum">
              <a:rPr lang="en-US" smtClean="0"/>
              <a:t>‹#›</a:t>
            </a:fld>
            <a:endParaRPr lang="en-US"/>
          </a:p>
        </p:txBody>
      </p:sp>
    </p:spTree>
    <p:extLst>
      <p:ext uri="{BB962C8B-B14F-4D97-AF65-F5344CB8AC3E}">
        <p14:creationId xmlns:p14="http://schemas.microsoft.com/office/powerpoint/2010/main" val="4150430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05D10-0B70-40A7-B9B8-4744416FE6D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BEA6D57-79F2-4DA8-8BE9-6DAA34556B4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7511D5-0F72-43EF-AD87-4DE4EE632627}"/>
              </a:ext>
            </a:extLst>
          </p:cNvPr>
          <p:cNvSpPr>
            <a:spLocks noGrp="1"/>
          </p:cNvSpPr>
          <p:nvPr>
            <p:ph type="dt" sz="half" idx="10"/>
          </p:nvPr>
        </p:nvSpPr>
        <p:spPr/>
        <p:txBody>
          <a:bodyPr/>
          <a:lstStyle/>
          <a:p>
            <a:fld id="{7CD3DC66-3333-4DE5-BE1A-76E965494089}" type="datetimeFigureOut">
              <a:rPr lang="en-US" smtClean="0"/>
              <a:t>1/28/2026</a:t>
            </a:fld>
            <a:endParaRPr lang="en-US"/>
          </a:p>
        </p:txBody>
      </p:sp>
      <p:sp>
        <p:nvSpPr>
          <p:cNvPr id="5" name="Footer Placeholder 4">
            <a:extLst>
              <a:ext uri="{FF2B5EF4-FFF2-40B4-BE49-F238E27FC236}">
                <a16:creationId xmlns:a16="http://schemas.microsoft.com/office/drawing/2014/main" id="{FD84929D-492B-4B6A-93D5-AC6B635772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EC052A-FD6F-4E80-AD2D-5B7A46E2E8E6}"/>
              </a:ext>
            </a:extLst>
          </p:cNvPr>
          <p:cNvSpPr>
            <a:spLocks noGrp="1"/>
          </p:cNvSpPr>
          <p:nvPr>
            <p:ph type="sldNum" sz="quarter" idx="12"/>
          </p:nvPr>
        </p:nvSpPr>
        <p:spPr/>
        <p:txBody>
          <a:bodyPr/>
          <a:lstStyle/>
          <a:p>
            <a:fld id="{C22DBCFF-642C-43DB-954B-90213C726CFA}" type="slidenum">
              <a:rPr lang="en-US" smtClean="0"/>
              <a:t>‹#›</a:t>
            </a:fld>
            <a:endParaRPr lang="en-US"/>
          </a:p>
        </p:txBody>
      </p:sp>
    </p:spTree>
    <p:extLst>
      <p:ext uri="{BB962C8B-B14F-4D97-AF65-F5344CB8AC3E}">
        <p14:creationId xmlns:p14="http://schemas.microsoft.com/office/powerpoint/2010/main" val="5193669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9001AE3-DD7A-405E-BE11-46FCF9C4AB4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A500509-A3B5-4D18-844F-66832A1C2FF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C0E19F-8896-456C-9DD3-A1D2FDB32E61}"/>
              </a:ext>
            </a:extLst>
          </p:cNvPr>
          <p:cNvSpPr>
            <a:spLocks noGrp="1"/>
          </p:cNvSpPr>
          <p:nvPr>
            <p:ph type="dt" sz="half" idx="10"/>
          </p:nvPr>
        </p:nvSpPr>
        <p:spPr/>
        <p:txBody>
          <a:bodyPr/>
          <a:lstStyle/>
          <a:p>
            <a:fld id="{7CD3DC66-3333-4DE5-BE1A-76E965494089}" type="datetimeFigureOut">
              <a:rPr lang="en-US" smtClean="0"/>
              <a:t>1/28/2026</a:t>
            </a:fld>
            <a:endParaRPr lang="en-US"/>
          </a:p>
        </p:txBody>
      </p:sp>
      <p:sp>
        <p:nvSpPr>
          <p:cNvPr id="5" name="Footer Placeholder 4">
            <a:extLst>
              <a:ext uri="{FF2B5EF4-FFF2-40B4-BE49-F238E27FC236}">
                <a16:creationId xmlns:a16="http://schemas.microsoft.com/office/drawing/2014/main" id="{362F67AD-B3B2-4DAD-B1B1-304EA9A981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D6AFDC-61B4-4018-B7A5-27CF1A749A8B}"/>
              </a:ext>
            </a:extLst>
          </p:cNvPr>
          <p:cNvSpPr>
            <a:spLocks noGrp="1"/>
          </p:cNvSpPr>
          <p:nvPr>
            <p:ph type="sldNum" sz="quarter" idx="12"/>
          </p:nvPr>
        </p:nvSpPr>
        <p:spPr/>
        <p:txBody>
          <a:bodyPr/>
          <a:lstStyle/>
          <a:p>
            <a:fld id="{C22DBCFF-642C-43DB-954B-90213C726CFA}" type="slidenum">
              <a:rPr lang="en-US" smtClean="0"/>
              <a:t>‹#›</a:t>
            </a:fld>
            <a:endParaRPr lang="en-US"/>
          </a:p>
        </p:txBody>
      </p:sp>
    </p:spTree>
    <p:extLst>
      <p:ext uri="{BB962C8B-B14F-4D97-AF65-F5344CB8AC3E}">
        <p14:creationId xmlns:p14="http://schemas.microsoft.com/office/powerpoint/2010/main" val="5469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BDAF2D-1C4C-42B8-9A8A-D67356C03C3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8741FCE-44B5-4FC7-9C3D-82550ACEE5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4713DB-FF00-47D3-A613-219ABB2AFB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D3DC66-3333-4DE5-BE1A-76E965494089}" type="datetimeFigureOut">
              <a:rPr lang="en-US" smtClean="0"/>
              <a:t>1/28/2026</a:t>
            </a:fld>
            <a:endParaRPr lang="en-US"/>
          </a:p>
        </p:txBody>
      </p:sp>
      <p:sp>
        <p:nvSpPr>
          <p:cNvPr id="5" name="Footer Placeholder 4">
            <a:extLst>
              <a:ext uri="{FF2B5EF4-FFF2-40B4-BE49-F238E27FC236}">
                <a16:creationId xmlns:a16="http://schemas.microsoft.com/office/drawing/2014/main" id="{84E43B9F-8AE1-47C6-8B3C-6679EB20ED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84D494F-FBAB-4826-A0D0-3CF40E525C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2DBCFF-642C-43DB-954B-90213C726CFA}" type="slidenum">
              <a:rPr lang="en-US" smtClean="0"/>
              <a:t>‹#›</a:t>
            </a:fld>
            <a:endParaRPr lang="en-US"/>
          </a:p>
        </p:txBody>
      </p:sp>
    </p:spTree>
    <p:extLst>
      <p:ext uri="{BB962C8B-B14F-4D97-AF65-F5344CB8AC3E}">
        <p14:creationId xmlns:p14="http://schemas.microsoft.com/office/powerpoint/2010/main" val="11720620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5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 name="Group 50">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43" name="Group 42">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47" name="Freeform: Shape 46">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Freeform: Shape 51">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53" name="Group 52">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45" name="Freeform: Shape 44">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4" name="Freeform: Shape 5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3">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1">
            <a:extLst>
              <a:ext uri="{FF2B5EF4-FFF2-40B4-BE49-F238E27FC236}">
                <a16:creationId xmlns:a16="http://schemas.microsoft.com/office/drawing/2014/main" id="{E95557CC-8EF7-4B53-BCB9-E7D6E2F10EE0}"/>
              </a:ext>
            </a:extLst>
          </p:cNvPr>
          <p:cNvSpPr>
            <a:spLocks noGrp="1"/>
          </p:cNvSpPr>
          <p:nvPr>
            <p:ph type="ctrTitle"/>
          </p:nvPr>
        </p:nvSpPr>
        <p:spPr>
          <a:xfrm>
            <a:off x="838199" y="1120676"/>
            <a:ext cx="7021513" cy="1334122"/>
          </a:xfrm>
        </p:spPr>
        <p:txBody>
          <a:bodyPr>
            <a:normAutofit fontScale="90000"/>
          </a:bodyPr>
          <a:lstStyle/>
          <a:p>
            <a:pPr algn="l"/>
            <a:br>
              <a:rPr lang="en-US" sz="3400" dirty="0">
                <a:solidFill>
                  <a:schemeClr val="bg1"/>
                </a:solidFill>
              </a:rPr>
            </a:br>
            <a:br>
              <a:rPr lang="en-US" sz="3400" dirty="0">
                <a:solidFill>
                  <a:schemeClr val="bg1"/>
                </a:solidFill>
              </a:rPr>
            </a:br>
            <a:r>
              <a:rPr lang="en-US" sz="4000" b="1" dirty="0">
                <a:solidFill>
                  <a:schemeClr val="bg1"/>
                </a:solidFill>
              </a:rPr>
              <a:t>The Importance of the Health Care Sector to the Kansas Economy</a:t>
            </a:r>
            <a:endParaRPr lang="en-US" sz="3400" dirty="0">
              <a:solidFill>
                <a:schemeClr val="bg1"/>
              </a:solidFill>
            </a:endParaRPr>
          </a:p>
        </p:txBody>
      </p:sp>
      <p:sp>
        <p:nvSpPr>
          <p:cNvPr id="3" name="Subtitle 2">
            <a:extLst>
              <a:ext uri="{FF2B5EF4-FFF2-40B4-BE49-F238E27FC236}">
                <a16:creationId xmlns:a16="http://schemas.microsoft.com/office/drawing/2014/main" id="{6D3D43F8-939A-400C-833D-4CD3DF68097E}"/>
              </a:ext>
            </a:extLst>
          </p:cNvPr>
          <p:cNvSpPr>
            <a:spLocks noGrp="1"/>
          </p:cNvSpPr>
          <p:nvPr>
            <p:ph type="subTitle" idx="1"/>
          </p:nvPr>
        </p:nvSpPr>
        <p:spPr>
          <a:xfrm>
            <a:off x="835024" y="3048000"/>
            <a:ext cx="7025753" cy="1774777"/>
          </a:xfrm>
        </p:spPr>
        <p:txBody>
          <a:bodyPr vert="horz" lIns="91440" tIns="45720" rIns="91440" bIns="45720" rtlCol="0" anchor="t">
            <a:noAutofit/>
          </a:bodyPr>
          <a:lstStyle/>
          <a:p>
            <a:pPr algn="l"/>
            <a:r>
              <a:rPr lang="en-US" dirty="0">
                <a:solidFill>
                  <a:schemeClr val="bg1"/>
                </a:solidFill>
              </a:rPr>
              <a:t>Findings from the 2026 Analysis</a:t>
            </a:r>
            <a:endParaRPr lang="en-US" dirty="0">
              <a:solidFill>
                <a:schemeClr val="bg1"/>
              </a:solidFill>
              <a:ea typeface="Calibri"/>
              <a:cs typeface="Calibri"/>
            </a:endParaRPr>
          </a:p>
          <a:p>
            <a:pPr algn="l"/>
            <a:endParaRPr lang="en-US" dirty="0">
              <a:solidFill>
                <a:schemeClr val="bg1"/>
              </a:solidFill>
              <a:ea typeface="Calibri"/>
              <a:cs typeface="Calibri"/>
            </a:endParaRPr>
          </a:p>
          <a:p>
            <a:pPr algn="l"/>
            <a:r>
              <a:rPr lang="en-US" dirty="0">
                <a:solidFill>
                  <a:schemeClr val="bg1"/>
                </a:solidFill>
              </a:rPr>
              <a:t>Institute for Policy &amp; Social Research</a:t>
            </a:r>
            <a:endParaRPr lang="en-US" dirty="0">
              <a:solidFill>
                <a:schemeClr val="bg1"/>
              </a:solidFill>
              <a:ea typeface="Calibri"/>
              <a:cs typeface="Calibri"/>
            </a:endParaRPr>
          </a:p>
          <a:p>
            <a:pPr algn="l"/>
            <a:r>
              <a:rPr lang="en-US" dirty="0">
                <a:solidFill>
                  <a:schemeClr val="bg1"/>
                </a:solidFill>
              </a:rPr>
              <a:t>University of Kansas </a:t>
            </a:r>
            <a:endParaRPr lang="en-US" dirty="0">
              <a:solidFill>
                <a:schemeClr val="bg1"/>
              </a:solidFill>
              <a:ea typeface="Calibri"/>
              <a:cs typeface="Calibri"/>
            </a:endParaRPr>
          </a:p>
        </p:txBody>
      </p:sp>
    </p:spTree>
    <p:extLst>
      <p:ext uri="{BB962C8B-B14F-4D97-AF65-F5344CB8AC3E}">
        <p14:creationId xmlns:p14="http://schemas.microsoft.com/office/powerpoint/2010/main" val="2435103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5396781C-32A1-4FDA-A83B-A7FF8C1B1E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5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783719-18D0-429A-AC89-BA1D9C823807}"/>
              </a:ext>
            </a:extLst>
          </p:cNvPr>
          <p:cNvSpPr>
            <a:spLocks noGrp="1"/>
          </p:cNvSpPr>
          <p:nvPr>
            <p:ph type="title"/>
          </p:nvPr>
        </p:nvSpPr>
        <p:spPr>
          <a:xfrm>
            <a:off x="5232400" y="1052280"/>
            <a:ext cx="6140449" cy="1323439"/>
          </a:xfrm>
        </p:spPr>
        <p:txBody>
          <a:bodyPr anchor="t">
            <a:noAutofit/>
          </a:bodyPr>
          <a:lstStyle/>
          <a:p>
            <a:r>
              <a:rPr lang="en-US" sz="3600" dirty="0">
                <a:solidFill>
                  <a:schemeClr val="bg1"/>
                </a:solidFill>
              </a:rPr>
              <a:t>Significant Economic Contributions of the Health Care Sector in Kansas</a:t>
            </a:r>
          </a:p>
        </p:txBody>
      </p:sp>
      <p:pic>
        <p:nvPicPr>
          <p:cNvPr id="5" name="Picture 4" descr="Stethoscope on a white coat">
            <a:extLst>
              <a:ext uri="{FF2B5EF4-FFF2-40B4-BE49-F238E27FC236}">
                <a16:creationId xmlns:a16="http://schemas.microsoft.com/office/drawing/2014/main" id="{097CFC79-35BD-73C7-7570-B0F5E402D2C1}"/>
              </a:ext>
            </a:extLst>
          </p:cNvPr>
          <p:cNvPicPr>
            <a:picLocks noChangeAspect="1"/>
          </p:cNvPicPr>
          <p:nvPr/>
        </p:nvPicPr>
        <p:blipFill>
          <a:blip r:embed="rId3"/>
          <a:srcRect l="2088" r="58797" b="-1"/>
          <a:stretch>
            <a:fillRect/>
          </a:stretch>
        </p:blipFill>
        <p:spPr>
          <a:xfrm>
            <a:off x="20" y="10"/>
            <a:ext cx="4546582" cy="6857990"/>
          </a:xfrm>
          <a:custGeom>
            <a:avLst/>
            <a:gdLst/>
            <a:ahLst/>
            <a:cxnLst/>
            <a:rect l="l" t="t" r="r" b="b"/>
            <a:pathLst>
              <a:path w="4546602" h="6858000">
                <a:moveTo>
                  <a:pt x="4221600" y="6662544"/>
                </a:moveTo>
                <a:lnTo>
                  <a:pt x="4210150" y="6683027"/>
                </a:lnTo>
                <a:lnTo>
                  <a:pt x="4207002" y="6702976"/>
                </a:lnTo>
                <a:lnTo>
                  <a:pt x="4207002" y="6702977"/>
                </a:lnTo>
                <a:cubicBezTo>
                  <a:pt x="4207407" y="6716169"/>
                  <a:pt x="4212552" y="6729219"/>
                  <a:pt x="4220838" y="6742553"/>
                </a:cubicBezTo>
                <a:lnTo>
                  <a:pt x="4220839" y="6742555"/>
                </a:lnTo>
                <a:lnTo>
                  <a:pt x="4240316" y="6812062"/>
                </a:lnTo>
                <a:lnTo>
                  <a:pt x="4235543" y="6776800"/>
                </a:lnTo>
                <a:lnTo>
                  <a:pt x="4220839" y="6742555"/>
                </a:lnTo>
                <a:lnTo>
                  <a:pt x="4220838" y="6742552"/>
                </a:lnTo>
                <a:lnTo>
                  <a:pt x="4207002" y="6702976"/>
                </a:lnTo>
                <a:close/>
                <a:moveTo>
                  <a:pt x="4189594" y="6564620"/>
                </a:moveTo>
                <a:lnTo>
                  <a:pt x="4189594" y="6564621"/>
                </a:lnTo>
                <a:cubicBezTo>
                  <a:pt x="4199883" y="6575479"/>
                  <a:pt x="4205977" y="6582147"/>
                  <a:pt x="4212073" y="6588626"/>
                </a:cubicBezTo>
                <a:lnTo>
                  <a:pt x="4228695" y="6625225"/>
                </a:lnTo>
                <a:lnTo>
                  <a:pt x="4221601" y="6662541"/>
                </a:lnTo>
                <a:lnTo>
                  <a:pt x="4221600" y="6662541"/>
                </a:lnTo>
                <a:lnTo>
                  <a:pt x="4221600" y="6662542"/>
                </a:lnTo>
                <a:lnTo>
                  <a:pt x="4221601" y="6662541"/>
                </a:lnTo>
                <a:lnTo>
                  <a:pt x="4228684" y="6645552"/>
                </a:lnTo>
                <a:lnTo>
                  <a:pt x="4228695" y="6625225"/>
                </a:lnTo>
                <a:lnTo>
                  <a:pt x="4228695" y="6625224"/>
                </a:lnTo>
                <a:cubicBezTo>
                  <a:pt x="4226599" y="6611342"/>
                  <a:pt x="4220551" y="6597578"/>
                  <a:pt x="4212073" y="6588625"/>
                </a:cubicBezTo>
                <a:close/>
                <a:moveTo>
                  <a:pt x="4269915" y="6438981"/>
                </a:moveTo>
                <a:lnTo>
                  <a:pt x="4249984" y="6463840"/>
                </a:lnTo>
                <a:lnTo>
                  <a:pt x="4249982" y="6463849"/>
                </a:lnTo>
                <a:lnTo>
                  <a:pt x="4236188" y="6513012"/>
                </a:lnTo>
                <a:lnTo>
                  <a:pt x="4217381" y="6546194"/>
                </a:lnTo>
                <a:lnTo>
                  <a:pt x="4217381" y="6546195"/>
                </a:lnTo>
                <a:lnTo>
                  <a:pt x="4233719" y="6521804"/>
                </a:lnTo>
                <a:lnTo>
                  <a:pt x="4236188" y="6513012"/>
                </a:lnTo>
                <a:lnTo>
                  <a:pt x="4238998" y="6508052"/>
                </a:lnTo>
                <a:lnTo>
                  <a:pt x="4249982" y="6463849"/>
                </a:lnTo>
                <a:lnTo>
                  <a:pt x="4249984" y="6463841"/>
                </a:lnTo>
                <a:cubicBezTo>
                  <a:pt x="4252937" y="6451650"/>
                  <a:pt x="4260413" y="6444077"/>
                  <a:pt x="4269915" y="6438981"/>
                </a:cubicBezTo>
                <a:close/>
                <a:moveTo>
                  <a:pt x="4355914" y="6364769"/>
                </a:moveTo>
                <a:lnTo>
                  <a:pt x="4354607" y="6387910"/>
                </a:lnTo>
                <a:lnTo>
                  <a:pt x="4351952" y="6393385"/>
                </a:lnTo>
                <a:lnTo>
                  <a:pt x="4345189" y="6407332"/>
                </a:lnTo>
                <a:lnTo>
                  <a:pt x="4345189" y="6407333"/>
                </a:lnTo>
                <a:lnTo>
                  <a:pt x="4351952" y="6393385"/>
                </a:lnTo>
                <a:lnTo>
                  <a:pt x="4354608" y="6387910"/>
                </a:lnTo>
                <a:close/>
                <a:moveTo>
                  <a:pt x="4116820" y="4221391"/>
                </a:moveTo>
                <a:lnTo>
                  <a:pt x="4116820" y="4221392"/>
                </a:lnTo>
                <a:cubicBezTo>
                  <a:pt x="4117582" y="4232061"/>
                  <a:pt x="4117772" y="4243873"/>
                  <a:pt x="4122536" y="4253015"/>
                </a:cubicBezTo>
                <a:cubicBezTo>
                  <a:pt x="4134729" y="4277402"/>
                  <a:pt x="4150349" y="4300071"/>
                  <a:pt x="4162352" y="4324646"/>
                </a:cubicBezTo>
                <a:lnTo>
                  <a:pt x="4171306" y="4363891"/>
                </a:lnTo>
                <a:lnTo>
                  <a:pt x="4170544" y="4482004"/>
                </a:lnTo>
                <a:cubicBezTo>
                  <a:pt x="4167876" y="4546776"/>
                  <a:pt x="4167304" y="4612500"/>
                  <a:pt x="4110534" y="4659174"/>
                </a:cubicBezTo>
                <a:cubicBezTo>
                  <a:pt x="4105962" y="4662986"/>
                  <a:pt x="4103294" y="4671176"/>
                  <a:pt x="4102532" y="4677655"/>
                </a:cubicBezTo>
                <a:cubicBezTo>
                  <a:pt x="4098913" y="4707564"/>
                  <a:pt x="4098531" y="4738235"/>
                  <a:pt x="4092625" y="4767764"/>
                </a:cubicBezTo>
                <a:cubicBezTo>
                  <a:pt x="4090244" y="4779575"/>
                  <a:pt x="4089435" y="4790386"/>
                  <a:pt x="4091316" y="4800483"/>
                </a:cubicBezTo>
                <a:lnTo>
                  <a:pt x="4091316" y="4800484"/>
                </a:lnTo>
                <a:cubicBezTo>
                  <a:pt x="4093197" y="4810581"/>
                  <a:pt x="4097770" y="4819964"/>
                  <a:pt x="4106152" y="4828917"/>
                </a:cubicBezTo>
                <a:lnTo>
                  <a:pt x="4128333" y="4863343"/>
                </a:lnTo>
                <a:lnTo>
                  <a:pt x="4135862" y="4889275"/>
                </a:lnTo>
                <a:lnTo>
                  <a:pt x="4134157" y="4912168"/>
                </a:lnTo>
                <a:cubicBezTo>
                  <a:pt x="4132442" y="4919978"/>
                  <a:pt x="4132085" y="4927122"/>
                  <a:pt x="4132755" y="4933805"/>
                </a:cubicBezTo>
                <a:lnTo>
                  <a:pt x="4132755" y="4933806"/>
                </a:lnTo>
                <a:lnTo>
                  <a:pt x="4132757" y="4933810"/>
                </a:lnTo>
                <a:lnTo>
                  <a:pt x="4137514" y="4952673"/>
                </a:lnTo>
                <a:lnTo>
                  <a:pt x="4140307" y="4957453"/>
                </a:lnTo>
                <a:lnTo>
                  <a:pt x="4141585" y="4961456"/>
                </a:lnTo>
                <a:cubicBezTo>
                  <a:pt x="4146096" y="4970097"/>
                  <a:pt x="4151802" y="4978393"/>
                  <a:pt x="4157589" y="4987038"/>
                </a:cubicBezTo>
                <a:cubicBezTo>
                  <a:pt x="4168828" y="5003802"/>
                  <a:pt x="4182926" y="5022853"/>
                  <a:pt x="4184068" y="5041522"/>
                </a:cubicBezTo>
                <a:cubicBezTo>
                  <a:pt x="4184687" y="5052096"/>
                  <a:pt x="4187605" y="5062300"/>
                  <a:pt x="4191284" y="5072376"/>
                </a:cubicBezTo>
                <a:lnTo>
                  <a:pt x="4197188" y="5087444"/>
                </a:lnTo>
                <a:lnTo>
                  <a:pt x="4210215" y="5133220"/>
                </a:lnTo>
                <a:lnTo>
                  <a:pt x="4210217" y="5133225"/>
                </a:lnTo>
                <a:lnTo>
                  <a:pt x="4203501" y="5166113"/>
                </a:lnTo>
                <a:lnTo>
                  <a:pt x="4203501" y="5166114"/>
                </a:lnTo>
                <a:cubicBezTo>
                  <a:pt x="4202739" y="5167638"/>
                  <a:pt x="4203311" y="5169781"/>
                  <a:pt x="4204192" y="5172091"/>
                </a:cubicBezTo>
                <a:lnTo>
                  <a:pt x="4206739" y="5179068"/>
                </a:lnTo>
                <a:lnTo>
                  <a:pt x="4206573" y="5229433"/>
                </a:lnTo>
                <a:lnTo>
                  <a:pt x="4196024" y="5248936"/>
                </a:lnTo>
                <a:lnTo>
                  <a:pt x="4183116" y="5272796"/>
                </a:lnTo>
                <a:cubicBezTo>
                  <a:pt x="4171471" y="5285441"/>
                  <a:pt x="4163765" y="5298595"/>
                  <a:pt x="4159213" y="5312288"/>
                </a:cubicBezTo>
                <a:lnTo>
                  <a:pt x="4158157" y="5321350"/>
                </a:lnTo>
                <a:lnTo>
                  <a:pt x="4155683" y="5326163"/>
                </a:lnTo>
                <a:lnTo>
                  <a:pt x="4154237" y="5355014"/>
                </a:lnTo>
                <a:lnTo>
                  <a:pt x="4154237" y="5355015"/>
                </a:lnTo>
                <a:cubicBezTo>
                  <a:pt x="4154886" y="5364883"/>
                  <a:pt x="4156589" y="5375003"/>
                  <a:pt x="4159113" y="5385385"/>
                </a:cubicBezTo>
                <a:cubicBezTo>
                  <a:pt x="4162352" y="5398722"/>
                  <a:pt x="4164638" y="5412058"/>
                  <a:pt x="4167304" y="5425583"/>
                </a:cubicBezTo>
                <a:cubicBezTo>
                  <a:pt x="4171114" y="5443871"/>
                  <a:pt x="4175116" y="5462352"/>
                  <a:pt x="4178926" y="5480638"/>
                </a:cubicBezTo>
                <a:lnTo>
                  <a:pt x="4183450" y="5507668"/>
                </a:lnTo>
                <a:lnTo>
                  <a:pt x="4172831" y="5531692"/>
                </a:lnTo>
                <a:lnTo>
                  <a:pt x="4172830" y="5531693"/>
                </a:lnTo>
                <a:cubicBezTo>
                  <a:pt x="4165781" y="5537600"/>
                  <a:pt x="4162589" y="5542649"/>
                  <a:pt x="4162685" y="5547578"/>
                </a:cubicBezTo>
                <a:lnTo>
                  <a:pt x="4162685" y="5547579"/>
                </a:lnTo>
                <a:cubicBezTo>
                  <a:pt x="4162780" y="5552508"/>
                  <a:pt x="4166162" y="5557318"/>
                  <a:pt x="4172258" y="5562747"/>
                </a:cubicBezTo>
                <a:cubicBezTo>
                  <a:pt x="4214932" y="5600468"/>
                  <a:pt x="4241603" y="5646190"/>
                  <a:pt x="4243506" y="5704484"/>
                </a:cubicBezTo>
                <a:cubicBezTo>
                  <a:pt x="4243888" y="5716486"/>
                  <a:pt x="4246554" y="5728679"/>
                  <a:pt x="4249412" y="5740489"/>
                </a:cubicBezTo>
                <a:cubicBezTo>
                  <a:pt x="4251127" y="5747729"/>
                  <a:pt x="4253033" y="5756494"/>
                  <a:pt x="4258177" y="5760874"/>
                </a:cubicBezTo>
                <a:cubicBezTo>
                  <a:pt x="4297420" y="5794975"/>
                  <a:pt x="4324663" y="5837458"/>
                  <a:pt x="4346573" y="5883752"/>
                </a:cubicBezTo>
                <a:lnTo>
                  <a:pt x="4346575" y="5883756"/>
                </a:lnTo>
                <a:lnTo>
                  <a:pt x="4364477" y="5935946"/>
                </a:lnTo>
                <a:lnTo>
                  <a:pt x="4364478" y="5935950"/>
                </a:lnTo>
                <a:lnTo>
                  <a:pt x="4360859" y="5993290"/>
                </a:lnTo>
                <a:lnTo>
                  <a:pt x="4360858" y="5993291"/>
                </a:lnTo>
                <a:cubicBezTo>
                  <a:pt x="4359717" y="6004531"/>
                  <a:pt x="4359906" y="6017485"/>
                  <a:pt x="4354382" y="6026440"/>
                </a:cubicBezTo>
                <a:cubicBezTo>
                  <a:pt x="4337045" y="6054825"/>
                  <a:pt x="4318377" y="6082258"/>
                  <a:pt x="4298182" y="6108738"/>
                </a:cubicBezTo>
                <a:cubicBezTo>
                  <a:pt x="4289514" y="6120074"/>
                  <a:pt x="4284561" y="6126884"/>
                  <a:pt x="4284490" y="6133314"/>
                </a:cubicBezTo>
                <a:lnTo>
                  <a:pt x="4284490" y="6133315"/>
                </a:lnTo>
                <a:lnTo>
                  <a:pt x="4288190" y="6143190"/>
                </a:lnTo>
                <a:lnTo>
                  <a:pt x="4300086" y="6155600"/>
                </a:lnTo>
                <a:lnTo>
                  <a:pt x="4300088" y="6155603"/>
                </a:lnTo>
                <a:cubicBezTo>
                  <a:pt x="4322377" y="6175798"/>
                  <a:pt x="4333998" y="6200945"/>
                  <a:pt x="4338759" y="6228757"/>
                </a:cubicBezTo>
                <a:lnTo>
                  <a:pt x="4356096" y="6361540"/>
                </a:lnTo>
                <a:lnTo>
                  <a:pt x="4356096" y="6361539"/>
                </a:lnTo>
                <a:cubicBezTo>
                  <a:pt x="4352476" y="6317151"/>
                  <a:pt x="4346190" y="6272764"/>
                  <a:pt x="4338759" y="6228756"/>
                </a:cubicBezTo>
                <a:cubicBezTo>
                  <a:pt x="4333998" y="6200944"/>
                  <a:pt x="4322377" y="6175797"/>
                  <a:pt x="4300088" y="6155602"/>
                </a:cubicBezTo>
                <a:lnTo>
                  <a:pt x="4300086" y="6155600"/>
                </a:lnTo>
                <a:lnTo>
                  <a:pt x="4284490" y="6133315"/>
                </a:lnTo>
                <a:lnTo>
                  <a:pt x="4298182" y="6108739"/>
                </a:lnTo>
                <a:cubicBezTo>
                  <a:pt x="4318377" y="6082259"/>
                  <a:pt x="4337045" y="6054826"/>
                  <a:pt x="4354382" y="6026441"/>
                </a:cubicBezTo>
                <a:cubicBezTo>
                  <a:pt x="4359906" y="6017486"/>
                  <a:pt x="4359717" y="6004532"/>
                  <a:pt x="4360858" y="5993292"/>
                </a:cubicBezTo>
                <a:lnTo>
                  <a:pt x="4360859" y="5993290"/>
                </a:lnTo>
                <a:lnTo>
                  <a:pt x="4364311" y="5964477"/>
                </a:lnTo>
                <a:lnTo>
                  <a:pt x="4364478" y="5935950"/>
                </a:lnTo>
                <a:lnTo>
                  <a:pt x="4364478" y="5935949"/>
                </a:lnTo>
                <a:lnTo>
                  <a:pt x="4364477" y="5935946"/>
                </a:lnTo>
                <a:lnTo>
                  <a:pt x="4357598" y="5909351"/>
                </a:lnTo>
                <a:lnTo>
                  <a:pt x="4346575" y="5883756"/>
                </a:lnTo>
                <a:lnTo>
                  <a:pt x="4346573" y="5883751"/>
                </a:lnTo>
                <a:cubicBezTo>
                  <a:pt x="4324663" y="5837457"/>
                  <a:pt x="4297420" y="5794974"/>
                  <a:pt x="4258177" y="5760873"/>
                </a:cubicBezTo>
                <a:cubicBezTo>
                  <a:pt x="4253033" y="5756493"/>
                  <a:pt x="4251127" y="5747728"/>
                  <a:pt x="4249412" y="5740488"/>
                </a:cubicBezTo>
                <a:cubicBezTo>
                  <a:pt x="4246554" y="5728678"/>
                  <a:pt x="4243888" y="5716485"/>
                  <a:pt x="4243506" y="5704483"/>
                </a:cubicBezTo>
                <a:cubicBezTo>
                  <a:pt x="4241603" y="5646189"/>
                  <a:pt x="4214932" y="5600467"/>
                  <a:pt x="4172258" y="5562746"/>
                </a:cubicBezTo>
                <a:lnTo>
                  <a:pt x="4162685" y="5547578"/>
                </a:lnTo>
                <a:lnTo>
                  <a:pt x="4172830" y="5531694"/>
                </a:lnTo>
                <a:lnTo>
                  <a:pt x="4172831" y="5531692"/>
                </a:lnTo>
                <a:lnTo>
                  <a:pt x="4181230" y="5520422"/>
                </a:lnTo>
                <a:lnTo>
                  <a:pt x="4183450" y="5507668"/>
                </a:lnTo>
                <a:lnTo>
                  <a:pt x="4183450" y="5507667"/>
                </a:lnTo>
                <a:cubicBezTo>
                  <a:pt x="4183403" y="5498832"/>
                  <a:pt x="4180831" y="5489497"/>
                  <a:pt x="4178926" y="5480637"/>
                </a:cubicBezTo>
                <a:cubicBezTo>
                  <a:pt x="4175116" y="5462351"/>
                  <a:pt x="4171114" y="5443870"/>
                  <a:pt x="4167304" y="5425582"/>
                </a:cubicBezTo>
                <a:cubicBezTo>
                  <a:pt x="4164638" y="5412057"/>
                  <a:pt x="4162352" y="5398721"/>
                  <a:pt x="4159113" y="5385384"/>
                </a:cubicBezTo>
                <a:lnTo>
                  <a:pt x="4154237" y="5355014"/>
                </a:lnTo>
                <a:lnTo>
                  <a:pt x="4158157" y="5321350"/>
                </a:lnTo>
                <a:lnTo>
                  <a:pt x="4183116" y="5272797"/>
                </a:lnTo>
                <a:lnTo>
                  <a:pt x="4196024" y="5248936"/>
                </a:lnTo>
                <a:lnTo>
                  <a:pt x="4206573" y="5229434"/>
                </a:lnTo>
                <a:cubicBezTo>
                  <a:pt x="4210407" y="5213598"/>
                  <a:pt x="4210359" y="5196595"/>
                  <a:pt x="4206739" y="5179068"/>
                </a:cubicBezTo>
                <a:lnTo>
                  <a:pt x="4206739" y="5179067"/>
                </a:lnTo>
                <a:cubicBezTo>
                  <a:pt x="4206263" y="5176876"/>
                  <a:pt x="4205074" y="5174400"/>
                  <a:pt x="4204192" y="5172090"/>
                </a:cubicBezTo>
                <a:lnTo>
                  <a:pt x="4203501" y="5166114"/>
                </a:lnTo>
                <a:lnTo>
                  <a:pt x="4210217" y="5133225"/>
                </a:lnTo>
                <a:lnTo>
                  <a:pt x="4210217" y="5133224"/>
                </a:lnTo>
                <a:lnTo>
                  <a:pt x="4210215" y="5133220"/>
                </a:lnTo>
                <a:lnTo>
                  <a:pt x="4203072" y="5102461"/>
                </a:lnTo>
                <a:lnTo>
                  <a:pt x="4197188" y="5087444"/>
                </a:lnTo>
                <a:lnTo>
                  <a:pt x="4197182" y="5087423"/>
                </a:lnTo>
                <a:cubicBezTo>
                  <a:pt x="4191096" y="5072411"/>
                  <a:pt x="4184997" y="5057381"/>
                  <a:pt x="4184068" y="5041521"/>
                </a:cubicBezTo>
                <a:cubicBezTo>
                  <a:pt x="4182926" y="5022852"/>
                  <a:pt x="4168828" y="5003801"/>
                  <a:pt x="4157589" y="4987037"/>
                </a:cubicBezTo>
                <a:lnTo>
                  <a:pt x="4140307" y="4957453"/>
                </a:lnTo>
                <a:lnTo>
                  <a:pt x="4132757" y="4933810"/>
                </a:lnTo>
                <a:lnTo>
                  <a:pt x="4132755" y="4933805"/>
                </a:lnTo>
                <a:lnTo>
                  <a:pt x="4134157" y="4912169"/>
                </a:lnTo>
                <a:cubicBezTo>
                  <a:pt x="4135919" y="4904359"/>
                  <a:pt x="4136431" y="4896714"/>
                  <a:pt x="4135862" y="4889276"/>
                </a:cubicBezTo>
                <a:lnTo>
                  <a:pt x="4135862" y="4889275"/>
                </a:lnTo>
                <a:lnTo>
                  <a:pt x="4131084" y="4867614"/>
                </a:lnTo>
                <a:lnTo>
                  <a:pt x="4128333" y="4863343"/>
                </a:lnTo>
                <a:lnTo>
                  <a:pt x="4126583" y="4857317"/>
                </a:lnTo>
                <a:cubicBezTo>
                  <a:pt x="4121440" y="4847214"/>
                  <a:pt x="4114439" y="4837703"/>
                  <a:pt x="4106152" y="4828916"/>
                </a:cubicBezTo>
                <a:lnTo>
                  <a:pt x="4091316" y="4800483"/>
                </a:lnTo>
                <a:lnTo>
                  <a:pt x="4092625" y="4767765"/>
                </a:lnTo>
                <a:cubicBezTo>
                  <a:pt x="4098531" y="4738236"/>
                  <a:pt x="4098913" y="4707565"/>
                  <a:pt x="4102532" y="4677656"/>
                </a:cubicBezTo>
                <a:cubicBezTo>
                  <a:pt x="4103294" y="4671177"/>
                  <a:pt x="4105962" y="4662987"/>
                  <a:pt x="4110534" y="4659175"/>
                </a:cubicBezTo>
                <a:cubicBezTo>
                  <a:pt x="4167304" y="4612501"/>
                  <a:pt x="4167876" y="4546777"/>
                  <a:pt x="4170544" y="4482005"/>
                </a:cubicBezTo>
                <a:cubicBezTo>
                  <a:pt x="4172258" y="4442762"/>
                  <a:pt x="4172258" y="4403326"/>
                  <a:pt x="4171306" y="4363891"/>
                </a:cubicBezTo>
                <a:lnTo>
                  <a:pt x="4171306" y="4363890"/>
                </a:lnTo>
                <a:cubicBezTo>
                  <a:pt x="4171114" y="4350554"/>
                  <a:pt x="4168066" y="4336457"/>
                  <a:pt x="4162352" y="4324645"/>
                </a:cubicBezTo>
                <a:cubicBezTo>
                  <a:pt x="4150349" y="4300070"/>
                  <a:pt x="4134729" y="4277401"/>
                  <a:pt x="4122536" y="4253014"/>
                </a:cubicBezTo>
                <a:close/>
                <a:moveTo>
                  <a:pt x="4113010" y="4165383"/>
                </a:moveTo>
                <a:lnTo>
                  <a:pt x="4113010" y="4165384"/>
                </a:lnTo>
                <a:lnTo>
                  <a:pt x="4116915" y="4192388"/>
                </a:lnTo>
                <a:lnTo>
                  <a:pt x="4116915" y="4192387"/>
                </a:lnTo>
                <a:cubicBezTo>
                  <a:pt x="4117011" y="4182767"/>
                  <a:pt x="4116439" y="4173480"/>
                  <a:pt x="4113010" y="4165383"/>
                </a:cubicBezTo>
                <a:close/>
                <a:moveTo>
                  <a:pt x="4100628" y="3885338"/>
                </a:moveTo>
                <a:lnTo>
                  <a:pt x="4100628" y="3885339"/>
                </a:lnTo>
                <a:cubicBezTo>
                  <a:pt x="4110344" y="3897722"/>
                  <a:pt x="4117750" y="3910319"/>
                  <a:pt x="4123009" y="3923125"/>
                </a:cubicBezTo>
                <a:lnTo>
                  <a:pt x="4132513" y="3962160"/>
                </a:lnTo>
                <a:lnTo>
                  <a:pt x="4116821" y="4043838"/>
                </a:lnTo>
                <a:lnTo>
                  <a:pt x="4116820" y="4043839"/>
                </a:lnTo>
                <a:cubicBezTo>
                  <a:pt x="4108057" y="4063842"/>
                  <a:pt x="4102675" y="4083702"/>
                  <a:pt x="4101699" y="4103825"/>
                </a:cubicBezTo>
                <a:lnTo>
                  <a:pt x="4101699" y="4103826"/>
                </a:lnTo>
                <a:lnTo>
                  <a:pt x="4103666" y="4134255"/>
                </a:lnTo>
                <a:lnTo>
                  <a:pt x="4113010" y="4165382"/>
                </a:lnTo>
                <a:lnTo>
                  <a:pt x="4101699" y="4103826"/>
                </a:lnTo>
                <a:lnTo>
                  <a:pt x="4116820" y="4043840"/>
                </a:lnTo>
                <a:lnTo>
                  <a:pt x="4116821" y="4043838"/>
                </a:lnTo>
                <a:lnTo>
                  <a:pt x="4130123" y="4002410"/>
                </a:lnTo>
                <a:lnTo>
                  <a:pt x="4132513" y="3962160"/>
                </a:lnTo>
                <a:lnTo>
                  <a:pt x="4132513" y="3962159"/>
                </a:lnTo>
                <a:cubicBezTo>
                  <a:pt x="4130251" y="3935727"/>
                  <a:pt x="4120060" y="3910104"/>
                  <a:pt x="4100628" y="3885338"/>
                </a:cubicBezTo>
                <a:close/>
                <a:moveTo>
                  <a:pt x="4115391" y="3670561"/>
                </a:moveTo>
                <a:lnTo>
                  <a:pt x="4117820" y="3680164"/>
                </a:lnTo>
                <a:lnTo>
                  <a:pt x="4113772" y="3734837"/>
                </a:lnTo>
                <a:lnTo>
                  <a:pt x="4113772" y="3734838"/>
                </a:lnTo>
                <a:cubicBezTo>
                  <a:pt x="4112820" y="3741316"/>
                  <a:pt x="4111486" y="3749126"/>
                  <a:pt x="4114154" y="3754653"/>
                </a:cubicBezTo>
                <a:lnTo>
                  <a:pt x="4120511" y="3789776"/>
                </a:lnTo>
                <a:lnTo>
                  <a:pt x="4105580" y="3822472"/>
                </a:lnTo>
                <a:cubicBezTo>
                  <a:pt x="4098532" y="3831902"/>
                  <a:pt x="4092912" y="3842046"/>
                  <a:pt x="4091245" y="3852619"/>
                </a:cubicBezTo>
                <a:lnTo>
                  <a:pt x="4091245" y="3852620"/>
                </a:lnTo>
                <a:lnTo>
                  <a:pt x="4092025" y="3868764"/>
                </a:lnTo>
                <a:lnTo>
                  <a:pt x="4100628" y="3885337"/>
                </a:lnTo>
                <a:lnTo>
                  <a:pt x="4091245" y="3852620"/>
                </a:lnTo>
                <a:lnTo>
                  <a:pt x="4105580" y="3822473"/>
                </a:lnTo>
                <a:cubicBezTo>
                  <a:pt x="4113772" y="3811614"/>
                  <a:pt x="4118916" y="3800897"/>
                  <a:pt x="4120511" y="3789777"/>
                </a:cubicBezTo>
                <a:lnTo>
                  <a:pt x="4120511" y="3789776"/>
                </a:lnTo>
                <a:cubicBezTo>
                  <a:pt x="4122107" y="3778655"/>
                  <a:pt x="4120154" y="3767130"/>
                  <a:pt x="4114154" y="3754652"/>
                </a:cubicBezTo>
                <a:lnTo>
                  <a:pt x="4113772" y="3734838"/>
                </a:lnTo>
                <a:lnTo>
                  <a:pt x="4117820" y="3680164"/>
                </a:lnTo>
                <a:lnTo>
                  <a:pt x="4117820" y="3680163"/>
                </a:lnTo>
                <a:close/>
                <a:moveTo>
                  <a:pt x="4185711" y="2836172"/>
                </a:moveTo>
                <a:lnTo>
                  <a:pt x="4177020" y="2848793"/>
                </a:lnTo>
                <a:cubicBezTo>
                  <a:pt x="4172020" y="2865010"/>
                  <a:pt x="4166162" y="2881307"/>
                  <a:pt x="4161416" y="2897785"/>
                </a:cubicBezTo>
                <a:lnTo>
                  <a:pt x="4160387" y="2903551"/>
                </a:lnTo>
                <a:lnTo>
                  <a:pt x="4157113" y="2914328"/>
                </a:lnTo>
                <a:lnTo>
                  <a:pt x="4152482" y="2947859"/>
                </a:lnTo>
                <a:lnTo>
                  <a:pt x="4152481" y="2947862"/>
                </a:lnTo>
                <a:lnTo>
                  <a:pt x="4152481" y="2947863"/>
                </a:lnTo>
                <a:cubicBezTo>
                  <a:pt x="4152112" y="2959157"/>
                  <a:pt x="4153112" y="2970576"/>
                  <a:pt x="4156065" y="2982149"/>
                </a:cubicBezTo>
                <a:lnTo>
                  <a:pt x="4167758" y="3077402"/>
                </a:lnTo>
                <a:lnTo>
                  <a:pt x="4155303" y="3172654"/>
                </a:lnTo>
                <a:cubicBezTo>
                  <a:pt x="4129394" y="3276480"/>
                  <a:pt x="4101962" y="3380305"/>
                  <a:pt x="4107676" y="3489467"/>
                </a:cubicBezTo>
                <a:cubicBezTo>
                  <a:pt x="4108628" y="3507563"/>
                  <a:pt x="4097007" y="3529090"/>
                  <a:pt x="4085577" y="3544713"/>
                </a:cubicBezTo>
                <a:cubicBezTo>
                  <a:pt x="4074719" y="3559668"/>
                  <a:pt x="4068860" y="3566811"/>
                  <a:pt x="4067955" y="3574408"/>
                </a:cubicBezTo>
                <a:lnTo>
                  <a:pt x="4067956" y="3574408"/>
                </a:lnTo>
                <a:lnTo>
                  <a:pt x="4067955" y="3574409"/>
                </a:lnTo>
                <a:cubicBezTo>
                  <a:pt x="4067050" y="3582005"/>
                  <a:pt x="4071099" y="3590054"/>
                  <a:pt x="4080053" y="3606818"/>
                </a:cubicBezTo>
                <a:cubicBezTo>
                  <a:pt x="4084435" y="3614820"/>
                  <a:pt x="4087101" y="3624726"/>
                  <a:pt x="4093579" y="3630633"/>
                </a:cubicBezTo>
                <a:lnTo>
                  <a:pt x="4109452" y="3651926"/>
                </a:lnTo>
                <a:lnTo>
                  <a:pt x="4093579" y="3630632"/>
                </a:lnTo>
                <a:cubicBezTo>
                  <a:pt x="4087101" y="3624725"/>
                  <a:pt x="4084435" y="3614819"/>
                  <a:pt x="4080053" y="3606817"/>
                </a:cubicBezTo>
                <a:cubicBezTo>
                  <a:pt x="4075576" y="3598435"/>
                  <a:pt x="4072325" y="3592232"/>
                  <a:pt x="4070307" y="3587174"/>
                </a:cubicBezTo>
                <a:lnTo>
                  <a:pt x="4067956" y="3574408"/>
                </a:lnTo>
                <a:lnTo>
                  <a:pt x="4073034" y="3562321"/>
                </a:lnTo>
                <a:cubicBezTo>
                  <a:pt x="4075969" y="3557716"/>
                  <a:pt x="4080148" y="3552191"/>
                  <a:pt x="4085577" y="3544714"/>
                </a:cubicBezTo>
                <a:cubicBezTo>
                  <a:pt x="4097007" y="3529091"/>
                  <a:pt x="4108628" y="3507564"/>
                  <a:pt x="4107676" y="3489468"/>
                </a:cubicBezTo>
                <a:cubicBezTo>
                  <a:pt x="4101962" y="3380306"/>
                  <a:pt x="4129394" y="3276481"/>
                  <a:pt x="4155303" y="3172655"/>
                </a:cubicBezTo>
                <a:cubicBezTo>
                  <a:pt x="4163305" y="3140650"/>
                  <a:pt x="4167543" y="3109026"/>
                  <a:pt x="4167758" y="3077402"/>
                </a:cubicBezTo>
                <a:lnTo>
                  <a:pt x="4167758" y="3077401"/>
                </a:lnTo>
                <a:cubicBezTo>
                  <a:pt x="4167972" y="3045777"/>
                  <a:pt x="4164162" y="3014153"/>
                  <a:pt x="4156065" y="2982148"/>
                </a:cubicBezTo>
                <a:lnTo>
                  <a:pt x="4152481" y="2947863"/>
                </a:lnTo>
                <a:lnTo>
                  <a:pt x="4152482" y="2947859"/>
                </a:lnTo>
                <a:lnTo>
                  <a:pt x="4160387" y="2903551"/>
                </a:lnTo>
                <a:lnTo>
                  <a:pt x="4177020" y="2848794"/>
                </a:lnTo>
                <a:cubicBezTo>
                  <a:pt x="4178353" y="2844317"/>
                  <a:pt x="4181639" y="2839983"/>
                  <a:pt x="4185711" y="2836173"/>
                </a:cubicBezTo>
                <a:close/>
                <a:moveTo>
                  <a:pt x="3701225" y="1508458"/>
                </a:moveTo>
                <a:lnTo>
                  <a:pt x="3673131" y="1596214"/>
                </a:lnTo>
                <a:cubicBezTo>
                  <a:pt x="3670654" y="1604979"/>
                  <a:pt x="3672179" y="1615837"/>
                  <a:pt x="3675036" y="1624981"/>
                </a:cubicBezTo>
                <a:cubicBezTo>
                  <a:pt x="3684752" y="1656224"/>
                  <a:pt x="3709137" y="1676037"/>
                  <a:pt x="3731617" y="1697754"/>
                </a:cubicBezTo>
                <a:cubicBezTo>
                  <a:pt x="3741524" y="1707280"/>
                  <a:pt x="3748572" y="1720424"/>
                  <a:pt x="3754286" y="1733189"/>
                </a:cubicBezTo>
                <a:cubicBezTo>
                  <a:pt x="3768957" y="1766336"/>
                  <a:pt x="3782101" y="1800247"/>
                  <a:pt x="3796007" y="1833776"/>
                </a:cubicBezTo>
                <a:cubicBezTo>
                  <a:pt x="3797341" y="1837014"/>
                  <a:pt x="3800770" y="1839680"/>
                  <a:pt x="3803628" y="1842159"/>
                </a:cubicBezTo>
                <a:cubicBezTo>
                  <a:pt x="3833729" y="1866923"/>
                  <a:pt x="3864018" y="1891498"/>
                  <a:pt x="3894119" y="1916455"/>
                </a:cubicBezTo>
                <a:cubicBezTo>
                  <a:pt x="3899833" y="1921217"/>
                  <a:pt x="3904025" y="1928077"/>
                  <a:pt x="3909549" y="1933220"/>
                </a:cubicBezTo>
                <a:cubicBezTo>
                  <a:pt x="3917169" y="1940460"/>
                  <a:pt x="3924410" y="1949604"/>
                  <a:pt x="3933554" y="1953414"/>
                </a:cubicBezTo>
                <a:cubicBezTo>
                  <a:pt x="3962319" y="1965225"/>
                  <a:pt x="3974703" y="1987895"/>
                  <a:pt x="3980037" y="2016470"/>
                </a:cubicBezTo>
                <a:cubicBezTo>
                  <a:pt x="3984990" y="2042571"/>
                  <a:pt x="3989182" y="2068670"/>
                  <a:pt x="3994896" y="2094579"/>
                </a:cubicBezTo>
                <a:cubicBezTo>
                  <a:pt x="4001754" y="2126202"/>
                  <a:pt x="4009184" y="2157637"/>
                  <a:pt x="4017567" y="2188880"/>
                </a:cubicBezTo>
                <a:cubicBezTo>
                  <a:pt x="4021187" y="2202405"/>
                  <a:pt x="4025377" y="2216693"/>
                  <a:pt x="4032807" y="2228315"/>
                </a:cubicBezTo>
                <a:cubicBezTo>
                  <a:pt x="4053382" y="2260891"/>
                  <a:pt x="4067288" y="2295754"/>
                  <a:pt x="4061764" y="2334045"/>
                </a:cubicBezTo>
                <a:cubicBezTo>
                  <a:pt x="4057382" y="2364716"/>
                  <a:pt x="4068622" y="2390435"/>
                  <a:pt x="4086149" y="2409486"/>
                </a:cubicBezTo>
                <a:cubicBezTo>
                  <a:pt x="4094103" y="2418155"/>
                  <a:pt x="4099616" y="2426977"/>
                  <a:pt x="4103250" y="2435913"/>
                </a:cubicBezTo>
                <a:lnTo>
                  <a:pt x="4109081" y="2463018"/>
                </a:lnTo>
                <a:lnTo>
                  <a:pt x="4109080" y="2463031"/>
                </a:lnTo>
                <a:lnTo>
                  <a:pt x="4100439" y="2518262"/>
                </a:lnTo>
                <a:lnTo>
                  <a:pt x="4100438" y="2518264"/>
                </a:lnTo>
                <a:cubicBezTo>
                  <a:pt x="4097771" y="2527790"/>
                  <a:pt x="4096627" y="2536458"/>
                  <a:pt x="4096794" y="2545006"/>
                </a:cubicBezTo>
                <a:lnTo>
                  <a:pt x="4096794" y="2545007"/>
                </a:lnTo>
                <a:cubicBezTo>
                  <a:pt x="4096960" y="2553556"/>
                  <a:pt x="4098437" y="2561986"/>
                  <a:pt x="4101008" y="2571035"/>
                </a:cubicBezTo>
                <a:cubicBezTo>
                  <a:pt x="4113010" y="2612946"/>
                  <a:pt x="4145587" y="2640951"/>
                  <a:pt x="4174162" y="2668002"/>
                </a:cubicBezTo>
                <a:cubicBezTo>
                  <a:pt x="4198547" y="2691055"/>
                  <a:pt x="4212264" y="2716964"/>
                  <a:pt x="4222552" y="2745349"/>
                </a:cubicBezTo>
                <a:lnTo>
                  <a:pt x="4222553" y="2745352"/>
                </a:lnTo>
                <a:lnTo>
                  <a:pt x="4228473" y="2778006"/>
                </a:lnTo>
                <a:lnTo>
                  <a:pt x="4228053" y="2785440"/>
                </a:lnTo>
                <a:lnTo>
                  <a:pt x="4217974" y="2811780"/>
                </a:lnTo>
                <a:lnTo>
                  <a:pt x="4217970" y="2811787"/>
                </a:lnTo>
                <a:lnTo>
                  <a:pt x="4217971" y="2811787"/>
                </a:lnTo>
                <a:lnTo>
                  <a:pt x="4217974" y="2811780"/>
                </a:lnTo>
                <a:lnTo>
                  <a:pt x="4227624" y="2793023"/>
                </a:lnTo>
                <a:lnTo>
                  <a:pt x="4228053" y="2785440"/>
                </a:lnTo>
                <a:lnTo>
                  <a:pt x="4229253" y="2782305"/>
                </a:lnTo>
                <a:lnTo>
                  <a:pt x="4228473" y="2778006"/>
                </a:lnTo>
                <a:lnTo>
                  <a:pt x="4228883" y="2770757"/>
                </a:lnTo>
                <a:lnTo>
                  <a:pt x="4222553" y="2745352"/>
                </a:lnTo>
                <a:lnTo>
                  <a:pt x="4222552" y="2745348"/>
                </a:lnTo>
                <a:cubicBezTo>
                  <a:pt x="4212264" y="2716963"/>
                  <a:pt x="4198547" y="2691054"/>
                  <a:pt x="4174162" y="2668001"/>
                </a:cubicBezTo>
                <a:cubicBezTo>
                  <a:pt x="4145587" y="2640950"/>
                  <a:pt x="4113010" y="2612945"/>
                  <a:pt x="4101008" y="2571034"/>
                </a:cubicBezTo>
                <a:lnTo>
                  <a:pt x="4096794" y="2545007"/>
                </a:lnTo>
                <a:lnTo>
                  <a:pt x="4100438" y="2518265"/>
                </a:lnTo>
                <a:lnTo>
                  <a:pt x="4100439" y="2518262"/>
                </a:lnTo>
                <a:lnTo>
                  <a:pt x="4107019" y="2490551"/>
                </a:lnTo>
                <a:lnTo>
                  <a:pt x="4109080" y="2463031"/>
                </a:lnTo>
                <a:lnTo>
                  <a:pt x="4109082" y="2463019"/>
                </a:lnTo>
                <a:lnTo>
                  <a:pt x="4109081" y="2463018"/>
                </a:lnTo>
                <a:lnTo>
                  <a:pt x="4109082" y="2463018"/>
                </a:lnTo>
                <a:cubicBezTo>
                  <a:pt x="4108200" y="2444777"/>
                  <a:pt x="4102057" y="2426822"/>
                  <a:pt x="4086149" y="2409485"/>
                </a:cubicBezTo>
                <a:cubicBezTo>
                  <a:pt x="4068622" y="2390434"/>
                  <a:pt x="4057382" y="2364715"/>
                  <a:pt x="4061764" y="2334044"/>
                </a:cubicBezTo>
                <a:cubicBezTo>
                  <a:pt x="4067288" y="2295753"/>
                  <a:pt x="4053382" y="2260890"/>
                  <a:pt x="4032807" y="2228314"/>
                </a:cubicBezTo>
                <a:cubicBezTo>
                  <a:pt x="4025377" y="2216692"/>
                  <a:pt x="4021187" y="2202404"/>
                  <a:pt x="4017567" y="2188879"/>
                </a:cubicBezTo>
                <a:cubicBezTo>
                  <a:pt x="4009184" y="2157636"/>
                  <a:pt x="4001754" y="2126201"/>
                  <a:pt x="3994896" y="2094578"/>
                </a:cubicBezTo>
                <a:cubicBezTo>
                  <a:pt x="3989182" y="2068669"/>
                  <a:pt x="3984990" y="2042570"/>
                  <a:pt x="3980037" y="2016469"/>
                </a:cubicBezTo>
                <a:cubicBezTo>
                  <a:pt x="3974703" y="1987894"/>
                  <a:pt x="3962319" y="1965224"/>
                  <a:pt x="3933554" y="1953413"/>
                </a:cubicBezTo>
                <a:cubicBezTo>
                  <a:pt x="3924410" y="1949603"/>
                  <a:pt x="3917169" y="1940459"/>
                  <a:pt x="3909549" y="1933219"/>
                </a:cubicBezTo>
                <a:cubicBezTo>
                  <a:pt x="3904025" y="1928076"/>
                  <a:pt x="3899833" y="1921216"/>
                  <a:pt x="3894119" y="1916454"/>
                </a:cubicBezTo>
                <a:cubicBezTo>
                  <a:pt x="3864018" y="1891497"/>
                  <a:pt x="3833729" y="1866922"/>
                  <a:pt x="3803628" y="1842158"/>
                </a:cubicBezTo>
                <a:cubicBezTo>
                  <a:pt x="3800770" y="1839679"/>
                  <a:pt x="3797341" y="1837013"/>
                  <a:pt x="3796007" y="1833775"/>
                </a:cubicBezTo>
                <a:cubicBezTo>
                  <a:pt x="3782101" y="1800246"/>
                  <a:pt x="3768958" y="1766335"/>
                  <a:pt x="3754286" y="1733188"/>
                </a:cubicBezTo>
                <a:cubicBezTo>
                  <a:pt x="3748572" y="1720423"/>
                  <a:pt x="3741524" y="1707279"/>
                  <a:pt x="3731618" y="1697753"/>
                </a:cubicBezTo>
                <a:cubicBezTo>
                  <a:pt x="3709138" y="1676036"/>
                  <a:pt x="3684752" y="1656223"/>
                  <a:pt x="3675036" y="1624980"/>
                </a:cubicBezTo>
                <a:cubicBezTo>
                  <a:pt x="3672180" y="1615836"/>
                  <a:pt x="3670655" y="1604978"/>
                  <a:pt x="3673132" y="1596213"/>
                </a:cubicBezTo>
                <a:close/>
                <a:moveTo>
                  <a:pt x="3719830" y="1459073"/>
                </a:moveTo>
                <a:lnTo>
                  <a:pt x="3719829" y="1459074"/>
                </a:lnTo>
                <a:lnTo>
                  <a:pt x="3710612" y="1481572"/>
                </a:lnTo>
                <a:close/>
                <a:moveTo>
                  <a:pt x="3739023" y="1268758"/>
                </a:moveTo>
                <a:cubicBezTo>
                  <a:pt x="3739475" y="1275402"/>
                  <a:pt x="3741047" y="1281689"/>
                  <a:pt x="3744190" y="1286070"/>
                </a:cubicBezTo>
                <a:cubicBezTo>
                  <a:pt x="3758763" y="1306930"/>
                  <a:pt x="3765003" y="1328553"/>
                  <a:pt x="3766527" y="1350628"/>
                </a:cubicBezTo>
                <a:lnTo>
                  <a:pt x="3760933" y="1413840"/>
                </a:lnTo>
                <a:lnTo>
                  <a:pt x="3766528" y="1350627"/>
                </a:lnTo>
                <a:cubicBezTo>
                  <a:pt x="3765003" y="1328552"/>
                  <a:pt x="3758764" y="1306930"/>
                  <a:pt x="3744190" y="1286069"/>
                </a:cubicBezTo>
                <a:close/>
                <a:moveTo>
                  <a:pt x="3680752" y="773035"/>
                </a:moveTo>
                <a:lnTo>
                  <a:pt x="3680752" y="773036"/>
                </a:lnTo>
                <a:cubicBezTo>
                  <a:pt x="3683038" y="800277"/>
                  <a:pt x="3686276" y="827330"/>
                  <a:pt x="3688752" y="854380"/>
                </a:cubicBezTo>
                <a:cubicBezTo>
                  <a:pt x="3691038" y="878957"/>
                  <a:pt x="3691800" y="903723"/>
                  <a:pt x="3719805" y="915344"/>
                </a:cubicBezTo>
                <a:cubicBezTo>
                  <a:pt x="3724187" y="917060"/>
                  <a:pt x="3727425" y="922774"/>
                  <a:pt x="3730283" y="927156"/>
                </a:cubicBezTo>
                <a:cubicBezTo>
                  <a:pt x="3774291" y="994786"/>
                  <a:pt x="3773147" y="1030981"/>
                  <a:pt x="3726663" y="1097088"/>
                </a:cubicBezTo>
                <a:cubicBezTo>
                  <a:pt x="3721901" y="1103946"/>
                  <a:pt x="3718471" y="1118614"/>
                  <a:pt x="3722281" y="1123186"/>
                </a:cubicBezTo>
                <a:cubicBezTo>
                  <a:pt x="3738093" y="1142618"/>
                  <a:pt x="3745142" y="1162954"/>
                  <a:pt x="3747000" y="1184029"/>
                </a:cubicBezTo>
                <a:cubicBezTo>
                  <a:pt x="3745142" y="1162954"/>
                  <a:pt x="3738094" y="1142617"/>
                  <a:pt x="3722282" y="1123185"/>
                </a:cubicBezTo>
                <a:cubicBezTo>
                  <a:pt x="3718472" y="1118613"/>
                  <a:pt x="3721902" y="1103945"/>
                  <a:pt x="3726664" y="1097087"/>
                </a:cubicBezTo>
                <a:cubicBezTo>
                  <a:pt x="3773148" y="1030980"/>
                  <a:pt x="3774292" y="994785"/>
                  <a:pt x="3730284" y="927155"/>
                </a:cubicBezTo>
                <a:cubicBezTo>
                  <a:pt x="3727426" y="922773"/>
                  <a:pt x="3724188" y="917059"/>
                  <a:pt x="3719806" y="915343"/>
                </a:cubicBezTo>
                <a:cubicBezTo>
                  <a:pt x="3691800" y="903722"/>
                  <a:pt x="3691038" y="878956"/>
                  <a:pt x="3688752" y="854379"/>
                </a:cubicBezTo>
                <a:close/>
                <a:moveTo>
                  <a:pt x="3736153" y="517851"/>
                </a:moveTo>
                <a:lnTo>
                  <a:pt x="3727235" y="556048"/>
                </a:lnTo>
                <a:cubicBezTo>
                  <a:pt x="3725139" y="564049"/>
                  <a:pt x="3719615" y="572623"/>
                  <a:pt x="3720757" y="580051"/>
                </a:cubicBezTo>
                <a:cubicBezTo>
                  <a:pt x="3724091" y="601579"/>
                  <a:pt x="3721662" y="622201"/>
                  <a:pt x="3717376" y="642538"/>
                </a:cubicBezTo>
                <a:lnTo>
                  <a:pt x="3704853" y="694928"/>
                </a:lnTo>
                <a:lnTo>
                  <a:pt x="3717377" y="642537"/>
                </a:lnTo>
                <a:cubicBezTo>
                  <a:pt x="3721663" y="622201"/>
                  <a:pt x="3724092" y="601578"/>
                  <a:pt x="3720758" y="580050"/>
                </a:cubicBezTo>
                <a:cubicBezTo>
                  <a:pt x="3719616" y="572622"/>
                  <a:pt x="3725140" y="564048"/>
                  <a:pt x="3727236" y="556047"/>
                </a:cubicBezTo>
                <a:close/>
                <a:moveTo>
                  <a:pt x="3749448" y="298169"/>
                </a:moveTo>
                <a:lnTo>
                  <a:pt x="3734666" y="313533"/>
                </a:lnTo>
                <a:lnTo>
                  <a:pt x="3734666" y="313533"/>
                </a:lnTo>
                <a:lnTo>
                  <a:pt x="3734665" y="313534"/>
                </a:lnTo>
                <a:cubicBezTo>
                  <a:pt x="3730473" y="316390"/>
                  <a:pt x="3732759" y="330299"/>
                  <a:pt x="3734093" y="338871"/>
                </a:cubicBezTo>
                <a:lnTo>
                  <a:pt x="3734100" y="338903"/>
                </a:lnTo>
                <a:lnTo>
                  <a:pt x="3744000" y="395640"/>
                </a:lnTo>
                <a:lnTo>
                  <a:pt x="3740190" y="367328"/>
                </a:lnTo>
                <a:lnTo>
                  <a:pt x="3734100" y="338903"/>
                </a:lnTo>
                <a:lnTo>
                  <a:pt x="3734094" y="338870"/>
                </a:lnTo>
                <a:cubicBezTo>
                  <a:pt x="3733427" y="334584"/>
                  <a:pt x="3732522" y="328964"/>
                  <a:pt x="3732308" y="324058"/>
                </a:cubicBezTo>
                <a:lnTo>
                  <a:pt x="3734666" y="313533"/>
                </a:lnTo>
                <a:close/>
                <a:moveTo>
                  <a:pt x="3756993" y="281568"/>
                </a:moveTo>
                <a:lnTo>
                  <a:pt x="3752098" y="295415"/>
                </a:lnTo>
                <a:lnTo>
                  <a:pt x="3752099" y="295415"/>
                </a:lnTo>
                <a:close/>
                <a:moveTo>
                  <a:pt x="3743673" y="24486"/>
                </a:moveTo>
                <a:lnTo>
                  <a:pt x="3741410" y="74129"/>
                </a:lnTo>
                <a:cubicBezTo>
                  <a:pt x="3742333" y="91492"/>
                  <a:pt x="3744643" y="108703"/>
                  <a:pt x="3747334" y="125861"/>
                </a:cubicBezTo>
                <a:lnTo>
                  <a:pt x="3751729" y="153388"/>
                </a:lnTo>
                <a:lnTo>
                  <a:pt x="3760002" y="228944"/>
                </a:lnTo>
                <a:lnTo>
                  <a:pt x="3755543" y="177271"/>
                </a:lnTo>
                <a:lnTo>
                  <a:pt x="3751729" y="153388"/>
                </a:lnTo>
                <a:lnTo>
                  <a:pt x="3751530" y="151569"/>
                </a:lnTo>
                <a:cubicBezTo>
                  <a:pt x="3747300" y="125876"/>
                  <a:pt x="3742795" y="100174"/>
                  <a:pt x="3741411" y="74129"/>
                </a:cubicBezTo>
                <a:close/>
                <a:moveTo>
                  <a:pt x="3741092" y="0"/>
                </a:moveTo>
                <a:lnTo>
                  <a:pt x="4205201" y="0"/>
                </a:lnTo>
                <a:lnTo>
                  <a:pt x="4204073" y="2817"/>
                </a:lnTo>
                <a:cubicBezTo>
                  <a:pt x="4195691" y="21486"/>
                  <a:pt x="4193023" y="43012"/>
                  <a:pt x="4189974" y="63587"/>
                </a:cubicBezTo>
                <a:cubicBezTo>
                  <a:pt x="4184450" y="101308"/>
                  <a:pt x="4181020" y="139219"/>
                  <a:pt x="4176068" y="176939"/>
                </a:cubicBezTo>
                <a:cubicBezTo>
                  <a:pt x="4174924" y="184941"/>
                  <a:pt x="4172830" y="194085"/>
                  <a:pt x="4168066" y="200182"/>
                </a:cubicBezTo>
                <a:cubicBezTo>
                  <a:pt x="4136061" y="241901"/>
                  <a:pt x="4127108" y="292579"/>
                  <a:pt x="4130154" y="340774"/>
                </a:cubicBezTo>
                <a:cubicBezTo>
                  <a:pt x="4132443" y="378686"/>
                  <a:pt x="4134157" y="415835"/>
                  <a:pt x="4130919" y="453364"/>
                </a:cubicBezTo>
                <a:cubicBezTo>
                  <a:pt x="4130727" y="456222"/>
                  <a:pt x="4131109" y="460032"/>
                  <a:pt x="4132633" y="462126"/>
                </a:cubicBezTo>
                <a:cubicBezTo>
                  <a:pt x="4142729" y="475081"/>
                  <a:pt x="4143491" y="488607"/>
                  <a:pt x="4145205" y="505182"/>
                </a:cubicBezTo>
                <a:cubicBezTo>
                  <a:pt x="4147683" y="528615"/>
                  <a:pt x="4145967" y="550141"/>
                  <a:pt x="4141777" y="571860"/>
                </a:cubicBezTo>
                <a:cubicBezTo>
                  <a:pt x="4138729" y="587672"/>
                  <a:pt x="4132443" y="603673"/>
                  <a:pt x="4124440" y="617772"/>
                </a:cubicBezTo>
                <a:cubicBezTo>
                  <a:pt x="4113200" y="637392"/>
                  <a:pt x="4108820" y="656255"/>
                  <a:pt x="4123678" y="674923"/>
                </a:cubicBezTo>
                <a:cubicBezTo>
                  <a:pt x="4139491" y="695116"/>
                  <a:pt x="4133967" y="717977"/>
                  <a:pt x="4134537" y="740268"/>
                </a:cubicBezTo>
                <a:cubicBezTo>
                  <a:pt x="4134729" y="749982"/>
                  <a:pt x="4134347" y="760270"/>
                  <a:pt x="4136823" y="769605"/>
                </a:cubicBezTo>
                <a:cubicBezTo>
                  <a:pt x="4143873" y="796655"/>
                  <a:pt x="4154541" y="822756"/>
                  <a:pt x="4159303" y="850189"/>
                </a:cubicBezTo>
                <a:cubicBezTo>
                  <a:pt x="4161970" y="865430"/>
                  <a:pt x="4157207" y="882384"/>
                  <a:pt x="4153779" y="898198"/>
                </a:cubicBezTo>
                <a:cubicBezTo>
                  <a:pt x="4150159" y="914200"/>
                  <a:pt x="4144635" y="930011"/>
                  <a:pt x="4138919" y="945444"/>
                </a:cubicBezTo>
                <a:cubicBezTo>
                  <a:pt x="4135109" y="955920"/>
                  <a:pt x="4131489" y="967350"/>
                  <a:pt x="4124630" y="975733"/>
                </a:cubicBezTo>
                <a:cubicBezTo>
                  <a:pt x="4109010" y="994785"/>
                  <a:pt x="4106342" y="1014406"/>
                  <a:pt x="4114534" y="1036887"/>
                </a:cubicBezTo>
                <a:cubicBezTo>
                  <a:pt x="4115868" y="1040315"/>
                  <a:pt x="4115868" y="1044315"/>
                  <a:pt x="4116058" y="1048125"/>
                </a:cubicBezTo>
                <a:cubicBezTo>
                  <a:pt x="4120058" y="1109091"/>
                  <a:pt x="4122536" y="1170051"/>
                  <a:pt x="4128632" y="1230633"/>
                </a:cubicBezTo>
                <a:cubicBezTo>
                  <a:pt x="4131109" y="1255206"/>
                  <a:pt x="4141967" y="1278829"/>
                  <a:pt x="4148825" y="1303024"/>
                </a:cubicBezTo>
                <a:cubicBezTo>
                  <a:pt x="4150159" y="1307978"/>
                  <a:pt x="4152255" y="1313504"/>
                  <a:pt x="4151301" y="1318456"/>
                </a:cubicBezTo>
                <a:cubicBezTo>
                  <a:pt x="4141777" y="1372368"/>
                  <a:pt x="4155683" y="1422854"/>
                  <a:pt x="4173972" y="1472575"/>
                </a:cubicBezTo>
                <a:cubicBezTo>
                  <a:pt x="4175878" y="1477717"/>
                  <a:pt x="4175306" y="1484004"/>
                  <a:pt x="4174924" y="1489720"/>
                </a:cubicBezTo>
                <a:cubicBezTo>
                  <a:pt x="4173592" y="1505724"/>
                  <a:pt x="4166924" y="1523059"/>
                  <a:pt x="4170924" y="1537537"/>
                </a:cubicBezTo>
                <a:cubicBezTo>
                  <a:pt x="4181974" y="1576019"/>
                  <a:pt x="4195309" y="1614120"/>
                  <a:pt x="4212073" y="1650317"/>
                </a:cubicBezTo>
                <a:cubicBezTo>
                  <a:pt x="4229028" y="1687086"/>
                  <a:pt x="4243316" y="1721185"/>
                  <a:pt x="4226173" y="1763287"/>
                </a:cubicBezTo>
                <a:cubicBezTo>
                  <a:pt x="4218932" y="1781194"/>
                  <a:pt x="4224076" y="1804816"/>
                  <a:pt x="4225981" y="1825393"/>
                </a:cubicBezTo>
                <a:cubicBezTo>
                  <a:pt x="4227504" y="1840441"/>
                  <a:pt x="4236078" y="1854920"/>
                  <a:pt x="4236078" y="1869780"/>
                </a:cubicBezTo>
                <a:cubicBezTo>
                  <a:pt x="4236078" y="1909408"/>
                  <a:pt x="4246174" y="1944649"/>
                  <a:pt x="4266749" y="1978940"/>
                </a:cubicBezTo>
                <a:cubicBezTo>
                  <a:pt x="4274749" y="1992279"/>
                  <a:pt x="4269416" y="2013043"/>
                  <a:pt x="4271512" y="2030378"/>
                </a:cubicBezTo>
                <a:cubicBezTo>
                  <a:pt x="4273987" y="2048668"/>
                  <a:pt x="4276274" y="2067525"/>
                  <a:pt x="4281800" y="2085054"/>
                </a:cubicBezTo>
                <a:cubicBezTo>
                  <a:pt x="4296278" y="2130393"/>
                  <a:pt x="4312661" y="2175163"/>
                  <a:pt x="4327901" y="2220312"/>
                </a:cubicBezTo>
                <a:cubicBezTo>
                  <a:pt x="4340476" y="2257459"/>
                  <a:pt x="4330569" y="2294039"/>
                  <a:pt x="4325236" y="2330806"/>
                </a:cubicBezTo>
                <a:cubicBezTo>
                  <a:pt x="4321805" y="2353859"/>
                  <a:pt x="4313613" y="2375383"/>
                  <a:pt x="4325807" y="2401292"/>
                </a:cubicBezTo>
                <a:cubicBezTo>
                  <a:pt x="4337427" y="2426059"/>
                  <a:pt x="4334759" y="2457492"/>
                  <a:pt x="4341047" y="2485307"/>
                </a:cubicBezTo>
                <a:cubicBezTo>
                  <a:pt x="4346380" y="2508742"/>
                  <a:pt x="4354954" y="2531409"/>
                  <a:pt x="4363336" y="2554079"/>
                </a:cubicBezTo>
                <a:cubicBezTo>
                  <a:pt x="4374768" y="2584942"/>
                  <a:pt x="4386767" y="2615421"/>
                  <a:pt x="4381054" y="2649143"/>
                </a:cubicBezTo>
                <a:cubicBezTo>
                  <a:pt x="4374575" y="2687436"/>
                  <a:pt x="4398960" y="2713723"/>
                  <a:pt x="4415154" y="2743826"/>
                </a:cubicBezTo>
                <a:cubicBezTo>
                  <a:pt x="4426202" y="2764590"/>
                  <a:pt x="4434395" y="2787259"/>
                  <a:pt x="4441254" y="2809930"/>
                </a:cubicBezTo>
                <a:cubicBezTo>
                  <a:pt x="4450207" y="2840219"/>
                  <a:pt x="4455542" y="2871462"/>
                  <a:pt x="4464304" y="2901943"/>
                </a:cubicBezTo>
                <a:cubicBezTo>
                  <a:pt x="4477448" y="2948047"/>
                  <a:pt x="4487736" y="2994722"/>
                  <a:pt x="4480497" y="3042728"/>
                </a:cubicBezTo>
                <a:cubicBezTo>
                  <a:pt x="4477259" y="3064827"/>
                  <a:pt x="4477448" y="3085403"/>
                  <a:pt x="4482212" y="3107500"/>
                </a:cubicBezTo>
                <a:cubicBezTo>
                  <a:pt x="4490023" y="3143695"/>
                  <a:pt x="4490976" y="3180844"/>
                  <a:pt x="4520122" y="3209993"/>
                </a:cubicBezTo>
                <a:cubicBezTo>
                  <a:pt x="4530410" y="3220280"/>
                  <a:pt x="4533076" y="3238758"/>
                  <a:pt x="4538410" y="3253809"/>
                </a:cubicBezTo>
                <a:cubicBezTo>
                  <a:pt x="4544699" y="3271145"/>
                  <a:pt x="4541459" y="3283908"/>
                  <a:pt x="4523170" y="3293244"/>
                </a:cubicBezTo>
                <a:cubicBezTo>
                  <a:pt x="4514979" y="3297434"/>
                  <a:pt x="4506978" y="3309437"/>
                  <a:pt x="4505643" y="3318771"/>
                </a:cubicBezTo>
                <a:cubicBezTo>
                  <a:pt x="4501643" y="3346776"/>
                  <a:pt x="4507549" y="3372495"/>
                  <a:pt x="4520504" y="3399546"/>
                </a:cubicBezTo>
                <a:cubicBezTo>
                  <a:pt x="4532697" y="3424883"/>
                  <a:pt x="4531362" y="3456508"/>
                  <a:pt x="4536124" y="3485275"/>
                </a:cubicBezTo>
                <a:cubicBezTo>
                  <a:pt x="4539554" y="3505657"/>
                  <a:pt x="4546602" y="3526042"/>
                  <a:pt x="4546602" y="3546617"/>
                </a:cubicBezTo>
                <a:cubicBezTo>
                  <a:pt x="4546602" y="3572146"/>
                  <a:pt x="4540506" y="3597482"/>
                  <a:pt x="4538221" y="3623201"/>
                </a:cubicBezTo>
                <a:cubicBezTo>
                  <a:pt x="4536316" y="3643204"/>
                  <a:pt x="4537079" y="3663589"/>
                  <a:pt x="4534792" y="3683591"/>
                </a:cubicBezTo>
                <a:cubicBezTo>
                  <a:pt x="4533076" y="3699976"/>
                  <a:pt x="4528696" y="3716168"/>
                  <a:pt x="4525077" y="3732361"/>
                </a:cubicBezTo>
                <a:cubicBezTo>
                  <a:pt x="4523742" y="3738267"/>
                  <a:pt x="4518597" y="3744173"/>
                  <a:pt x="4519359" y="3749506"/>
                </a:cubicBezTo>
                <a:cubicBezTo>
                  <a:pt x="4527552" y="3802467"/>
                  <a:pt x="4490976" y="3840569"/>
                  <a:pt x="4474782" y="3885338"/>
                </a:cubicBezTo>
                <a:cubicBezTo>
                  <a:pt x="4457636" y="3932394"/>
                  <a:pt x="4431347" y="3977925"/>
                  <a:pt x="4439157" y="4030503"/>
                </a:cubicBezTo>
                <a:cubicBezTo>
                  <a:pt x="4443919" y="4062318"/>
                  <a:pt x="4454971" y="4092989"/>
                  <a:pt x="4461639" y="4124614"/>
                </a:cubicBezTo>
                <a:cubicBezTo>
                  <a:pt x="4463924" y="4135854"/>
                  <a:pt x="4463542" y="4148427"/>
                  <a:pt x="4461256" y="4159667"/>
                </a:cubicBezTo>
                <a:cubicBezTo>
                  <a:pt x="4450777" y="4213961"/>
                  <a:pt x="4449253" y="4267493"/>
                  <a:pt x="4466400" y="4320837"/>
                </a:cubicBezTo>
                <a:cubicBezTo>
                  <a:pt x="4469259" y="4329979"/>
                  <a:pt x="4471924" y="4339695"/>
                  <a:pt x="4471924" y="4349222"/>
                </a:cubicBezTo>
                <a:cubicBezTo>
                  <a:pt x="4471924" y="4401419"/>
                  <a:pt x="4467924" y="4452665"/>
                  <a:pt x="4449253" y="4502579"/>
                </a:cubicBezTo>
                <a:cubicBezTo>
                  <a:pt x="4442967" y="4519343"/>
                  <a:pt x="4446967" y="4539728"/>
                  <a:pt x="4445443" y="4558207"/>
                </a:cubicBezTo>
                <a:cubicBezTo>
                  <a:pt x="4444111" y="4575351"/>
                  <a:pt x="4443539" y="4592878"/>
                  <a:pt x="4439157" y="4609452"/>
                </a:cubicBezTo>
                <a:cubicBezTo>
                  <a:pt x="4432681" y="4633647"/>
                  <a:pt x="4431919" y="4656126"/>
                  <a:pt x="4437633" y="4681083"/>
                </a:cubicBezTo>
                <a:cubicBezTo>
                  <a:pt x="4442967" y="4704895"/>
                  <a:pt x="4440301" y="4730614"/>
                  <a:pt x="4440491" y="4755381"/>
                </a:cubicBezTo>
                <a:cubicBezTo>
                  <a:pt x="4440681" y="4783004"/>
                  <a:pt x="4440871" y="4810627"/>
                  <a:pt x="4439919" y="4838250"/>
                </a:cubicBezTo>
                <a:cubicBezTo>
                  <a:pt x="4439539" y="4849300"/>
                  <a:pt x="4431919" y="4861873"/>
                  <a:pt x="4434967" y="4871019"/>
                </a:cubicBezTo>
                <a:cubicBezTo>
                  <a:pt x="4445254" y="4900546"/>
                  <a:pt x="4432872" y="4930075"/>
                  <a:pt x="4438395" y="4959602"/>
                </a:cubicBezTo>
                <a:cubicBezTo>
                  <a:pt x="4441254" y="4974082"/>
                  <a:pt x="4433444" y="4990465"/>
                  <a:pt x="4432681" y="5006086"/>
                </a:cubicBezTo>
                <a:cubicBezTo>
                  <a:pt x="4431347" y="5031614"/>
                  <a:pt x="4431919" y="5057141"/>
                  <a:pt x="4431537" y="5082670"/>
                </a:cubicBezTo>
                <a:cubicBezTo>
                  <a:pt x="4431347" y="5091052"/>
                  <a:pt x="4430585" y="5099245"/>
                  <a:pt x="4430202" y="5107627"/>
                </a:cubicBezTo>
                <a:cubicBezTo>
                  <a:pt x="4429823" y="5115057"/>
                  <a:pt x="4428108" y="5122867"/>
                  <a:pt x="4429440" y="5129916"/>
                </a:cubicBezTo>
                <a:cubicBezTo>
                  <a:pt x="4434205" y="5155445"/>
                  <a:pt x="4442016" y="5180591"/>
                  <a:pt x="4445063" y="5206308"/>
                </a:cubicBezTo>
                <a:cubicBezTo>
                  <a:pt x="4447729" y="5228597"/>
                  <a:pt x="4444111" y="5251650"/>
                  <a:pt x="4446015" y="5274129"/>
                </a:cubicBezTo>
                <a:cubicBezTo>
                  <a:pt x="4449253" y="5313754"/>
                  <a:pt x="4454971" y="5353379"/>
                  <a:pt x="4458589" y="5393005"/>
                </a:cubicBezTo>
                <a:cubicBezTo>
                  <a:pt x="4459351" y="5401579"/>
                  <a:pt x="4454587" y="5410531"/>
                  <a:pt x="4454207" y="5419295"/>
                </a:cubicBezTo>
                <a:cubicBezTo>
                  <a:pt x="4453255" y="5446728"/>
                  <a:pt x="4453063" y="5474161"/>
                  <a:pt x="4452493" y="5501594"/>
                </a:cubicBezTo>
                <a:cubicBezTo>
                  <a:pt x="4452301" y="5517215"/>
                  <a:pt x="4452873" y="5533027"/>
                  <a:pt x="4451160" y="5548460"/>
                </a:cubicBezTo>
                <a:cubicBezTo>
                  <a:pt x="4448873" y="5568842"/>
                  <a:pt x="4445443" y="5587321"/>
                  <a:pt x="4460304" y="5606372"/>
                </a:cubicBezTo>
                <a:cubicBezTo>
                  <a:pt x="4483354" y="5635711"/>
                  <a:pt x="4474400" y="5673050"/>
                  <a:pt x="4479734" y="5706959"/>
                </a:cubicBezTo>
                <a:cubicBezTo>
                  <a:pt x="4481069" y="5715723"/>
                  <a:pt x="4481259" y="5724678"/>
                  <a:pt x="4482782" y="5733440"/>
                </a:cubicBezTo>
                <a:cubicBezTo>
                  <a:pt x="4485641" y="5749634"/>
                  <a:pt x="4488879" y="5765635"/>
                  <a:pt x="4492119" y="5781830"/>
                </a:cubicBezTo>
                <a:cubicBezTo>
                  <a:pt x="4492690" y="5784686"/>
                  <a:pt x="4492881" y="5787924"/>
                  <a:pt x="4493834" y="5790592"/>
                </a:cubicBezTo>
                <a:cubicBezTo>
                  <a:pt x="4501833" y="5815169"/>
                  <a:pt x="4510977" y="5839361"/>
                  <a:pt x="4517455" y="5864318"/>
                </a:cubicBezTo>
                <a:cubicBezTo>
                  <a:pt x="4520695" y="5876511"/>
                  <a:pt x="4521076" y="5890037"/>
                  <a:pt x="4519359" y="5902610"/>
                </a:cubicBezTo>
                <a:cubicBezTo>
                  <a:pt x="4514407" y="5939377"/>
                  <a:pt x="4512311" y="5975764"/>
                  <a:pt x="4519551" y="6012723"/>
                </a:cubicBezTo>
                <a:cubicBezTo>
                  <a:pt x="4522408" y="6027392"/>
                  <a:pt x="4517645" y="6043776"/>
                  <a:pt x="4515931" y="6059397"/>
                </a:cubicBezTo>
                <a:cubicBezTo>
                  <a:pt x="4511360" y="6096736"/>
                  <a:pt x="4506405" y="6134075"/>
                  <a:pt x="4502025" y="6171605"/>
                </a:cubicBezTo>
                <a:cubicBezTo>
                  <a:pt x="4499358" y="6195037"/>
                  <a:pt x="4497833" y="6218660"/>
                  <a:pt x="4495167" y="6242093"/>
                </a:cubicBezTo>
                <a:cubicBezTo>
                  <a:pt x="4491927" y="6269144"/>
                  <a:pt x="4486975" y="6296005"/>
                  <a:pt x="4484306" y="6323058"/>
                </a:cubicBezTo>
                <a:cubicBezTo>
                  <a:pt x="4481259" y="6353919"/>
                  <a:pt x="4480688" y="6384972"/>
                  <a:pt x="4477448" y="6415833"/>
                </a:cubicBezTo>
                <a:cubicBezTo>
                  <a:pt x="4471162" y="6472225"/>
                  <a:pt x="4463733" y="6528424"/>
                  <a:pt x="4456683" y="6584812"/>
                </a:cubicBezTo>
                <a:cubicBezTo>
                  <a:pt x="4449825" y="6639488"/>
                  <a:pt x="4443729" y="6694164"/>
                  <a:pt x="4435157" y="6748458"/>
                </a:cubicBezTo>
                <a:cubicBezTo>
                  <a:pt x="4431537" y="6771319"/>
                  <a:pt x="4421630" y="6793035"/>
                  <a:pt x="4416106" y="6815516"/>
                </a:cubicBezTo>
                <a:lnTo>
                  <a:pt x="4406407" y="6858000"/>
                </a:lnTo>
                <a:lnTo>
                  <a:pt x="4234154" y="6858000"/>
                </a:lnTo>
                <a:lnTo>
                  <a:pt x="0" y="6858000"/>
                </a:lnTo>
                <a:lnTo>
                  <a:pt x="0" y="2"/>
                </a:lnTo>
                <a:lnTo>
                  <a:pt x="3741092" y="1"/>
                </a:lnTo>
                <a:lnTo>
                  <a:pt x="3743810" y="21486"/>
                </a:lnTo>
                <a:close/>
              </a:path>
            </a:pathLst>
          </a:custGeom>
          <a:effectLst/>
        </p:spPr>
      </p:pic>
      <p:grpSp>
        <p:nvGrpSpPr>
          <p:cNvPr id="30" name="Group 29">
            <a:extLst>
              <a:ext uri="{FF2B5EF4-FFF2-40B4-BE49-F238E27FC236}">
                <a16:creationId xmlns:a16="http://schemas.microsoft.com/office/drawing/2014/main" id="{54A1C8FD-E5B7-4BEC-A74A-A55FB8EA7CF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97284" y="-1"/>
            <a:ext cx="884241" cy="6858001"/>
            <a:chOff x="3697284" y="-1"/>
            <a:chExt cx="884241" cy="6858001"/>
          </a:xfrm>
          <a:effectLst>
            <a:outerShdw blurRad="381000" dist="152400" algn="l" rotWithShape="0">
              <a:prstClr val="black">
                <a:alpha val="10000"/>
              </a:prstClr>
            </a:outerShdw>
          </a:effectLst>
        </p:grpSpPr>
        <p:sp>
          <p:nvSpPr>
            <p:cNvPr id="31" name="Freeform: Shape 30">
              <a:extLst>
                <a:ext uri="{FF2B5EF4-FFF2-40B4-BE49-F238E27FC236}">
                  <a16:creationId xmlns:a16="http://schemas.microsoft.com/office/drawing/2014/main" id="{B20D202D-5E48-4B15-9AF5-71BED4FCFF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1"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Shape 31">
              <a:extLst>
                <a:ext uri="{FF2B5EF4-FFF2-40B4-BE49-F238E27FC236}">
                  <a16:creationId xmlns:a16="http://schemas.microsoft.com/office/drawing/2014/main" id="{68D6A069-9380-4E59-A0DA-07053EE8E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15166" y="2991642"/>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4">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0FBC18AB-F747-4A32-AD0D-01418E584E8D}"/>
              </a:ext>
            </a:extLst>
          </p:cNvPr>
          <p:cNvSpPr>
            <a:spLocks noGrp="1"/>
          </p:cNvSpPr>
          <p:nvPr>
            <p:ph idx="1"/>
          </p:nvPr>
        </p:nvSpPr>
        <p:spPr>
          <a:xfrm>
            <a:off x="5232401" y="2815721"/>
            <a:ext cx="6140449" cy="3012679"/>
          </a:xfrm>
        </p:spPr>
        <p:txBody>
          <a:bodyPr vert="horz" lIns="91440" tIns="45720" rIns="91440" bIns="45720" rtlCol="0" anchor="t">
            <a:noAutofit/>
          </a:bodyPr>
          <a:lstStyle/>
          <a:p>
            <a:r>
              <a:rPr lang="en-US" sz="3200" dirty="0">
                <a:solidFill>
                  <a:schemeClr val="bg1"/>
                </a:solidFill>
              </a:rPr>
              <a:t>Creating direct jobs and income  </a:t>
            </a:r>
            <a:endParaRPr lang="en-US" sz="3200">
              <a:solidFill>
                <a:schemeClr val="bg1"/>
              </a:solidFill>
              <a:ea typeface="Calibri"/>
              <a:cs typeface="Calibri"/>
            </a:endParaRPr>
          </a:p>
          <a:p>
            <a:r>
              <a:rPr lang="en-US" sz="3200" dirty="0">
                <a:solidFill>
                  <a:schemeClr val="bg1"/>
                </a:solidFill>
              </a:rPr>
              <a:t>Creating secondary jobs and income  </a:t>
            </a:r>
            <a:endParaRPr lang="en-US" sz="3200">
              <a:solidFill>
                <a:schemeClr val="bg1"/>
              </a:solidFill>
              <a:ea typeface="Calibri"/>
              <a:cs typeface="Calibri"/>
            </a:endParaRPr>
          </a:p>
          <a:p>
            <a:r>
              <a:rPr lang="en-US" sz="3200" dirty="0">
                <a:solidFill>
                  <a:schemeClr val="bg1"/>
                </a:solidFill>
              </a:rPr>
              <a:t>Creating direct tax revenue  </a:t>
            </a:r>
            <a:endParaRPr lang="en-US" sz="3200">
              <a:solidFill>
                <a:schemeClr val="bg1"/>
              </a:solidFill>
              <a:ea typeface="Calibri"/>
              <a:cs typeface="Calibri"/>
            </a:endParaRPr>
          </a:p>
          <a:p>
            <a:r>
              <a:rPr lang="en-US" sz="3200" dirty="0">
                <a:solidFill>
                  <a:schemeClr val="bg1"/>
                </a:solidFill>
              </a:rPr>
              <a:t>Creating secondary taxes</a:t>
            </a:r>
            <a:r>
              <a:rPr lang="en-US" dirty="0">
                <a:solidFill>
                  <a:schemeClr val="bg1">
                    <a:alpha val="80000"/>
                  </a:schemeClr>
                </a:solidFill>
              </a:rPr>
              <a:t>  </a:t>
            </a:r>
            <a:endParaRPr lang="en-US">
              <a:solidFill>
                <a:schemeClr val="bg1">
                  <a:alpha val="80000"/>
                </a:schemeClr>
              </a:solidFill>
              <a:ea typeface="Calibri"/>
              <a:cs typeface="Calibri"/>
            </a:endParaRPr>
          </a:p>
          <a:p>
            <a:endParaRPr lang="en-US" sz="2000" dirty="0">
              <a:solidFill>
                <a:schemeClr val="bg1">
                  <a:alpha val="80000"/>
                </a:schemeClr>
              </a:solidFill>
              <a:ea typeface="Calibri"/>
              <a:cs typeface="Calibri"/>
            </a:endParaRPr>
          </a:p>
          <a:p>
            <a:endParaRPr lang="en-US" sz="1500">
              <a:solidFill>
                <a:schemeClr val="bg1">
                  <a:alpha val="80000"/>
                </a:schemeClr>
              </a:solidFill>
            </a:endParaRPr>
          </a:p>
        </p:txBody>
      </p:sp>
    </p:spTree>
    <p:extLst>
      <p:ext uri="{BB962C8B-B14F-4D97-AF65-F5344CB8AC3E}">
        <p14:creationId xmlns:p14="http://schemas.microsoft.com/office/powerpoint/2010/main" val="2072313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D8E7F94-40CF-07A7-AE6A-EF0611C69C53}"/>
            </a:ext>
          </a:extLst>
        </p:cNvPr>
        <p:cNvGrpSpPr/>
        <p:nvPr/>
      </p:nvGrpSpPr>
      <p:grpSpPr>
        <a:xfrm>
          <a:off x="0" y="0"/>
          <a:ext cx="0" cy="0"/>
          <a:chOff x="0" y="0"/>
          <a:chExt cx="0" cy="0"/>
        </a:xfrm>
      </p:grpSpPr>
      <p:sp>
        <p:nvSpPr>
          <p:cNvPr id="15" name="Rectangle 14">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24AFA0-3595-5798-35F8-472C6826127E}"/>
              </a:ext>
            </a:extLst>
          </p:cNvPr>
          <p:cNvSpPr>
            <a:spLocks noGrp="1"/>
          </p:cNvSpPr>
          <p:nvPr>
            <p:ph type="title"/>
          </p:nvPr>
        </p:nvSpPr>
        <p:spPr>
          <a:xfrm>
            <a:off x="637380" y="643508"/>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Health Care Employment as a Share of the Kansas Economy </a:t>
            </a:r>
          </a:p>
        </p:txBody>
      </p:sp>
      <p:graphicFrame>
        <p:nvGraphicFramePr>
          <p:cNvPr id="4" name="Content Placeholder 4">
            <a:extLst>
              <a:ext uri="{FF2B5EF4-FFF2-40B4-BE49-F238E27FC236}">
                <a16:creationId xmlns:a16="http://schemas.microsoft.com/office/drawing/2014/main" id="{E17946EF-EAAE-1873-2660-05F81C73EA60}"/>
              </a:ext>
            </a:extLst>
          </p:cNvPr>
          <p:cNvGraphicFramePr>
            <a:graphicFrameLocks/>
          </p:cNvGraphicFramePr>
          <p:nvPr>
            <p:extLst>
              <p:ext uri="{D42A27DB-BD31-4B8C-83A1-F6EECF244321}">
                <p14:modId xmlns:p14="http://schemas.microsoft.com/office/powerpoint/2010/main" val="3920155185"/>
              </p:ext>
            </p:extLst>
          </p:nvPr>
        </p:nvGraphicFramePr>
        <p:xfrm>
          <a:off x="3767540" y="643508"/>
          <a:ext cx="8046654" cy="556759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57321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EF812F-89B3-4881-8324-58F6A4103D71}"/>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kern="1200">
                <a:solidFill>
                  <a:schemeClr val="bg1"/>
                </a:solidFill>
                <a:latin typeface="+mj-lt"/>
                <a:ea typeface="+mj-ea"/>
                <a:cs typeface="+mj-cs"/>
              </a:rPr>
              <a:t>Health Care Income as a Share of the Kansas Economy </a:t>
            </a:r>
          </a:p>
        </p:txBody>
      </p:sp>
      <p:pic>
        <p:nvPicPr>
          <p:cNvPr id="5" name="Content Placeholder 4">
            <a:extLst>
              <a:ext uri="{FF2B5EF4-FFF2-40B4-BE49-F238E27FC236}">
                <a16:creationId xmlns:a16="http://schemas.microsoft.com/office/drawing/2014/main" id="{96CE84FA-2460-4242-BE28-F03351718AD4}"/>
              </a:ext>
            </a:extLst>
          </p:cNvPr>
          <p:cNvPicPr>
            <a:picLocks noGrp="1" noChangeAspect="1"/>
          </p:cNvPicPr>
          <p:nvPr>
            <p:ph idx="1"/>
          </p:nvPr>
        </p:nvPicPr>
        <p:blipFill>
          <a:blip r:embed="rId3"/>
          <a:stretch>
            <a:fillRect/>
          </a:stretch>
        </p:blipFill>
        <p:spPr>
          <a:xfrm>
            <a:off x="2137262" y="1675227"/>
            <a:ext cx="7917476" cy="4394199"/>
          </a:xfrm>
          <a:prstGeom prst="rect">
            <a:avLst/>
          </a:prstGeom>
        </p:spPr>
      </p:pic>
    </p:spTree>
    <p:extLst>
      <p:ext uri="{BB962C8B-B14F-4D97-AF65-F5344CB8AC3E}">
        <p14:creationId xmlns:p14="http://schemas.microsoft.com/office/powerpoint/2010/main" val="4267688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99E062-58E9-4703-A148-F3B528DD8E3A}"/>
              </a:ext>
            </a:extLst>
          </p:cNvPr>
          <p:cNvSpPr>
            <a:spLocks noGrp="1"/>
          </p:cNvSpPr>
          <p:nvPr>
            <p:ph type="title"/>
          </p:nvPr>
        </p:nvSpPr>
        <p:spPr>
          <a:xfrm>
            <a:off x="637380" y="719725"/>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400" kern="1200">
                <a:solidFill>
                  <a:srgbClr val="FFFFFF"/>
                </a:solidFill>
                <a:latin typeface="+mj-lt"/>
                <a:ea typeface="+mj-ea"/>
                <a:cs typeface="+mj-cs"/>
              </a:rPr>
              <a:t>Contributions of Health Care Industries to Employment and Income </a:t>
            </a:r>
          </a:p>
        </p:txBody>
      </p:sp>
      <p:pic>
        <p:nvPicPr>
          <p:cNvPr id="6" name="Content Placeholder 5">
            <a:extLst>
              <a:ext uri="{FF2B5EF4-FFF2-40B4-BE49-F238E27FC236}">
                <a16:creationId xmlns:a16="http://schemas.microsoft.com/office/drawing/2014/main" id="{C602E775-A695-4493-93C8-5D7800B8EAC3}"/>
              </a:ext>
            </a:extLst>
          </p:cNvPr>
          <p:cNvPicPr>
            <a:picLocks noGrp="1" noChangeAspect="1"/>
          </p:cNvPicPr>
          <p:nvPr>
            <p:ph idx="1"/>
          </p:nvPr>
        </p:nvPicPr>
        <p:blipFill>
          <a:blip r:embed="rId3"/>
          <a:stretch>
            <a:fillRect/>
          </a:stretch>
        </p:blipFill>
        <p:spPr>
          <a:xfrm>
            <a:off x="3693295" y="719725"/>
            <a:ext cx="7132039" cy="5175402"/>
          </a:xfrm>
          <a:prstGeom prst="rect">
            <a:avLst/>
          </a:prstGeom>
        </p:spPr>
      </p:pic>
      <p:sp>
        <p:nvSpPr>
          <p:cNvPr id="7" name="Arrow: Right 6">
            <a:extLst>
              <a:ext uri="{FF2B5EF4-FFF2-40B4-BE49-F238E27FC236}">
                <a16:creationId xmlns:a16="http://schemas.microsoft.com/office/drawing/2014/main" id="{33CA6A3F-BDF5-4D8B-AA01-BB1519AE090D}"/>
              </a:ext>
            </a:extLst>
          </p:cNvPr>
          <p:cNvSpPr/>
          <p:nvPr/>
        </p:nvSpPr>
        <p:spPr>
          <a:xfrm rot="10800000">
            <a:off x="10825334" y="5057070"/>
            <a:ext cx="1082352" cy="4156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78144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876C39-1AB8-472A-B8F3-B88085549EC4}"/>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2700" kern="1200">
                <a:solidFill>
                  <a:schemeClr val="bg1"/>
                </a:solidFill>
                <a:latin typeface="+mj-lt"/>
                <a:ea typeface="+mj-ea"/>
                <a:cs typeface="+mj-cs"/>
              </a:rPr>
              <a:t>Connections among the Health Care Sector, Consumer Industries, and Suppliers</a:t>
            </a:r>
          </a:p>
        </p:txBody>
      </p:sp>
      <p:pic>
        <p:nvPicPr>
          <p:cNvPr id="4" name="Content Placeholder 3">
            <a:extLst>
              <a:ext uri="{FF2B5EF4-FFF2-40B4-BE49-F238E27FC236}">
                <a16:creationId xmlns:a16="http://schemas.microsoft.com/office/drawing/2014/main" id="{3D66F280-95F2-406B-867B-55B6FA7A69EF}"/>
              </a:ext>
            </a:extLst>
          </p:cNvPr>
          <p:cNvPicPr>
            <a:picLocks noGrp="1"/>
          </p:cNvPicPr>
          <p:nvPr>
            <p:ph idx="1"/>
          </p:nvPr>
        </p:nvPicPr>
        <p:blipFill>
          <a:blip r:embed="rId3"/>
          <a:stretch>
            <a:fillRect/>
          </a:stretch>
        </p:blipFill>
        <p:spPr>
          <a:xfrm>
            <a:off x="1030727" y="1714641"/>
            <a:ext cx="9657580" cy="4394199"/>
          </a:xfrm>
          <a:prstGeom prst="rect">
            <a:avLst/>
          </a:prstGeom>
        </p:spPr>
      </p:pic>
    </p:spTree>
    <p:extLst>
      <p:ext uri="{BB962C8B-B14F-4D97-AF65-F5344CB8AC3E}">
        <p14:creationId xmlns:p14="http://schemas.microsoft.com/office/powerpoint/2010/main" val="2728879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chemeClr val="tx1">
              <a:lumMod val="65000"/>
              <a:lumOff val="35000"/>
            </a:schemeClr>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7B54E7-CA78-483A-82FC-A01FFD975038}"/>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300" kern="1200">
                <a:solidFill>
                  <a:srgbClr val="FFFFFF"/>
                </a:solidFill>
                <a:latin typeface="+mj-lt"/>
                <a:ea typeface="+mj-ea"/>
                <a:cs typeface="+mj-cs"/>
              </a:rPr>
              <a:t>Contributions of Kansas Health Care Industries to Employment  </a:t>
            </a:r>
          </a:p>
        </p:txBody>
      </p:sp>
      <p:pic>
        <p:nvPicPr>
          <p:cNvPr id="5" name="Content Placeholder 4">
            <a:extLst>
              <a:ext uri="{FF2B5EF4-FFF2-40B4-BE49-F238E27FC236}">
                <a16:creationId xmlns:a16="http://schemas.microsoft.com/office/drawing/2014/main" id="{B5FB0AA4-A246-48EE-8218-340733EF6BCE}"/>
              </a:ext>
            </a:extLst>
          </p:cNvPr>
          <p:cNvPicPr>
            <a:picLocks noGrp="1" noChangeAspect="1"/>
          </p:cNvPicPr>
          <p:nvPr>
            <p:ph idx="1"/>
          </p:nvPr>
        </p:nvPicPr>
        <p:blipFill>
          <a:blip r:embed="rId3"/>
          <a:stretch>
            <a:fillRect/>
          </a:stretch>
        </p:blipFill>
        <p:spPr>
          <a:xfrm>
            <a:off x="4312507" y="841654"/>
            <a:ext cx="7611493" cy="4471751"/>
          </a:xfrm>
          <a:prstGeom prst="rect">
            <a:avLst/>
          </a:prstGeom>
        </p:spPr>
      </p:pic>
      <p:sp>
        <p:nvSpPr>
          <p:cNvPr id="6" name="TextBox 5">
            <a:extLst>
              <a:ext uri="{FF2B5EF4-FFF2-40B4-BE49-F238E27FC236}">
                <a16:creationId xmlns:a16="http://schemas.microsoft.com/office/drawing/2014/main" id="{300AE128-3EEF-4050-A050-6719E0C073E6}"/>
              </a:ext>
            </a:extLst>
          </p:cNvPr>
          <p:cNvSpPr txBox="1"/>
          <p:nvPr/>
        </p:nvSpPr>
        <p:spPr>
          <a:xfrm>
            <a:off x="4312507" y="5455118"/>
            <a:ext cx="7491502" cy="646331"/>
          </a:xfrm>
          <a:prstGeom prst="rect">
            <a:avLst/>
          </a:prstGeom>
          <a:noFill/>
        </p:spPr>
        <p:txBody>
          <a:bodyPr wrap="square">
            <a:spAutoFit/>
          </a:bodyPr>
          <a:lstStyle/>
          <a:p>
            <a:r>
              <a:rPr lang="en-US" b="1" dirty="0">
                <a:latin typeface="Segoe UI" panose="020B0502040204020203" pitchFamily="34" charset="0"/>
                <a:cs typeface="Segoe UI" panose="020B0502040204020203" pitchFamily="34" charset="0"/>
              </a:rPr>
              <a:t>Every 100 jobs in health care supports an additional 53 jobs in other Kansas industries</a:t>
            </a:r>
          </a:p>
        </p:txBody>
      </p:sp>
    </p:spTree>
    <p:extLst>
      <p:ext uri="{BB962C8B-B14F-4D97-AF65-F5344CB8AC3E}">
        <p14:creationId xmlns:p14="http://schemas.microsoft.com/office/powerpoint/2010/main" val="16165384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F17A72-90AD-49E8-BC00-3FB81BDD1E78}"/>
              </a:ext>
            </a:extLst>
          </p:cNvPr>
          <p:cNvSpPr>
            <a:spLocks noGrp="1"/>
          </p:cNvSpPr>
          <p:nvPr>
            <p:ph type="title"/>
          </p:nvPr>
        </p:nvSpPr>
        <p:spPr>
          <a:xfrm>
            <a:off x="637380" y="719725"/>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400" kern="1200" dirty="0">
                <a:solidFill>
                  <a:srgbClr val="FFFFFF"/>
                </a:solidFill>
                <a:latin typeface="+mj-lt"/>
                <a:ea typeface="+mj-ea"/>
                <a:cs typeface="+mj-cs"/>
              </a:rPr>
              <a:t>Contribution of Kansas Health Care Industries to Labor Income</a:t>
            </a:r>
          </a:p>
        </p:txBody>
      </p:sp>
      <p:pic>
        <p:nvPicPr>
          <p:cNvPr id="5" name="Content Placeholder 4">
            <a:extLst>
              <a:ext uri="{FF2B5EF4-FFF2-40B4-BE49-F238E27FC236}">
                <a16:creationId xmlns:a16="http://schemas.microsoft.com/office/drawing/2014/main" id="{BA692673-0394-4F1D-8A51-3357E6307B03}"/>
              </a:ext>
            </a:extLst>
          </p:cNvPr>
          <p:cNvPicPr>
            <a:picLocks noGrp="1" noChangeAspect="1"/>
          </p:cNvPicPr>
          <p:nvPr>
            <p:ph idx="1"/>
          </p:nvPr>
        </p:nvPicPr>
        <p:blipFill>
          <a:blip r:embed="rId3"/>
          <a:stretch>
            <a:fillRect/>
          </a:stretch>
        </p:blipFill>
        <p:spPr>
          <a:xfrm>
            <a:off x="3598281" y="719725"/>
            <a:ext cx="8430841" cy="4752679"/>
          </a:xfrm>
          <a:prstGeom prst="rect">
            <a:avLst/>
          </a:prstGeom>
        </p:spPr>
      </p:pic>
      <p:sp>
        <p:nvSpPr>
          <p:cNvPr id="7" name="TextBox 6">
            <a:extLst>
              <a:ext uri="{FF2B5EF4-FFF2-40B4-BE49-F238E27FC236}">
                <a16:creationId xmlns:a16="http://schemas.microsoft.com/office/drawing/2014/main" id="{402F1425-97A7-4414-9772-D87B33F8B999}"/>
              </a:ext>
            </a:extLst>
          </p:cNvPr>
          <p:cNvSpPr txBox="1"/>
          <p:nvPr/>
        </p:nvSpPr>
        <p:spPr>
          <a:xfrm>
            <a:off x="3598281" y="5642114"/>
            <a:ext cx="8191924" cy="646331"/>
          </a:xfrm>
          <a:prstGeom prst="rect">
            <a:avLst/>
          </a:prstGeom>
          <a:noFill/>
        </p:spPr>
        <p:txBody>
          <a:bodyPr wrap="square">
            <a:spAutoFit/>
          </a:bodyPr>
          <a:lstStyle/>
          <a:p>
            <a:r>
              <a:rPr lang="en-US" b="1" dirty="0">
                <a:latin typeface="Segoe UI" panose="020B0502040204020203" pitchFamily="34" charset="0"/>
                <a:cs typeface="Segoe UI" panose="020B0502040204020203" pitchFamily="34" charset="0"/>
              </a:rPr>
              <a:t>Each $1000 in health care wages sustains an additional $389 in wages for other industries.</a:t>
            </a:r>
          </a:p>
        </p:txBody>
      </p:sp>
    </p:spTree>
    <p:extLst>
      <p:ext uri="{BB962C8B-B14F-4D97-AF65-F5344CB8AC3E}">
        <p14:creationId xmlns:p14="http://schemas.microsoft.com/office/powerpoint/2010/main" val="1877512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E303BD-9250-4072-9731-4CCFCEE1C47B}"/>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kern="1200" dirty="0">
                <a:solidFill>
                  <a:schemeClr val="bg1"/>
                </a:solidFill>
                <a:latin typeface="+mj-lt"/>
                <a:ea typeface="+mj-ea"/>
                <a:cs typeface="+mj-cs"/>
              </a:rPr>
              <a:t>Contributions of Health Care Sector Income to Tax Revenue</a:t>
            </a:r>
          </a:p>
        </p:txBody>
      </p:sp>
      <p:pic>
        <p:nvPicPr>
          <p:cNvPr id="4" name="Content Placeholder 3">
            <a:extLst>
              <a:ext uri="{FF2B5EF4-FFF2-40B4-BE49-F238E27FC236}">
                <a16:creationId xmlns:a16="http://schemas.microsoft.com/office/drawing/2014/main" id="{B66E914E-F74B-4453-A205-FD8961D260DD}"/>
              </a:ext>
            </a:extLst>
          </p:cNvPr>
          <p:cNvPicPr>
            <a:picLocks noGrp="1" noChangeAspect="1"/>
          </p:cNvPicPr>
          <p:nvPr>
            <p:ph idx="1"/>
          </p:nvPr>
        </p:nvPicPr>
        <p:blipFill>
          <a:blip r:embed="rId3"/>
          <a:stretch>
            <a:fillRect/>
          </a:stretch>
        </p:blipFill>
        <p:spPr>
          <a:xfrm>
            <a:off x="2145425" y="1555149"/>
            <a:ext cx="7901149" cy="5066702"/>
          </a:xfrm>
        </p:spPr>
      </p:pic>
      <p:sp>
        <p:nvSpPr>
          <p:cNvPr id="5" name="Arrow: Right 4">
            <a:extLst>
              <a:ext uri="{FF2B5EF4-FFF2-40B4-BE49-F238E27FC236}">
                <a16:creationId xmlns:a16="http://schemas.microsoft.com/office/drawing/2014/main" id="{9FB41C79-3BEA-4F08-B834-E6718545A9C1}"/>
              </a:ext>
            </a:extLst>
          </p:cNvPr>
          <p:cNvSpPr/>
          <p:nvPr/>
        </p:nvSpPr>
        <p:spPr>
          <a:xfrm rot="10800000">
            <a:off x="10431624" y="6206248"/>
            <a:ext cx="1082352" cy="4156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06451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8E303BD-9250-4072-9731-4CCFCEE1C47B}"/>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kern="1200" dirty="0">
                <a:solidFill>
                  <a:schemeClr val="bg1"/>
                </a:solidFill>
                <a:latin typeface="+mj-lt"/>
                <a:ea typeface="+mj-ea"/>
                <a:cs typeface="+mj-cs"/>
              </a:rPr>
              <a:t>Overall Contributions of Health Care Sector to Tax Revenue</a:t>
            </a:r>
          </a:p>
        </p:txBody>
      </p:sp>
      <p:pic>
        <p:nvPicPr>
          <p:cNvPr id="8" name="Content Placeholder 7">
            <a:extLst>
              <a:ext uri="{FF2B5EF4-FFF2-40B4-BE49-F238E27FC236}">
                <a16:creationId xmlns:a16="http://schemas.microsoft.com/office/drawing/2014/main" id="{60D4BA3A-73AA-4F91-B902-C633AFDDD8A1}"/>
              </a:ext>
            </a:extLst>
          </p:cNvPr>
          <p:cNvPicPr>
            <a:picLocks noGrp="1" noChangeAspect="1"/>
          </p:cNvPicPr>
          <p:nvPr>
            <p:ph idx="1"/>
          </p:nvPr>
        </p:nvPicPr>
        <p:blipFill>
          <a:blip r:embed="rId3"/>
          <a:stretch>
            <a:fillRect/>
          </a:stretch>
        </p:blipFill>
        <p:spPr>
          <a:xfrm>
            <a:off x="1914672" y="1856786"/>
            <a:ext cx="8676098" cy="3144427"/>
          </a:xfrm>
        </p:spPr>
      </p:pic>
      <p:sp>
        <p:nvSpPr>
          <p:cNvPr id="7" name="TextBox 6">
            <a:extLst>
              <a:ext uri="{FF2B5EF4-FFF2-40B4-BE49-F238E27FC236}">
                <a16:creationId xmlns:a16="http://schemas.microsoft.com/office/drawing/2014/main" id="{68EB6971-C6D5-407A-9529-CF54DC5712C9}"/>
              </a:ext>
            </a:extLst>
          </p:cNvPr>
          <p:cNvSpPr txBox="1"/>
          <p:nvPr/>
        </p:nvSpPr>
        <p:spPr>
          <a:xfrm>
            <a:off x="1914672" y="5378345"/>
            <a:ext cx="8676098" cy="646331"/>
          </a:xfrm>
          <a:prstGeom prst="rect">
            <a:avLst/>
          </a:prstGeom>
          <a:noFill/>
        </p:spPr>
        <p:txBody>
          <a:bodyPr wrap="square">
            <a:spAutoFit/>
          </a:bodyPr>
          <a:lstStyle/>
          <a:p>
            <a:r>
              <a:rPr lang="en-US" b="1" dirty="0">
                <a:latin typeface="Segoe UI" panose="020B0502040204020203" pitchFamily="34" charset="0"/>
                <a:cs typeface="Segoe UI" panose="020B0502040204020203" pitchFamily="34" charset="0"/>
              </a:rPr>
              <a:t>We estimate that the health care sector contributes 9.9 percent of tax revenue in Kansas </a:t>
            </a:r>
          </a:p>
        </p:txBody>
      </p:sp>
    </p:spTree>
    <p:extLst>
      <p:ext uri="{BB962C8B-B14F-4D97-AF65-F5344CB8AC3E}">
        <p14:creationId xmlns:p14="http://schemas.microsoft.com/office/powerpoint/2010/main" val="10198549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EAE99D7-DA71-181D-54BC-B036AC1ECD29}"/>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E449D0C1-DEB6-055B-FF9E-2C003F051E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2D11FB-1B0A-3150-D9F1-F4F937156771}"/>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dirty="0">
                <a:solidFill>
                  <a:schemeClr val="bg1"/>
                </a:solidFill>
              </a:rPr>
              <a:t>Additional Effects of Health Care</a:t>
            </a:r>
            <a:r>
              <a:rPr lang="en-US" kern="1200" dirty="0">
                <a:solidFill>
                  <a:schemeClr val="bg1"/>
                </a:solidFill>
                <a:latin typeface="+mj-lt"/>
                <a:ea typeface="+mj-ea"/>
                <a:cs typeface="+mj-cs"/>
              </a:rPr>
              <a:t> </a:t>
            </a:r>
            <a:r>
              <a:rPr lang="en-US" dirty="0">
                <a:solidFill>
                  <a:schemeClr val="bg1"/>
                </a:solidFill>
              </a:rPr>
              <a:t>on Economic Development </a:t>
            </a:r>
            <a:endParaRPr lang="en-US" dirty="0">
              <a:solidFill>
                <a:schemeClr val="bg1"/>
              </a:solidFill>
              <a:ea typeface="+mj-ea"/>
              <a:cs typeface="+mj-cs"/>
            </a:endParaRPr>
          </a:p>
        </p:txBody>
      </p:sp>
      <p:graphicFrame>
        <p:nvGraphicFramePr>
          <p:cNvPr id="12" name="Content Placeholder 3">
            <a:extLst>
              <a:ext uri="{FF2B5EF4-FFF2-40B4-BE49-F238E27FC236}">
                <a16:creationId xmlns:a16="http://schemas.microsoft.com/office/drawing/2014/main" id="{AF12C668-8A43-683F-183A-0E9EDA8451D0}"/>
              </a:ext>
            </a:extLst>
          </p:cNvPr>
          <p:cNvGraphicFramePr>
            <a:graphicFrameLocks noGrp="1"/>
          </p:cNvGraphicFramePr>
          <p:nvPr>
            <p:ph idx="1"/>
            <p:extLst>
              <p:ext uri="{D42A27DB-BD31-4B8C-83A1-F6EECF244321}">
                <p14:modId xmlns:p14="http://schemas.microsoft.com/office/powerpoint/2010/main" val="3766328259"/>
              </p:ext>
            </p:extLst>
          </p:nvPr>
        </p:nvGraphicFramePr>
        <p:xfrm>
          <a:off x="1079733" y="1962918"/>
          <a:ext cx="10347542" cy="3610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4184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FAA4A8F-74A7-484A-AEB1-F2608A82623B}"/>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a:solidFill>
                  <a:schemeClr val="bg1">
                    <a:lumMod val="95000"/>
                    <a:lumOff val="5000"/>
                  </a:schemeClr>
                </a:solidFill>
              </a:rPr>
              <a:t>Questions?</a:t>
            </a:r>
          </a:p>
        </p:txBody>
      </p:sp>
    </p:spTree>
    <p:extLst>
      <p:ext uri="{BB962C8B-B14F-4D97-AF65-F5344CB8AC3E}">
        <p14:creationId xmlns:p14="http://schemas.microsoft.com/office/powerpoint/2010/main" val="2386217999"/>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308</TotalTime>
  <Words>1536</Words>
  <Application>Microsoft Office PowerPoint</Application>
  <PresentationFormat>Widescreen</PresentationFormat>
  <Paragraphs>87</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Arial,Sans-Serif</vt:lpstr>
      <vt:lpstr>Calibri</vt:lpstr>
      <vt:lpstr>Calibri Light</vt:lpstr>
      <vt:lpstr>Segoe UI</vt:lpstr>
      <vt:lpstr>Office Theme</vt:lpstr>
      <vt:lpstr>  The Importance of the Health Care Sector to the Kansas Economy</vt:lpstr>
      <vt:lpstr>Significant Economic Contributions of the Health Care Sector in Kansas</vt:lpstr>
      <vt:lpstr>Health Care Employment as a Share of the Kansas Economy </vt:lpstr>
      <vt:lpstr>Health Care Income as a Share of the Kansas Economy </vt:lpstr>
      <vt:lpstr>Contributions of Health Care Industries to Employment and Income </vt:lpstr>
      <vt:lpstr>Connections among the Health Care Sector, Consumer Industries, and Suppliers</vt:lpstr>
      <vt:lpstr>Contributions of Kansas Health Care Industries to Employment  </vt:lpstr>
      <vt:lpstr>Contribution of Kansas Health Care Industries to Labor Income</vt:lpstr>
      <vt:lpstr>Contributions of Health Care Sector Income to Tax Revenue</vt:lpstr>
      <vt:lpstr>Overall Contributions of Health Care Sector to Tax Revenue</vt:lpstr>
      <vt:lpstr>Additional Effects of Health Care on Economic Development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Onasch, Whitney Katherine</dc:creator>
  <cp:lastModifiedBy>Cindy Samuelson</cp:lastModifiedBy>
  <cp:revision>201</cp:revision>
  <dcterms:created xsi:type="dcterms:W3CDTF">2026-01-14T20:25:00Z</dcterms:created>
  <dcterms:modified xsi:type="dcterms:W3CDTF">2026-01-28T22:41:30Z</dcterms:modified>
</cp:coreProperties>
</file>