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1"/>
  </p:notesMasterIdLst>
  <p:handoutMasterIdLst>
    <p:handoutMasterId r:id="rId12"/>
  </p:handoutMasterIdLst>
  <p:sldIdLst>
    <p:sldId id="2218" r:id="rId2"/>
    <p:sldId id="2016" r:id="rId3"/>
    <p:sldId id="722" r:id="rId4"/>
    <p:sldId id="324" r:id="rId5"/>
    <p:sldId id="1323" r:id="rId6"/>
    <p:sldId id="2221" r:id="rId7"/>
    <p:sldId id="1965" r:id="rId8"/>
    <p:sldId id="2220" r:id="rId9"/>
    <p:sldId id="434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94" autoAdjust="0"/>
    <p:restoredTop sz="94660"/>
  </p:normalViewPr>
  <p:slideViewPr>
    <p:cSldViewPr>
      <p:cViewPr varScale="1">
        <p:scale>
          <a:sx n="105" d="100"/>
          <a:sy n="105" d="100"/>
        </p:scale>
        <p:origin x="181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32AF3061-5819-8660-3575-A2DE911BF6F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6B53BFF3-0FA6-AB16-C98E-2C01C0A70FA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6" name="Rectangle 4">
            <a:extLst>
              <a:ext uri="{FF2B5EF4-FFF2-40B4-BE49-F238E27FC236}">
                <a16:creationId xmlns:a16="http://schemas.microsoft.com/office/drawing/2014/main" id="{091287D1-F313-41C9-3AA0-4272B6D7402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7" name="Rectangle 5">
            <a:extLst>
              <a:ext uri="{FF2B5EF4-FFF2-40B4-BE49-F238E27FC236}">
                <a16:creationId xmlns:a16="http://schemas.microsoft.com/office/drawing/2014/main" id="{B5FCDCFA-89DE-663E-850D-B08705152A3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7D2E250-5F1C-4812-8C91-C525685372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DBF569-0705-A6F9-412F-4E144C42CB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8C873A-A15D-9F2E-FF0C-2BA1A83B317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0A4824-D189-4F2B-9832-336718E36BF1}" type="datetimeFigureOut">
              <a:rPr lang="en-US"/>
              <a:pPr>
                <a:defRPr/>
              </a:pPr>
              <a:t>4/24/2024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9EB513-E9CE-CA2C-E6F0-F53FA138BD0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31FCF84-640C-D7E2-46AC-678FA23983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8632D-788A-D7DE-D034-E4AA86CB05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8713D9-7B26-1B9C-A1D6-66D275E7AC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57F3686-4549-4100-8A4C-23E9B00ECD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D95CD430-8F96-82DC-59A9-76760352B1B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566D8760-B7F2-87EE-7BE6-03188F48C1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E87FF3A0-29CD-A303-4DE9-1A346D058B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3588" indent="-29368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76338" indent="-2349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46238" indent="-2349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16138" indent="-2349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73338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30538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87738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44938" indent="-23495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F2B9AE9-0BF2-43FD-B1E0-9D337BC8468C}" type="slidenum">
              <a:rPr lang="en-US" altLang="en-US" smtClean="0">
                <a:ea typeface="ヒラギノ角ゴ Pro W3" charset="-128"/>
              </a:rPr>
              <a:pPr>
                <a:spcBef>
                  <a:spcPct val="0"/>
                </a:spcBef>
              </a:pPr>
              <a:t>3</a:t>
            </a:fld>
            <a:endParaRPr lang="en-US" altLang="en-US">
              <a:ea typeface="ヒラギノ角ゴ Pro W3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EE36B501-D2FD-A730-4504-31EA682C1C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6433943D-F5A4-4ADC-7819-F5293C6E8C9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A56F9B60-917A-00A1-9626-D1E05B8DF9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B00F3B46-B518-457A-5BC5-4DC75ABAF3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3436C3FF-5C2D-4AA7-8E4F-FD560E8792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1363" indent="-2841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1413" indent="-2270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7025" indent="-2270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5813" indent="-2270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F1532F6-81A9-4521-8A1C-43167EAF5AB8}" type="slidenum">
              <a:rPr lang="en-US" altLang="en-US" smtClean="0">
                <a:latin typeface="Times New Roman" panose="02020603050405020304" pitchFamily="18" charset="0"/>
                <a:ea typeface="ＭＳ Ｐゴシック" panose="020B0600070205080204" pitchFamily="34" charset="-128"/>
              </a:rPr>
              <a:pPr/>
              <a:t>7</a:t>
            </a:fld>
            <a:endParaRPr lang="en-US" altLang="en-US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E6CF511-53A0-ACDC-8E85-B209C420925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3" name="Rectangle 3">
              <a:extLst>
                <a:ext uri="{FF2B5EF4-FFF2-40B4-BE49-F238E27FC236}">
                  <a16:creationId xmlns:a16="http://schemas.microsoft.com/office/drawing/2014/main" id="{FB9EC3CF-61F2-5B7B-9921-E443AFCCCD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endParaRPr kumimoji="1" lang="en-US" altLang="en-US" sz="2400" dirty="0">
                <a:latin typeface="Times New Roman" pitchFamily="18" charset="0"/>
              </a:endParaRPr>
            </a:p>
          </p:txBody>
        </p:sp>
        <p:sp>
          <p:nvSpPr>
            <p:cNvPr id="4" name="AutoShape 4">
              <a:extLst>
                <a:ext uri="{FF2B5EF4-FFF2-40B4-BE49-F238E27FC236}">
                  <a16:creationId xmlns:a16="http://schemas.microsoft.com/office/drawing/2014/main" id="{18612683-B014-D356-A593-726C59167A99}"/>
                </a:ext>
              </a:extLst>
            </p:cNvPr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endParaRPr kumimoji="1" lang="en-US" altLang="en-US" sz="2400" dirty="0">
                <a:latin typeface="Times New Roman" pitchFamily="18" charset="0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042EE5E6-EE80-E96B-841A-F53A4F15C746}"/>
              </a:ext>
            </a:extLst>
          </p:cNvPr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6" name="AutoShape 6">
              <a:extLst>
                <a:ext uri="{FF2B5EF4-FFF2-40B4-BE49-F238E27FC236}">
                  <a16:creationId xmlns:a16="http://schemas.microsoft.com/office/drawing/2014/main" id="{466A560D-0EEB-E195-D8E0-9BA192F3BA8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dirty="0"/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D802F30B-64E6-EFED-0D09-D40088446D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dirty="0"/>
            </a:p>
          </p:txBody>
        </p:sp>
      </p:grpSp>
      <p:sp>
        <p:nvSpPr>
          <p:cNvPr id="820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20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Date Placeholder 9">
            <a:extLst>
              <a:ext uri="{FF2B5EF4-FFF2-40B4-BE49-F238E27FC236}">
                <a16:creationId xmlns:a16="http://schemas.microsoft.com/office/drawing/2014/main" id="{201329B1-851A-B674-0E83-A8DFE6C82C76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10">
            <a:extLst>
              <a:ext uri="{FF2B5EF4-FFF2-40B4-BE49-F238E27FC236}">
                <a16:creationId xmlns:a16="http://schemas.microsoft.com/office/drawing/2014/main" id="{CA67752C-EA67-5680-ED0A-8AB8CAA201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11">
            <a:extLst>
              <a:ext uri="{FF2B5EF4-FFF2-40B4-BE49-F238E27FC236}">
                <a16:creationId xmlns:a16="http://schemas.microsoft.com/office/drawing/2014/main" id="{536736CF-0628-E6EA-DA49-B8EBD68C50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D576431B-29C9-476F-BCE0-A41B79A1E0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7927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5077238A-D341-25E9-149F-7996C48216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CB3E1F56-9636-08F4-0633-602E7E2CA7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91CC604A-4B51-71E4-AA15-C63783198E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C2A5D-3DBA-4462-B77B-E2F912601A3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3831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098586B7-2159-F536-0FB2-A46ECC57A0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7ACC5E72-B57E-C41A-1266-568AFF0360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9F4C772B-61F6-0269-3D81-A2C9699EA9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2E8AD-30C2-4597-834E-E1F908FFB2E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058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4C5A9099-EC1D-CD11-9E1C-B1950F2761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DC7553BC-E6AD-5F73-9E84-FE0D222119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EC399C6B-6FBC-DDCA-6478-130F8EEA4C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2A7CE-9333-474D-B62E-A4CC7716CD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4994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3AC6B714-FB5F-64D3-D1DB-1AF3617F64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8CEDDE89-A7AA-1252-5699-C6DFA4B173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4E0539FC-067F-94D0-7F12-46C31BC1E9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681F0-0292-4847-BF9E-DF1C1495A70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8568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A9158214-D388-B839-CCCD-3514DB6404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D0405352-95C6-FA3D-B57B-B6CC1C5810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01F54649-3AE5-AC37-EF0B-C4E34E4E4C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50FAF-ED42-447F-ABD2-1BDE1AFC8E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433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>
            <a:extLst>
              <a:ext uri="{FF2B5EF4-FFF2-40B4-BE49-F238E27FC236}">
                <a16:creationId xmlns:a16="http://schemas.microsoft.com/office/drawing/2014/main" id="{CB515F9E-5EC2-D607-BA44-1CE5042DDC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7F2963D-68B8-9F17-DE31-B5D05A6D0C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0498367F-D3D8-794C-8EF1-8989550A2E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D4456-494C-4CE2-82D4-DD05888B4D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2446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DA445DAD-FB24-9F9E-2287-3C64966311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08EF64E4-3E99-453A-972E-E1D17D1F22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90450F34-0F62-4882-3086-334714912C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9FF16-B78B-41D7-A8CF-9857770734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6716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D4A63C87-51D5-C99D-7B1B-7D11617F90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49D4AD64-EC26-9351-7B4B-A4A52A2D80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3CAD6BF8-F137-2B65-5C28-72CD50B913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FFBBB-AC01-4924-94F3-255ACAEF5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0803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379C5BD-614F-117B-648E-F5EF233E38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5111A8DC-25C6-7F24-ED48-34803377E4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2A774791-035E-3B8D-C4E3-B04399402B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CA859-AC36-4992-8C41-8D52611E6E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7761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52CF043F-273F-C180-7BE6-075B8E9ED5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FCA2EF72-134E-A64C-6106-EC91504317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178A0942-71CB-8C7F-16B1-1351CC6E59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E0EF1-E049-4D11-9B6B-E95CEF9B37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1988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14400" y="1447800"/>
            <a:ext cx="7162800" cy="381000"/>
          </a:xfrm>
        </p:spPr>
        <p:txBody>
          <a:bodyPr/>
          <a:lstStyle>
            <a:lvl1pPr algn="ctr">
              <a:buNone/>
              <a:defRPr sz="2800" b="1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B35806-4A12-C667-2177-E428C514219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685800" y="6248400"/>
            <a:ext cx="1905000" cy="307975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50C62D-09F4-ABB6-3950-E23D91A922D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124200" y="6248400"/>
            <a:ext cx="2895600" cy="307975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68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CD6C2313-80EF-F1CF-26E6-3DA025A8D62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>
              <a:extLst>
                <a:ext uri="{FF2B5EF4-FFF2-40B4-BE49-F238E27FC236}">
                  <a16:creationId xmlns:a16="http://schemas.microsoft.com/office/drawing/2014/main" id="{A9530ACC-9603-5F39-2BC5-E3B1999B2CB1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>
                <a:extLst>
                  <a:ext uri="{FF2B5EF4-FFF2-40B4-BE49-F238E27FC236}">
                    <a16:creationId xmlns:a16="http://schemas.microsoft.com/office/drawing/2014/main" id="{F22BF469-853F-A5FE-E915-E9E6EA8C4AE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dirty="0"/>
              </a:p>
            </p:txBody>
          </p:sp>
          <p:sp>
            <p:nvSpPr>
              <p:cNvPr id="1037" name="Freeform 5">
                <a:extLst>
                  <a:ext uri="{FF2B5EF4-FFF2-40B4-BE49-F238E27FC236}">
                    <a16:creationId xmlns:a16="http://schemas.microsoft.com/office/drawing/2014/main" id="{222EC98B-6D7C-2933-265B-10521F37D36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1033" name="Group 6">
              <a:extLst>
                <a:ext uri="{FF2B5EF4-FFF2-40B4-BE49-F238E27FC236}">
                  <a16:creationId xmlns:a16="http://schemas.microsoft.com/office/drawing/2014/main" id="{A9109994-BD20-6277-1F3D-B1F86C830E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>
                <a:extLst>
                  <a:ext uri="{FF2B5EF4-FFF2-40B4-BE49-F238E27FC236}">
                    <a16:creationId xmlns:a16="http://schemas.microsoft.com/office/drawing/2014/main" id="{FD7DE1C2-A3B1-3996-4456-E3262D9374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dirty="0"/>
              </a:p>
            </p:txBody>
          </p:sp>
          <p:sp>
            <p:nvSpPr>
              <p:cNvPr id="1035" name="AutoShape 8">
                <a:extLst>
                  <a:ext uri="{FF2B5EF4-FFF2-40B4-BE49-F238E27FC236}">
                    <a16:creationId xmlns:a16="http://schemas.microsoft.com/office/drawing/2014/main" id="{BA6A158C-D6A2-3A90-9BA5-4D8B6A7C36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dirty="0"/>
              </a:p>
            </p:txBody>
          </p:sp>
        </p:grpSp>
      </p:grpSp>
      <p:sp>
        <p:nvSpPr>
          <p:cNvPr id="1027" name="AutoShape 9">
            <a:extLst>
              <a:ext uri="{FF2B5EF4-FFF2-40B4-BE49-F238E27FC236}">
                <a16:creationId xmlns:a16="http://schemas.microsoft.com/office/drawing/2014/main" id="{ACA624CC-3B2D-57F1-91FD-BDE8ADD0A6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10">
            <a:extLst>
              <a:ext uri="{FF2B5EF4-FFF2-40B4-BE49-F238E27FC236}">
                <a16:creationId xmlns:a16="http://schemas.microsoft.com/office/drawing/2014/main" id="{DE591A79-745F-966D-1800-8158722E47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179" name="Rectangle 11">
            <a:extLst>
              <a:ext uri="{FF2B5EF4-FFF2-40B4-BE49-F238E27FC236}">
                <a16:creationId xmlns:a16="http://schemas.microsoft.com/office/drawing/2014/main" id="{2ED802EF-88E8-D08D-8D43-370E301778A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80" name="Rectangle 12">
            <a:extLst>
              <a:ext uri="{FF2B5EF4-FFF2-40B4-BE49-F238E27FC236}">
                <a16:creationId xmlns:a16="http://schemas.microsoft.com/office/drawing/2014/main" id="{13D31789-F25C-AB10-E5ED-53FDBC488C4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81" name="Rectangle 13">
            <a:extLst>
              <a:ext uri="{FF2B5EF4-FFF2-40B4-BE49-F238E27FC236}">
                <a16:creationId xmlns:a16="http://schemas.microsoft.com/office/drawing/2014/main" id="{DD5A766E-0AE7-0B20-EAC4-02F69CF5A8B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eaLnBrk="1" hangingPunct="1"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3E5708-ED5E-4CB1-8C1F-6D04EEFCE9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5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  <p:sldLayoutId id="2147484298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Lucida Sans Unicode" pitchFamily="34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Lucida Sans Unicode" pitchFamily="34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Lucida Sans Unicode" pitchFamily="34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Lucida Sans Unicode" pitchFamily="34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e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2819400"/>
            <a:ext cx="5181600" cy="228600"/>
          </a:xfrm>
        </p:spPr>
        <p:txBody>
          <a:bodyPr/>
          <a:lstStyle/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sp>
        <p:nvSpPr>
          <p:cNvPr id="7171" name="AutoShape 2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295401"/>
            <a:ext cx="8305800" cy="19389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en-US" sz="3200" dirty="0"/>
              <a:t>KAHCC Innovation Spring Conference</a:t>
            </a:r>
            <a:br>
              <a:rPr lang="en-US" altLang="en-US" sz="3200" dirty="0"/>
            </a:br>
            <a:r>
              <a:rPr lang="en-US" altLang="en-US" sz="3200" dirty="0"/>
              <a:t>Using Data to Get Results </a:t>
            </a:r>
            <a:br>
              <a:rPr lang="en-US" altLang="en-US" sz="3000" dirty="0"/>
            </a:br>
            <a:r>
              <a:rPr lang="en-US" altLang="en-US" sz="2400" dirty="0"/>
              <a:t>04/25/24	</a:t>
            </a:r>
            <a:br>
              <a:rPr lang="en-US" altLang="en-US" sz="2400" dirty="0"/>
            </a:br>
            <a:r>
              <a:rPr lang="en-US" altLang="en-US" sz="2400" dirty="0"/>
              <a:t> </a:t>
            </a:r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4724400" y="3048000"/>
            <a:ext cx="4419600" cy="329320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/>
              <a:ea typeface="ＭＳ Ｐゴシック" charset="0"/>
              <a:cs typeface="Tahom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/>
              <a:ea typeface="ＭＳ Ｐゴシック" charset="0"/>
              <a:cs typeface="Tahom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/>
                <a:ea typeface="ＭＳ Ｐゴシック" charset="0"/>
                <a:cs typeface="Tahoma"/>
              </a:rPr>
              <a:t>VVV Consultants LLC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/>
                <a:ea typeface="ＭＳ Ｐゴシック" charset="0"/>
                <a:cs typeface="Tahoma"/>
              </a:rPr>
              <a:t>Olathe, Kansas 66061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/>
              <a:ea typeface="ＭＳ Ｐゴシック" charset="0"/>
              <a:cs typeface="Tahom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/>
              <a:ea typeface="ＭＳ Ｐゴシック" charset="0"/>
              <a:cs typeface="Tahom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/>
                <a:ea typeface="ＭＳ Ｐゴシック" charset="0"/>
                <a:cs typeface="Tahoma"/>
              </a:rPr>
              <a:t>Vince Vandehaar MBA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/>
                <a:ea typeface="ＭＳ Ｐゴシック" charset="0"/>
                <a:cs typeface="Tahoma"/>
              </a:rPr>
              <a:t>VandehaarMarketing.com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/>
                <a:ea typeface="ＭＳ Ｐゴシック" charset="0"/>
                <a:cs typeface="Tahoma"/>
              </a:rPr>
              <a:t>913-302-7264  </a:t>
            </a:r>
          </a:p>
        </p:txBody>
      </p:sp>
      <p:pic>
        <p:nvPicPr>
          <p:cNvPr id="4" name="Picture 3" descr="A close up of a piano&#10;&#10;Description automatically generated">
            <a:extLst>
              <a:ext uri="{FF2B5EF4-FFF2-40B4-BE49-F238E27FC236}">
                <a16:creationId xmlns:a16="http://schemas.microsoft.com/office/drawing/2014/main" id="{C7D499E1-372F-429F-80C4-F140B9B293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03" y="3234353"/>
            <a:ext cx="3143397" cy="25145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C84B5-AE18-6157-E8F5-96E9E1679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3648"/>
            <a:ext cx="7924800" cy="1143000"/>
          </a:xfrm>
        </p:spPr>
        <p:txBody>
          <a:bodyPr/>
          <a:lstStyle/>
          <a:p>
            <a:r>
              <a:rPr lang="en-US" dirty="0"/>
              <a:t>Topics to cover (10 mins)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54F8B-B736-5FD5-E429-36E02F4028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371600"/>
            <a:ext cx="4572000" cy="4863152"/>
          </a:xfrm>
        </p:spPr>
        <p:txBody>
          <a:bodyPr/>
          <a:lstStyle/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Introduction / Background</a:t>
            </a:r>
          </a:p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Align Marketing Initiatives to Strategic Plan.   Determine Source files &amp; Measurements by Pillar.   </a:t>
            </a:r>
            <a:r>
              <a:rPr lang="en-US" sz="1400" b="1" i="1" dirty="0">
                <a:solidFill>
                  <a:schemeClr val="tx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Areas to Market… have a)Capacity, b) Tremendous Quality, and c) profitable (make a $1) with 3 Exceptions... Primary Care, OB, and ER</a:t>
            </a:r>
          </a:p>
          <a:p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Marketing Information System (MIS)  </a:t>
            </a:r>
          </a:p>
          <a:p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Specific Questions to address: </a:t>
            </a:r>
          </a:p>
          <a:p>
            <a:pPr lvl="1"/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What KPIs (Key Performance Indicators) to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measure (meaningful to Admin and you)  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Benchmark …  set GOALS </a:t>
            </a:r>
          </a:p>
          <a:p>
            <a:pPr marL="457200" lvl="1" indent="0">
              <a:buNone/>
            </a:pP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New Marketers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… Suggestions to start to assess local marketing data?</a:t>
            </a:r>
          </a:p>
          <a:p>
            <a:pPr lvl="1"/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  <a:p>
            <a:pPr lvl="1"/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A9C11A-C474-07B5-9BA8-5645180D5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892572"/>
            <a:ext cx="4572396" cy="34292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10DEF9-7733-E9DB-3B98-579745F80F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1298" y="4057792"/>
            <a:ext cx="37338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785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Placeholder 6">
            <a:extLst>
              <a:ext uri="{FF2B5EF4-FFF2-40B4-BE49-F238E27FC236}">
                <a16:creationId xmlns:a16="http://schemas.microsoft.com/office/drawing/2014/main" id="{E396E8D1-8F4F-B835-C834-16E8BA6741C6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>
          <a:xfrm>
            <a:off x="107950" y="457200"/>
            <a:ext cx="8910638" cy="8572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US" sz="18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3200" dirty="0">
                <a:ea typeface="ＭＳ Ｐゴシック" panose="020B0600070205080204" pitchFamily="34" charset="-128"/>
              </a:rPr>
              <a:t>Marketing &amp; Planning Alignment</a:t>
            </a:r>
          </a:p>
          <a:p>
            <a:pPr eaLnBrk="1" hangingPunct="1">
              <a:lnSpc>
                <a:spcPct val="90000"/>
              </a:lnSpc>
            </a:pPr>
            <a:endParaRPr lang="en-US" altLang="en-US" sz="3200" dirty="0">
              <a:ea typeface="ＭＳ Ｐゴシック" panose="020B0600070205080204" pitchFamily="34" charset="-128"/>
            </a:endParaRPr>
          </a:p>
        </p:txBody>
      </p:sp>
      <p:sp>
        <p:nvSpPr>
          <p:cNvPr id="4100" name="Rectangle 1">
            <a:extLst>
              <a:ext uri="{FF2B5EF4-FFF2-40B4-BE49-F238E27FC236}">
                <a16:creationId xmlns:a16="http://schemas.microsoft.com/office/drawing/2014/main" id="{7DC4A289-098E-EF4B-43AE-7334AE05D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3135313"/>
            <a:ext cx="6008688" cy="33813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sz="1600" b="1" dirty="0">
                <a:solidFill>
                  <a:srgbClr val="C00000"/>
                </a:solidFill>
                <a:latin typeface="+mj-lt"/>
              </a:rPr>
              <a:t>  &gt; Marketing Plan Development Flow  - Marketing Mix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26C614-0429-B90B-3FC6-1A8B20AC7F15}"/>
              </a:ext>
            </a:extLst>
          </p:cNvPr>
          <p:cNvSpPr/>
          <p:nvPr/>
        </p:nvSpPr>
        <p:spPr>
          <a:xfrm>
            <a:off x="0" y="1389063"/>
            <a:ext cx="6008688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en-US" b="1" dirty="0">
                <a:solidFill>
                  <a:srgbClr val="C00000"/>
                </a:solidFill>
                <a:latin typeface="+mj-lt"/>
                <a:ea typeface="ＭＳ Ｐゴシック" charset="-128"/>
              </a:rPr>
              <a:t>    &gt; Marketing Link to Strategic Plan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ED0938-1172-213C-10C7-22AAA1881A99}"/>
              </a:ext>
            </a:extLst>
          </p:cNvPr>
          <p:cNvSpPr/>
          <p:nvPr/>
        </p:nvSpPr>
        <p:spPr>
          <a:xfrm>
            <a:off x="755650" y="6288088"/>
            <a:ext cx="7593013" cy="2619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en-US" sz="1100" b="1" dirty="0">
                <a:solidFill>
                  <a:srgbClr val="080000"/>
                </a:solidFill>
                <a:latin typeface="+mj-lt"/>
                <a:ea typeface="ＭＳ Ｐゴシック" charset="-128"/>
              </a:rPr>
              <a:t>VVV Consultants LLC  Dec 2016                                                          </a:t>
            </a:r>
          </a:p>
        </p:txBody>
      </p:sp>
      <p:pic>
        <p:nvPicPr>
          <p:cNvPr id="14342" name="Picture 7">
            <a:extLst>
              <a:ext uri="{FF2B5EF4-FFF2-40B4-BE49-F238E27FC236}">
                <a16:creationId xmlns:a16="http://schemas.microsoft.com/office/drawing/2014/main" id="{7E35A237-B1DD-7A6D-B98F-38071ACE8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758950"/>
            <a:ext cx="8659813" cy="128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4">
            <a:extLst>
              <a:ext uri="{FF2B5EF4-FFF2-40B4-BE49-F238E27FC236}">
                <a16:creationId xmlns:a16="http://schemas.microsoft.com/office/drawing/2014/main" id="{7564B7EC-13CD-A2AE-E36B-0573922157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3459163"/>
            <a:ext cx="86121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3">
            <a:extLst>
              <a:ext uri="{FF2B5EF4-FFF2-40B4-BE49-F238E27FC236}">
                <a16:creationId xmlns:a16="http://schemas.microsoft.com/office/drawing/2014/main" id="{08CCD97A-FE01-76C5-F363-2D3FA28AEC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4840288"/>
            <a:ext cx="57753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1383473B-54CE-CDC8-448F-1BC6B0616B6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-304800" y="-228600"/>
            <a:ext cx="9448800" cy="1524000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en-US" sz="44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4400" dirty="0">
                <a:solidFill>
                  <a:schemeClr val="tx2">
                    <a:lumMod val="75000"/>
                  </a:schemeClr>
                </a:solidFill>
              </a:rPr>
              <a:t>      Measure Internal Functions</a:t>
            </a:r>
            <a:endParaRPr lang="en-US" sz="4400" dirty="0">
              <a:solidFill>
                <a:schemeClr val="tx2">
                  <a:lumMod val="75000"/>
                </a:schemeClr>
              </a:solidFill>
              <a:ea typeface="ＭＳ Ｐゴシック" pitchFamily="34" charset="-128"/>
            </a:endParaRPr>
          </a:p>
        </p:txBody>
      </p:sp>
      <p:graphicFrame>
        <p:nvGraphicFramePr>
          <p:cNvPr id="4099" name="Object 2">
            <a:extLst>
              <a:ext uri="{FF2B5EF4-FFF2-40B4-BE49-F238E27FC236}">
                <a16:creationId xmlns:a16="http://schemas.microsoft.com/office/drawing/2014/main" id="{7637130B-CB35-0184-9589-498B55234EF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538416"/>
              </p:ext>
            </p:extLst>
          </p:nvPr>
        </p:nvGraphicFramePr>
        <p:xfrm>
          <a:off x="914400" y="1295400"/>
          <a:ext cx="6858000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3" imgW="4570544" imgH="3427541" progId="PowerPoint.Show.8">
                  <p:embed/>
                </p:oleObj>
              </mc:Choice>
              <mc:Fallback>
                <p:oleObj name="Presentation" r:id="rId3" imgW="4570544" imgH="3427541" progId="PowerPoint.Show.8">
                  <p:embed/>
                  <p:pic>
                    <p:nvPicPr>
                      <p:cNvPr id="4099" name="Object 2">
                        <a:extLst>
                          <a:ext uri="{FF2B5EF4-FFF2-40B4-BE49-F238E27FC236}">
                            <a16:creationId xmlns:a16="http://schemas.microsoft.com/office/drawing/2014/main" id="{7637130B-CB35-0184-9589-498B55234EF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295400"/>
                        <a:ext cx="6858000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80AB6E74-97FF-C8C0-6B3A-289AD824FC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03312" y="-533400"/>
            <a:ext cx="7162800" cy="1447800"/>
          </a:xfrm>
        </p:spPr>
        <p:txBody>
          <a:bodyPr/>
          <a:lstStyle/>
          <a:p>
            <a:pPr algn="ctr"/>
            <a:r>
              <a:rPr lang="en-US" altLang="en-US" sz="2400" dirty="0"/>
              <a:t>Prepare Marketing Assumptions (Blueprint with Success Measures) 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11B4F74-3385-BE29-1C81-6CC28005D2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965349"/>
            <a:ext cx="7921625" cy="50701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D7F8FB8-43E8-0EA0-8BC5-27F60D36D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75" y="457200"/>
            <a:ext cx="8397568" cy="1295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8782D9-D386-D864-DC73-E21D2E5BFC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2057400"/>
            <a:ext cx="7911118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083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86EFDB95-8930-8400-F09B-3432076D65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3" y="381000"/>
            <a:ext cx="8766175" cy="762000"/>
          </a:xfrm>
        </p:spPr>
        <p:txBody>
          <a:bodyPr/>
          <a:lstStyle/>
          <a:p>
            <a:pPr algn="ctr"/>
            <a:r>
              <a:rPr lang="en-US" altLang="en-US" dirty="0"/>
              <a:t>Track Peers – Media Activities</a:t>
            </a: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DE88DB22-CEC4-00C1-A8AB-456DDC5E9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1219200"/>
            <a:ext cx="838835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FDE5DD-5D1F-F7AF-87A4-5F806D96A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609600"/>
            <a:ext cx="7548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66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0" y="4570750"/>
            <a:ext cx="5552982" cy="1677650"/>
          </a:xfrm>
        </p:spPr>
        <p:txBody>
          <a:bodyPr/>
          <a:lstStyle/>
          <a:p>
            <a:pPr algn="ctr" eaLnBrk="1" hangingPunct="1"/>
            <a:endParaRPr lang="en-US" altLang="en-US" sz="4000" b="1" dirty="0"/>
          </a:p>
          <a:p>
            <a:pPr algn="ctr" eaLnBrk="1" hangingPunct="1"/>
            <a:endParaRPr lang="en-US" altLang="en-US" sz="4000" b="1" dirty="0"/>
          </a:p>
          <a:p>
            <a:pPr algn="ctr" eaLnBrk="1" hangingPunct="1"/>
            <a:endParaRPr lang="en-US" altLang="en-US" sz="4000" b="1" dirty="0"/>
          </a:p>
          <a:p>
            <a:pPr algn="ctr" eaLnBrk="1" hangingPunct="1"/>
            <a:r>
              <a:rPr lang="en-US" altLang="en-US" sz="4000" b="1" dirty="0"/>
              <a:t>    </a:t>
            </a:r>
          </a:p>
          <a:p>
            <a:pPr algn="ctr" eaLnBrk="1" hangingPunct="1"/>
            <a:r>
              <a:rPr lang="en-US" altLang="en-US" sz="4000" b="1" dirty="0"/>
              <a:t>                                  </a:t>
            </a:r>
          </a:p>
          <a:p>
            <a:pPr algn="ctr" eaLnBrk="1" hangingPunct="1"/>
            <a:endParaRPr lang="en-US" altLang="en-US" sz="2400" dirty="0"/>
          </a:p>
          <a:p>
            <a:pPr algn="ctr" eaLnBrk="1" hangingPunct="1"/>
            <a:endParaRPr lang="en-US" altLang="en-US" sz="2400" dirty="0"/>
          </a:p>
          <a:p>
            <a:pPr algn="ctr" eaLnBrk="1" hangingPunct="1"/>
            <a:r>
              <a:rPr lang="en-US" alt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Vince Vandehaar MBA</a:t>
            </a:r>
          </a:p>
          <a:p>
            <a:pPr algn="ctr" eaLnBrk="1" hangingPunct="1"/>
            <a:r>
              <a:rPr lang="en-US" altLang="en-US" sz="1800" b="1" dirty="0">
                <a:solidFill>
                  <a:schemeClr val="tx1"/>
                </a:solidFill>
              </a:rPr>
              <a:t> VVV@VandehaarMarketing.com</a:t>
            </a:r>
          </a:p>
          <a:p>
            <a:pPr algn="ctr" eaLnBrk="1" hangingPunct="1"/>
            <a:r>
              <a:rPr lang="en-US" altLang="en-US" sz="1800" b="1" dirty="0">
                <a:solidFill>
                  <a:schemeClr val="tx1"/>
                </a:solidFill>
              </a:rPr>
              <a:t>(913) 302-7264</a:t>
            </a:r>
            <a:endParaRPr lang="en-US" altLang="en-US" sz="1800" dirty="0">
              <a:solidFill>
                <a:schemeClr val="tx1"/>
              </a:solidFill>
            </a:endParaRP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527281" y="1060659"/>
            <a:ext cx="8865271" cy="1340266"/>
          </a:xfrm>
        </p:spPr>
        <p:txBody>
          <a:bodyPr/>
          <a:lstStyle/>
          <a:p>
            <a:pPr eaLnBrk="1" hangingPunct="1"/>
            <a:br>
              <a:rPr lang="en-US" altLang="en-US" sz="2800" dirty="0"/>
            </a:br>
            <a:endParaRPr lang="en-US" altLang="en-US" sz="2800" dirty="0"/>
          </a:p>
        </p:txBody>
      </p:sp>
      <p:sp>
        <p:nvSpPr>
          <p:cNvPr id="41989" name="Rectangle 4"/>
          <p:cNvSpPr>
            <a:spLocks noChangeArrowheads="1"/>
          </p:cNvSpPr>
          <p:nvPr/>
        </p:nvSpPr>
        <p:spPr bwMode="auto">
          <a:xfrm>
            <a:off x="4562626" y="3124200"/>
            <a:ext cx="40836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en-US" sz="4400" b="1" dirty="0">
                <a:latin typeface="+mj-lt"/>
                <a:cs typeface="Arial" panose="020B0604020202020204" pitchFamily="34" charset="0"/>
              </a:rPr>
              <a:t>Questions </a:t>
            </a:r>
            <a:endParaRPr lang="en-US" altLang="en-US" sz="3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55C7CA24-89C4-453D-A3FE-A00D5A565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62" y="3460334"/>
            <a:ext cx="3191025" cy="2552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B86C2C-8027-C124-6574-3E7FE14A4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62" y="1470434"/>
            <a:ext cx="7888908" cy="12924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723</TotalTime>
  <Words>198</Words>
  <Application>Microsoft Office PowerPoint</Application>
  <PresentationFormat>On-screen Show (4:3)</PresentationFormat>
  <Paragraphs>49</Paragraphs>
  <Slides>9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ＭＳ Ｐゴシック</vt:lpstr>
      <vt:lpstr>Arial</vt:lpstr>
      <vt:lpstr>Calibri</vt:lpstr>
      <vt:lpstr>Lucida Sans Unicode</vt:lpstr>
      <vt:lpstr>Times New Roman</vt:lpstr>
      <vt:lpstr>Wingdings</vt:lpstr>
      <vt:lpstr>ヒラギノ角ゴ Pro W3</vt:lpstr>
      <vt:lpstr>Capsules</vt:lpstr>
      <vt:lpstr>Presentation</vt:lpstr>
      <vt:lpstr>KAHCC Innovation Spring Conference Using Data to Get Results  04/25/24   </vt:lpstr>
      <vt:lpstr>Topics to cover (10 mins) </vt:lpstr>
      <vt:lpstr>PowerPoint Presentation</vt:lpstr>
      <vt:lpstr>        Measure Internal Functions</vt:lpstr>
      <vt:lpstr>Prepare Marketing Assumptions (Blueprint with Success Measures) </vt:lpstr>
      <vt:lpstr>PowerPoint Presentation</vt:lpstr>
      <vt:lpstr>Track Peers – Media Activities</vt:lpstr>
      <vt:lpstr>PowerPoint Presentation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580: Marketing Strategy</dc:title>
  <dc:creator>Jay Johnson</dc:creator>
  <cp:lastModifiedBy>Shelby Stacy</cp:lastModifiedBy>
  <cp:revision>147</cp:revision>
  <dcterms:created xsi:type="dcterms:W3CDTF">2008-01-08T23:28:44Z</dcterms:created>
  <dcterms:modified xsi:type="dcterms:W3CDTF">2024-04-24T16:05:14Z</dcterms:modified>
</cp:coreProperties>
</file>