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8288000" cy="10287000"/>
  <p:notesSz cx="6858000" cy="9144000"/>
  <p:embeddedFontLst>
    <p:embeddedFont>
      <p:font typeface="Open Sans" panose="020B0606030504020204" pitchFamily="34" charset="0"/>
      <p:regular r:id="rId22"/>
    </p:embeddedFont>
    <p:embeddedFont>
      <p:font typeface="Open Sans Bold" panose="020B0806030504020204" charset="0"/>
      <p:regular r:id="rId23"/>
    </p:embeddedFont>
    <p:embeddedFont>
      <p:font typeface="Playland" panose="020B0604020202020204" charset="0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8" d="100"/>
          <a:sy n="68" d="100"/>
        </p:scale>
        <p:origin x="89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youtu.be/_qY-VP4YUkY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youtu.be/SfxDcrZQWas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865" t="-15613" b="-25540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3" name="Group 3"/>
          <p:cNvGrpSpPr/>
          <p:nvPr/>
        </p:nvGrpSpPr>
        <p:grpSpPr>
          <a:xfrm>
            <a:off x="-368586" y="3078163"/>
            <a:ext cx="787686" cy="2895720"/>
            <a:chOff x="0" y="0"/>
            <a:chExt cx="207456" cy="76265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07456" cy="762659"/>
            </a:xfrm>
            <a:custGeom>
              <a:avLst/>
              <a:gdLst/>
              <a:ahLst/>
              <a:cxnLst/>
              <a:rect l="l" t="t" r="r" b="b"/>
              <a:pathLst>
                <a:path w="207456" h="762659">
                  <a:moveTo>
                    <a:pt x="0" y="0"/>
                  </a:moveTo>
                  <a:lnTo>
                    <a:pt x="207456" y="0"/>
                  </a:lnTo>
                  <a:lnTo>
                    <a:pt x="207456" y="762659"/>
                  </a:lnTo>
                  <a:lnTo>
                    <a:pt x="0" y="762659"/>
                  </a:lnTo>
                  <a:close/>
                </a:path>
              </a:pathLst>
            </a:custGeom>
            <a:solidFill>
              <a:srgbClr val="03659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207456" cy="8007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2700000">
            <a:off x="15884690" y="5591701"/>
            <a:ext cx="4998443" cy="4879738"/>
            <a:chOff x="0" y="0"/>
            <a:chExt cx="1316462" cy="1285198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316462" cy="1285198"/>
            </a:xfrm>
            <a:custGeom>
              <a:avLst/>
              <a:gdLst/>
              <a:ahLst/>
              <a:cxnLst/>
              <a:rect l="l" t="t" r="r" b="b"/>
              <a:pathLst>
                <a:path w="1316462" h="1285198">
                  <a:moveTo>
                    <a:pt x="0" y="0"/>
                  </a:moveTo>
                  <a:lnTo>
                    <a:pt x="1316462" y="0"/>
                  </a:lnTo>
                  <a:lnTo>
                    <a:pt x="1316462" y="1285198"/>
                  </a:lnTo>
                  <a:lnTo>
                    <a:pt x="0" y="1285198"/>
                  </a:lnTo>
                  <a:close/>
                </a:path>
              </a:pathLst>
            </a:custGeom>
            <a:solidFill>
              <a:srgbClr val="03659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1316462" cy="13232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 rot="8100000">
            <a:off x="8379215" y="-7447482"/>
            <a:ext cx="8469185" cy="13910875"/>
            <a:chOff x="0" y="0"/>
            <a:chExt cx="2230567" cy="366377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230567" cy="3663770"/>
            </a:xfrm>
            <a:custGeom>
              <a:avLst/>
              <a:gdLst/>
              <a:ahLst/>
              <a:cxnLst/>
              <a:rect l="l" t="t" r="r" b="b"/>
              <a:pathLst>
                <a:path w="2230567" h="3663770">
                  <a:moveTo>
                    <a:pt x="0" y="0"/>
                  </a:moveTo>
                  <a:lnTo>
                    <a:pt x="2230567" y="0"/>
                  </a:lnTo>
                  <a:lnTo>
                    <a:pt x="2230567" y="3663770"/>
                  </a:lnTo>
                  <a:lnTo>
                    <a:pt x="0" y="3663770"/>
                  </a:lnTo>
                  <a:close/>
                </a:path>
              </a:pathLst>
            </a:custGeom>
            <a:solidFill>
              <a:srgbClr val="66003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2230567" cy="370187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 rot="8100000">
            <a:off x="6791091" y="7829457"/>
            <a:ext cx="9653057" cy="8824540"/>
            <a:chOff x="0" y="0"/>
            <a:chExt cx="2542369" cy="232415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542369" cy="2324159"/>
            </a:xfrm>
            <a:custGeom>
              <a:avLst/>
              <a:gdLst/>
              <a:ahLst/>
              <a:cxnLst/>
              <a:rect l="l" t="t" r="r" b="b"/>
              <a:pathLst>
                <a:path w="2542369" h="2324159">
                  <a:moveTo>
                    <a:pt x="0" y="0"/>
                  </a:moveTo>
                  <a:lnTo>
                    <a:pt x="2542369" y="0"/>
                  </a:lnTo>
                  <a:lnTo>
                    <a:pt x="2542369" y="2324159"/>
                  </a:lnTo>
                  <a:lnTo>
                    <a:pt x="0" y="2324159"/>
                  </a:lnTo>
                  <a:close/>
                </a:path>
              </a:pathLst>
            </a:custGeom>
            <a:solidFill>
              <a:srgbClr val="66003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2542369" cy="23622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10376460" y="7655365"/>
            <a:ext cx="3024406" cy="1602935"/>
          </a:xfrm>
          <a:custGeom>
            <a:avLst/>
            <a:gdLst/>
            <a:ahLst/>
            <a:cxnLst/>
            <a:rect l="l" t="t" r="r" b="b"/>
            <a:pathLst>
              <a:path w="3024406" h="1602935">
                <a:moveTo>
                  <a:pt x="0" y="0"/>
                </a:moveTo>
                <a:lnTo>
                  <a:pt x="3024406" y="0"/>
                </a:lnTo>
                <a:lnTo>
                  <a:pt x="3024406" y="1602935"/>
                </a:lnTo>
                <a:lnTo>
                  <a:pt x="0" y="16029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TextBox 16"/>
          <p:cNvSpPr txBox="1"/>
          <p:nvPr/>
        </p:nvSpPr>
        <p:spPr>
          <a:xfrm>
            <a:off x="11888663" y="1803356"/>
            <a:ext cx="5101174" cy="10245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713"/>
              </a:lnSpc>
            </a:pPr>
            <a:r>
              <a:rPr lang="en-US" sz="7713">
                <a:solidFill>
                  <a:srgbClr val="FFFFFF"/>
                </a:solidFill>
                <a:latin typeface="Playland"/>
              </a:rPr>
              <a:t>Sarah Johnson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1372677" y="2778868"/>
            <a:ext cx="6133145" cy="10297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40"/>
              </a:lnSpc>
            </a:pPr>
            <a:r>
              <a:rPr lang="en-US" sz="2957">
                <a:solidFill>
                  <a:srgbClr val="FFFFFF"/>
                </a:solidFill>
                <a:latin typeface="Open Sans Bold"/>
              </a:rPr>
              <a:t>DIRECTOR OF MARKETING, STRATEGY &amp; COMMUNICATIONS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3691593" y="-2809924"/>
            <a:ext cx="11109290" cy="16435075"/>
            <a:chOff x="0" y="0"/>
            <a:chExt cx="3139105" cy="46439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139105" cy="4643990"/>
            </a:xfrm>
            <a:custGeom>
              <a:avLst/>
              <a:gdLst/>
              <a:ahLst/>
              <a:cxnLst/>
              <a:rect l="l" t="t" r="r" b="b"/>
              <a:pathLst>
                <a:path w="3139105" h="4643990">
                  <a:moveTo>
                    <a:pt x="0" y="0"/>
                  </a:moveTo>
                  <a:lnTo>
                    <a:pt x="3139105" y="0"/>
                  </a:lnTo>
                  <a:lnTo>
                    <a:pt x="3139105" y="4643990"/>
                  </a:lnTo>
                  <a:lnTo>
                    <a:pt x="0" y="4643990"/>
                  </a:lnTo>
                  <a:close/>
                </a:path>
              </a:pathLst>
            </a:custGeom>
            <a:solidFill>
              <a:srgbClr val="641036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3139105" cy="46820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683208" y="-749633"/>
            <a:ext cx="690983" cy="11134766"/>
            <a:chOff x="0" y="0"/>
            <a:chExt cx="195248" cy="314630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5248" cy="3146304"/>
            </a:xfrm>
            <a:custGeom>
              <a:avLst/>
              <a:gdLst/>
              <a:ahLst/>
              <a:cxnLst/>
              <a:rect l="l" t="t" r="r" b="b"/>
              <a:pathLst>
                <a:path w="195248" h="3146304">
                  <a:moveTo>
                    <a:pt x="0" y="0"/>
                  </a:moveTo>
                  <a:lnTo>
                    <a:pt x="195248" y="0"/>
                  </a:lnTo>
                  <a:lnTo>
                    <a:pt x="195248" y="3146304"/>
                  </a:lnTo>
                  <a:lnTo>
                    <a:pt x="0" y="3146304"/>
                  </a:lnTo>
                  <a:close/>
                </a:path>
              </a:pathLst>
            </a:custGeom>
            <a:solidFill>
              <a:srgbClr val="03659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95248" cy="31844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374192" y="3446094"/>
            <a:ext cx="16089583" cy="5722237"/>
          </a:xfrm>
          <a:custGeom>
            <a:avLst/>
            <a:gdLst/>
            <a:ahLst/>
            <a:cxnLst/>
            <a:rect l="l" t="t" r="r" b="b"/>
            <a:pathLst>
              <a:path w="16089583" h="5722237">
                <a:moveTo>
                  <a:pt x="0" y="0"/>
                </a:moveTo>
                <a:lnTo>
                  <a:pt x="16089583" y="0"/>
                </a:lnTo>
                <a:lnTo>
                  <a:pt x="16089583" y="5722236"/>
                </a:lnTo>
                <a:lnTo>
                  <a:pt x="0" y="572223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1734522" y="1712317"/>
            <a:ext cx="8115300" cy="14408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779"/>
              </a:lnSpc>
            </a:pPr>
            <a:r>
              <a:rPr lang="en-US" sz="10999">
                <a:solidFill>
                  <a:srgbClr val="FFFFFF"/>
                </a:solidFill>
                <a:latin typeface="Playland"/>
              </a:rPr>
              <a:t>Our Network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04117" y="0"/>
            <a:ext cx="19192117" cy="7972639"/>
            <a:chOff x="0" y="0"/>
            <a:chExt cx="5423036" cy="225279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423036" cy="2252795"/>
            </a:xfrm>
            <a:custGeom>
              <a:avLst/>
              <a:gdLst/>
              <a:ahLst/>
              <a:cxnLst/>
              <a:rect l="l" t="t" r="r" b="b"/>
              <a:pathLst>
                <a:path w="5423036" h="2252795">
                  <a:moveTo>
                    <a:pt x="0" y="0"/>
                  </a:moveTo>
                  <a:lnTo>
                    <a:pt x="5423036" y="0"/>
                  </a:lnTo>
                  <a:lnTo>
                    <a:pt x="5423036" y="2252795"/>
                  </a:lnTo>
                  <a:lnTo>
                    <a:pt x="0" y="2252795"/>
                  </a:lnTo>
                  <a:close/>
                </a:path>
              </a:pathLst>
            </a:custGeom>
            <a:solidFill>
              <a:srgbClr val="03659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5423036" cy="22908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14625" y="0"/>
            <a:ext cx="12858750" cy="7972639"/>
          </a:xfrm>
          <a:custGeom>
            <a:avLst/>
            <a:gdLst/>
            <a:ahLst/>
            <a:cxnLst/>
            <a:rect l="l" t="t" r="r" b="b"/>
            <a:pathLst>
              <a:path w="12858750" h="7972639">
                <a:moveTo>
                  <a:pt x="0" y="0"/>
                </a:moveTo>
                <a:lnTo>
                  <a:pt x="12858750" y="0"/>
                </a:lnTo>
                <a:lnTo>
                  <a:pt x="12858750" y="7972639"/>
                </a:lnTo>
                <a:lnTo>
                  <a:pt x="0" y="79726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523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357024" y="7944064"/>
            <a:ext cx="3564109" cy="2031542"/>
          </a:xfrm>
          <a:custGeom>
            <a:avLst/>
            <a:gdLst/>
            <a:ahLst/>
            <a:cxnLst/>
            <a:rect l="l" t="t" r="r" b="b"/>
            <a:pathLst>
              <a:path w="3564109" h="2031542">
                <a:moveTo>
                  <a:pt x="0" y="0"/>
                </a:moveTo>
                <a:lnTo>
                  <a:pt x="3564109" y="0"/>
                </a:lnTo>
                <a:lnTo>
                  <a:pt x="3564109" y="2031542"/>
                </a:lnTo>
                <a:lnTo>
                  <a:pt x="0" y="20315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2714625" y="8189901"/>
            <a:ext cx="16012154" cy="13779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>
                <a:solidFill>
                  <a:srgbClr val="FFFFFF"/>
                </a:solidFill>
                <a:latin typeface="Playland"/>
              </a:rPr>
              <a:t>William Newton Cardiology &amp; Cath Lab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7556086" y="-8558981"/>
            <a:ext cx="3175828" cy="18467541"/>
            <a:chOff x="0" y="0"/>
            <a:chExt cx="897380" cy="521829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97380" cy="5218295"/>
            </a:xfrm>
            <a:custGeom>
              <a:avLst/>
              <a:gdLst/>
              <a:ahLst/>
              <a:cxnLst/>
              <a:rect l="l" t="t" r="r" b="b"/>
              <a:pathLst>
                <a:path w="897380" h="5218295">
                  <a:moveTo>
                    <a:pt x="0" y="0"/>
                  </a:moveTo>
                  <a:lnTo>
                    <a:pt x="897380" y="0"/>
                  </a:lnTo>
                  <a:lnTo>
                    <a:pt x="897380" y="5218295"/>
                  </a:lnTo>
                  <a:lnTo>
                    <a:pt x="0" y="5218295"/>
                  </a:lnTo>
                  <a:close/>
                </a:path>
              </a:pathLst>
            </a:custGeom>
            <a:solidFill>
              <a:srgbClr val="03659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97380" cy="52563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-89771" y="0"/>
            <a:ext cx="5045607" cy="10287000"/>
          </a:xfrm>
          <a:custGeom>
            <a:avLst/>
            <a:gdLst/>
            <a:ahLst/>
            <a:cxnLst/>
            <a:rect l="l" t="t" r="r" b="b"/>
            <a:pathLst>
              <a:path w="5045607" h="10287000">
                <a:moveTo>
                  <a:pt x="0" y="0"/>
                </a:moveTo>
                <a:lnTo>
                  <a:pt x="5045607" y="0"/>
                </a:lnTo>
                <a:lnTo>
                  <a:pt x="5045607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680" r="-2324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4680191" y="18548"/>
            <a:ext cx="13607809" cy="2080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7078"/>
              </a:lnSpc>
            </a:pPr>
            <a:r>
              <a:rPr lang="en-US" sz="12199">
                <a:solidFill>
                  <a:srgbClr val="FFFFFF"/>
                </a:solidFill>
                <a:latin typeface="Playland"/>
              </a:rPr>
              <a:t>Within the first 6 mos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957075" y="5858118"/>
            <a:ext cx="5921014" cy="19008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In-person introductions &amp; luncheon w/referring providers </a:t>
            </a:r>
          </a:p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Open House</a:t>
            </a:r>
          </a:p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VIP Meet &amp; Greet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957075" y="8616625"/>
            <a:ext cx="7018651" cy="14227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Meet the Provider Video</a:t>
            </a:r>
          </a:p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News Releases &amp; Feature Articles</a:t>
            </a:r>
          </a:p>
          <a:p>
            <a:pPr>
              <a:lnSpc>
                <a:spcPts val="3783"/>
              </a:lnSpc>
            </a:pPr>
            <a:endParaRPr lang="en-US" sz="2702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2265048" y="3257543"/>
            <a:ext cx="5346092" cy="47693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Direct Mail - Special Newsletter</a:t>
            </a:r>
          </a:p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Newsprint</a:t>
            </a:r>
          </a:p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Outdoor Media</a:t>
            </a:r>
          </a:p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Point-of-Sale</a:t>
            </a:r>
          </a:p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Radio</a:t>
            </a:r>
          </a:p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Screen Media</a:t>
            </a:r>
          </a:p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Social Media</a:t>
            </a:r>
          </a:p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Webpage &amp; Provider Directory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987012" y="3150826"/>
            <a:ext cx="5643658" cy="19008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Logo &amp; Design</a:t>
            </a:r>
          </a:p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Internal Slogan Contest</a:t>
            </a:r>
          </a:p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Original Photography</a:t>
            </a:r>
          </a:p>
          <a:p>
            <a:pPr marL="583508" lvl="1" indent="-291754">
              <a:lnSpc>
                <a:spcPts val="3783"/>
              </a:lnSpc>
              <a:buFont typeface="Arial"/>
              <a:buChar char="•"/>
            </a:pPr>
            <a:r>
              <a:rPr lang="en-US" sz="2702">
                <a:solidFill>
                  <a:srgbClr val="FFFFFF"/>
                </a:solidFill>
                <a:latin typeface="Open Sans"/>
              </a:rPr>
              <a:t>Merch &amp; Promo Items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957075" y="5343873"/>
            <a:ext cx="5352535" cy="5530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94"/>
              </a:lnSpc>
            </a:pPr>
            <a:r>
              <a:rPr lang="en-US" sz="3281">
                <a:solidFill>
                  <a:srgbClr val="FFFFFF"/>
                </a:solidFill>
                <a:latin typeface="Open Sans Bold"/>
              </a:rPr>
              <a:t>DIRECT SELLING: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987012" y="2636000"/>
            <a:ext cx="5404846" cy="5530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94"/>
              </a:lnSpc>
            </a:pPr>
            <a:r>
              <a:rPr lang="en-US" sz="3281">
                <a:solidFill>
                  <a:srgbClr val="FFFFFF"/>
                </a:solidFill>
                <a:latin typeface="Open Sans Bold"/>
              </a:rPr>
              <a:t>BRANDING: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957075" y="8031281"/>
            <a:ext cx="5404846" cy="5530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94"/>
              </a:lnSpc>
            </a:pPr>
            <a:r>
              <a:rPr lang="en-US" sz="3281">
                <a:solidFill>
                  <a:srgbClr val="FFFFFF"/>
                </a:solidFill>
                <a:latin typeface="Open Sans Bold"/>
              </a:rPr>
              <a:t>STORYTELLING: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265048" y="2636000"/>
            <a:ext cx="5346092" cy="5530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94"/>
              </a:lnSpc>
            </a:pPr>
            <a:r>
              <a:rPr lang="en-US" sz="3281">
                <a:solidFill>
                  <a:srgbClr val="FFFFFF"/>
                </a:solidFill>
                <a:latin typeface="Open Sans Bold"/>
              </a:rPr>
              <a:t>MEDIA &amp; ADVERTISING: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336834" y="612530"/>
            <a:ext cx="787686" cy="2895720"/>
            <a:chOff x="0" y="0"/>
            <a:chExt cx="207456" cy="76265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7456" cy="762659"/>
            </a:xfrm>
            <a:custGeom>
              <a:avLst/>
              <a:gdLst/>
              <a:ahLst/>
              <a:cxnLst/>
              <a:rect l="l" t="t" r="r" b="b"/>
              <a:pathLst>
                <a:path w="207456" h="762659">
                  <a:moveTo>
                    <a:pt x="0" y="0"/>
                  </a:moveTo>
                  <a:lnTo>
                    <a:pt x="207456" y="0"/>
                  </a:lnTo>
                  <a:lnTo>
                    <a:pt x="207456" y="762659"/>
                  </a:lnTo>
                  <a:lnTo>
                    <a:pt x="0" y="762659"/>
                  </a:lnTo>
                  <a:close/>
                </a:path>
              </a:pathLst>
            </a:custGeom>
            <a:solidFill>
              <a:srgbClr val="03659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07456" cy="8007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4730677" y="194252"/>
            <a:ext cx="8836295" cy="9987538"/>
          </a:xfrm>
          <a:custGeom>
            <a:avLst/>
            <a:gdLst/>
            <a:ahLst/>
            <a:cxnLst/>
            <a:rect l="l" t="t" r="r" b="b"/>
            <a:pathLst>
              <a:path w="8836295" h="9987538">
                <a:moveTo>
                  <a:pt x="0" y="0"/>
                </a:moveTo>
                <a:lnTo>
                  <a:pt x="8836295" y="0"/>
                </a:lnTo>
                <a:lnTo>
                  <a:pt x="8836295" y="9987538"/>
                </a:lnTo>
                <a:lnTo>
                  <a:pt x="0" y="998753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718933" y="847353"/>
            <a:ext cx="787686" cy="2895720"/>
            <a:chOff x="0" y="0"/>
            <a:chExt cx="207456" cy="76265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7456" cy="762659"/>
            </a:xfrm>
            <a:custGeom>
              <a:avLst/>
              <a:gdLst/>
              <a:ahLst/>
              <a:cxnLst/>
              <a:rect l="l" t="t" r="r" b="b"/>
              <a:pathLst>
                <a:path w="207456" h="762659">
                  <a:moveTo>
                    <a:pt x="0" y="0"/>
                  </a:moveTo>
                  <a:lnTo>
                    <a:pt x="207456" y="0"/>
                  </a:lnTo>
                  <a:lnTo>
                    <a:pt x="207456" y="762659"/>
                  </a:lnTo>
                  <a:lnTo>
                    <a:pt x="0" y="762659"/>
                  </a:lnTo>
                  <a:close/>
                </a:path>
              </a:pathLst>
            </a:custGeom>
            <a:solidFill>
              <a:srgbClr val="03659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07456" cy="8007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4112776" y="357386"/>
            <a:ext cx="9324740" cy="9619095"/>
          </a:xfrm>
          <a:custGeom>
            <a:avLst/>
            <a:gdLst/>
            <a:ahLst/>
            <a:cxnLst/>
            <a:rect l="l" t="t" r="r" b="b"/>
            <a:pathLst>
              <a:path w="9324740" h="9619095">
                <a:moveTo>
                  <a:pt x="0" y="0"/>
                </a:moveTo>
                <a:lnTo>
                  <a:pt x="9324740" y="0"/>
                </a:lnTo>
                <a:lnTo>
                  <a:pt x="9324740" y="9619095"/>
                </a:lnTo>
                <a:lnTo>
                  <a:pt x="0" y="961909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7556086" y="-8558981"/>
            <a:ext cx="3175828" cy="18467541"/>
            <a:chOff x="0" y="0"/>
            <a:chExt cx="897380" cy="521829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97380" cy="5218295"/>
            </a:xfrm>
            <a:custGeom>
              <a:avLst/>
              <a:gdLst/>
              <a:ahLst/>
              <a:cxnLst/>
              <a:rect l="l" t="t" r="r" b="b"/>
              <a:pathLst>
                <a:path w="897380" h="5218295">
                  <a:moveTo>
                    <a:pt x="0" y="0"/>
                  </a:moveTo>
                  <a:lnTo>
                    <a:pt x="897380" y="0"/>
                  </a:lnTo>
                  <a:lnTo>
                    <a:pt x="897380" y="5218295"/>
                  </a:lnTo>
                  <a:lnTo>
                    <a:pt x="0" y="5218295"/>
                  </a:lnTo>
                  <a:close/>
                </a:path>
              </a:pathLst>
            </a:custGeom>
            <a:solidFill>
              <a:srgbClr val="03659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97380" cy="52563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2207459" y="2275731"/>
            <a:ext cx="6618702" cy="8011269"/>
          </a:xfrm>
          <a:custGeom>
            <a:avLst/>
            <a:gdLst/>
            <a:ahLst/>
            <a:cxnLst/>
            <a:rect l="l" t="t" r="r" b="b"/>
            <a:pathLst>
              <a:path w="6618702" h="8011269">
                <a:moveTo>
                  <a:pt x="0" y="0"/>
                </a:moveTo>
                <a:lnTo>
                  <a:pt x="6618702" y="0"/>
                </a:lnTo>
                <a:lnTo>
                  <a:pt x="6618702" y="8011269"/>
                </a:lnTo>
                <a:lnTo>
                  <a:pt x="0" y="801126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6139" r="-4542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-117638" y="134641"/>
            <a:ext cx="18377771" cy="18992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539"/>
              </a:lnSpc>
            </a:pPr>
            <a:r>
              <a:rPr lang="en-US" sz="11099">
                <a:solidFill>
                  <a:srgbClr val="FFFFFF"/>
                </a:solidFill>
                <a:latin typeface="Playland"/>
              </a:rPr>
              <a:t>&amp; again 18 mos. later w/new provider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64112" y="3348557"/>
            <a:ext cx="5034878" cy="25734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31469" lvl="1" indent="-315734">
              <a:lnSpc>
                <a:spcPts val="4094"/>
              </a:lnSpc>
              <a:buFont typeface="Arial"/>
              <a:buChar char="•"/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Health Fairs</a:t>
            </a:r>
          </a:p>
          <a:p>
            <a:pPr marL="631469" lvl="1" indent="-315734">
              <a:lnSpc>
                <a:spcPts val="4094"/>
              </a:lnSpc>
              <a:buFont typeface="Arial"/>
              <a:buChar char="•"/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In-person introductions &amp; luncheon w/referring providers </a:t>
            </a:r>
          </a:p>
          <a:p>
            <a:pPr marL="631469" lvl="1" indent="-315734">
              <a:lnSpc>
                <a:spcPts val="4094"/>
              </a:lnSpc>
              <a:buFont typeface="Arial"/>
              <a:buChar char="•"/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VIP Meet &amp; Greet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09469" y="6849485"/>
            <a:ext cx="5216398" cy="1533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31469" lvl="1" indent="-315734">
              <a:lnSpc>
                <a:spcPts val="4094"/>
              </a:lnSpc>
              <a:buFont typeface="Arial"/>
              <a:buChar char="•"/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Meet the Provider Video</a:t>
            </a:r>
          </a:p>
          <a:p>
            <a:pPr marL="631469" lvl="1" indent="-315734">
              <a:lnSpc>
                <a:spcPts val="4094"/>
              </a:lnSpc>
              <a:buFont typeface="Arial"/>
              <a:buChar char="•"/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News Releases &amp; Feature Articles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512500" y="3348557"/>
            <a:ext cx="5399821" cy="51736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31469" lvl="1" indent="-315734">
              <a:lnSpc>
                <a:spcPts val="4094"/>
              </a:lnSpc>
              <a:buFont typeface="Arial"/>
              <a:buChar char="•"/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Direct Mail - Annual Newsletter</a:t>
            </a:r>
          </a:p>
          <a:p>
            <a:pPr marL="631469" lvl="1" indent="-315734">
              <a:lnSpc>
                <a:spcPts val="4094"/>
              </a:lnSpc>
              <a:buFont typeface="Arial"/>
              <a:buChar char="•"/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Newsprint</a:t>
            </a:r>
          </a:p>
          <a:p>
            <a:pPr marL="631469" lvl="1" indent="-315734">
              <a:lnSpc>
                <a:spcPts val="4094"/>
              </a:lnSpc>
              <a:buFont typeface="Arial"/>
              <a:buChar char="•"/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Outdoor Media</a:t>
            </a:r>
          </a:p>
          <a:p>
            <a:pPr marL="631469" lvl="1" indent="-315734">
              <a:lnSpc>
                <a:spcPts val="4094"/>
              </a:lnSpc>
              <a:buFont typeface="Arial"/>
              <a:buChar char="•"/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Point-of-Sale</a:t>
            </a:r>
          </a:p>
          <a:p>
            <a:pPr marL="631469" lvl="1" indent="-315734">
              <a:lnSpc>
                <a:spcPts val="4094"/>
              </a:lnSpc>
              <a:buFont typeface="Arial"/>
              <a:buChar char="•"/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Radio</a:t>
            </a:r>
          </a:p>
          <a:p>
            <a:pPr marL="631469" lvl="1" indent="-315734">
              <a:lnSpc>
                <a:spcPts val="4094"/>
              </a:lnSpc>
              <a:buFont typeface="Arial"/>
              <a:buChar char="•"/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Screen Media</a:t>
            </a:r>
          </a:p>
          <a:p>
            <a:pPr marL="631469" lvl="1" indent="-315734">
              <a:lnSpc>
                <a:spcPts val="4094"/>
              </a:lnSpc>
              <a:buFont typeface="Arial"/>
              <a:buChar char="•"/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Social Media</a:t>
            </a:r>
          </a:p>
          <a:p>
            <a:pPr marL="631469" lvl="1" indent="-315734">
              <a:lnSpc>
                <a:spcPts val="4094"/>
              </a:lnSpc>
              <a:buFont typeface="Arial"/>
              <a:buChar char="•"/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Webpage &amp; Provider Directory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64112" y="8826986"/>
            <a:ext cx="5399821" cy="5836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77"/>
              </a:lnSpc>
            </a:pPr>
            <a:r>
              <a:rPr lang="en-US" sz="3412">
                <a:solidFill>
                  <a:srgbClr val="FFFFFF"/>
                </a:solidFill>
                <a:latin typeface="Open Sans Bold"/>
              </a:rPr>
              <a:t>CONTENT MARKETING: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64112" y="2701717"/>
            <a:ext cx="5406329" cy="5836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77"/>
              </a:lnSpc>
            </a:pPr>
            <a:r>
              <a:rPr lang="en-US" sz="3412">
                <a:solidFill>
                  <a:srgbClr val="FFFFFF"/>
                </a:solidFill>
                <a:latin typeface="Open Sans Bold"/>
              </a:rPr>
              <a:t>DIRECT SELLING: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09469" y="6239208"/>
            <a:ext cx="5459166" cy="5836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77"/>
              </a:lnSpc>
            </a:pPr>
            <a:r>
              <a:rPr lang="en-US" sz="3412">
                <a:solidFill>
                  <a:srgbClr val="FFFFFF"/>
                </a:solidFill>
                <a:latin typeface="Open Sans Bold"/>
              </a:rPr>
              <a:t>STORYTELLING: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804896" y="8917231"/>
            <a:ext cx="5029579" cy="4933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094"/>
              </a:lnSpc>
            </a:pPr>
            <a:r>
              <a:rPr lang="en-US" sz="2924">
                <a:solidFill>
                  <a:srgbClr val="FFFFFF"/>
                </a:solidFill>
                <a:latin typeface="Open Sans"/>
              </a:rPr>
              <a:t>  Health Column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512500" y="2701717"/>
            <a:ext cx="5399821" cy="5836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77"/>
              </a:lnSpc>
            </a:pPr>
            <a:r>
              <a:rPr lang="en-US" sz="3412">
                <a:solidFill>
                  <a:srgbClr val="FFFFFF"/>
                </a:solidFill>
                <a:latin typeface="Open Sans Bold"/>
              </a:rPr>
              <a:t>MEDIA &amp; ADVERTISING: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83208" y="-749633"/>
            <a:ext cx="690983" cy="11134766"/>
            <a:chOff x="0" y="0"/>
            <a:chExt cx="195248" cy="31463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95248" cy="3146304"/>
            </a:xfrm>
            <a:custGeom>
              <a:avLst/>
              <a:gdLst/>
              <a:ahLst/>
              <a:cxnLst/>
              <a:rect l="l" t="t" r="r" b="b"/>
              <a:pathLst>
                <a:path w="195248" h="3146304">
                  <a:moveTo>
                    <a:pt x="0" y="0"/>
                  </a:moveTo>
                  <a:lnTo>
                    <a:pt x="195248" y="0"/>
                  </a:lnTo>
                  <a:lnTo>
                    <a:pt x="195248" y="3146304"/>
                  </a:lnTo>
                  <a:lnTo>
                    <a:pt x="0" y="3146304"/>
                  </a:lnTo>
                  <a:close/>
                </a:path>
              </a:pathLst>
            </a:custGeom>
            <a:solidFill>
              <a:srgbClr val="03659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95248" cy="31844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pic>
        <p:nvPicPr>
          <p:cNvPr id="5" name="Picture 5"/>
          <p:cNvPicPr>
            <a:picLocks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74192" y="386492"/>
            <a:ext cx="16913808" cy="951401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68375" y="1351871"/>
            <a:ext cx="19133716" cy="7976622"/>
          </a:xfrm>
          <a:custGeom>
            <a:avLst/>
            <a:gdLst/>
            <a:ahLst/>
            <a:cxnLst/>
            <a:rect l="l" t="t" r="r" b="b"/>
            <a:pathLst>
              <a:path w="19133716" h="7976622">
                <a:moveTo>
                  <a:pt x="0" y="0"/>
                </a:moveTo>
                <a:lnTo>
                  <a:pt x="19133716" y="0"/>
                </a:lnTo>
                <a:lnTo>
                  <a:pt x="19133716" y="7976623"/>
                </a:lnTo>
                <a:lnTo>
                  <a:pt x="0" y="79766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7440742" y="-8443637"/>
            <a:ext cx="3406516" cy="18467541"/>
            <a:chOff x="0" y="0"/>
            <a:chExt cx="962565" cy="521829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62565" cy="5218295"/>
            </a:xfrm>
            <a:custGeom>
              <a:avLst/>
              <a:gdLst/>
              <a:ahLst/>
              <a:cxnLst/>
              <a:rect l="l" t="t" r="r" b="b"/>
              <a:pathLst>
                <a:path w="962565" h="5218295">
                  <a:moveTo>
                    <a:pt x="0" y="0"/>
                  </a:moveTo>
                  <a:lnTo>
                    <a:pt x="962565" y="0"/>
                  </a:lnTo>
                  <a:lnTo>
                    <a:pt x="962565" y="5218295"/>
                  </a:lnTo>
                  <a:lnTo>
                    <a:pt x="0" y="5218295"/>
                  </a:lnTo>
                  <a:close/>
                </a:path>
              </a:pathLst>
            </a:custGeom>
            <a:solidFill>
              <a:srgbClr val="03659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962565" cy="52563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8367794" y="0"/>
            <a:ext cx="9920206" cy="5348927"/>
          </a:xfrm>
          <a:custGeom>
            <a:avLst/>
            <a:gdLst/>
            <a:ahLst/>
            <a:cxnLst/>
            <a:rect l="l" t="t" r="r" b="b"/>
            <a:pathLst>
              <a:path w="9920206" h="5348927">
                <a:moveTo>
                  <a:pt x="0" y="0"/>
                </a:moveTo>
                <a:lnTo>
                  <a:pt x="9920206" y="0"/>
                </a:lnTo>
                <a:lnTo>
                  <a:pt x="9920206" y="5348927"/>
                </a:lnTo>
                <a:lnTo>
                  <a:pt x="0" y="534892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3" t="-7914" r="-188" b="-846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8367794" y="4567662"/>
            <a:ext cx="4806681" cy="1772846"/>
          </a:xfrm>
          <a:custGeom>
            <a:avLst/>
            <a:gdLst/>
            <a:ahLst/>
            <a:cxnLst/>
            <a:rect l="l" t="t" r="r" b="b"/>
            <a:pathLst>
              <a:path w="4806681" h="1772846">
                <a:moveTo>
                  <a:pt x="0" y="0"/>
                </a:moveTo>
                <a:lnTo>
                  <a:pt x="4806680" y="0"/>
                </a:lnTo>
                <a:lnTo>
                  <a:pt x="4806680" y="1772846"/>
                </a:lnTo>
                <a:lnTo>
                  <a:pt x="0" y="17728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5755" t="-51079" r="-9228" b="-7477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8367794" y="6200106"/>
            <a:ext cx="4806681" cy="4086894"/>
          </a:xfrm>
          <a:custGeom>
            <a:avLst/>
            <a:gdLst/>
            <a:ahLst/>
            <a:cxnLst/>
            <a:rect l="l" t="t" r="r" b="b"/>
            <a:pathLst>
              <a:path w="4806681" h="4086894">
                <a:moveTo>
                  <a:pt x="0" y="0"/>
                </a:moveTo>
                <a:lnTo>
                  <a:pt x="4806680" y="0"/>
                </a:lnTo>
                <a:lnTo>
                  <a:pt x="4806680" y="4086894"/>
                </a:lnTo>
                <a:lnTo>
                  <a:pt x="0" y="40868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1976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13174474" y="4567662"/>
            <a:ext cx="5113526" cy="5766963"/>
          </a:xfrm>
          <a:custGeom>
            <a:avLst/>
            <a:gdLst/>
            <a:ahLst/>
            <a:cxnLst/>
            <a:rect l="l" t="t" r="r" b="b"/>
            <a:pathLst>
              <a:path w="5113526" h="5766963">
                <a:moveTo>
                  <a:pt x="0" y="0"/>
                </a:moveTo>
                <a:lnTo>
                  <a:pt x="5113526" y="0"/>
                </a:lnTo>
                <a:lnTo>
                  <a:pt x="5113526" y="5766963"/>
                </a:lnTo>
                <a:lnTo>
                  <a:pt x="0" y="576696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TextBox 9"/>
          <p:cNvSpPr txBox="1"/>
          <p:nvPr/>
        </p:nvSpPr>
        <p:spPr>
          <a:xfrm>
            <a:off x="233447" y="369570"/>
            <a:ext cx="7925450" cy="20920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11"/>
              </a:lnSpc>
            </a:pPr>
            <a:r>
              <a:rPr lang="en-US" sz="9299">
                <a:solidFill>
                  <a:srgbClr val="FFFFFF"/>
                </a:solidFill>
                <a:latin typeface="Playland"/>
              </a:rPr>
              <a:t>More... over the next 2 years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59333" y="3726275"/>
            <a:ext cx="5340763" cy="5291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833" lvl="1" indent="-334916">
              <a:lnSpc>
                <a:spcPts val="4343"/>
              </a:lnSpc>
              <a:buFont typeface="Arial"/>
              <a:buChar char="•"/>
            </a:pPr>
            <a:r>
              <a:rPr lang="en-US" sz="3102">
                <a:solidFill>
                  <a:srgbClr val="FFFFFF"/>
                </a:solidFill>
                <a:latin typeface="Open Sans"/>
              </a:rPr>
              <a:t>Speakers Bureau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66236" y="7193561"/>
            <a:ext cx="6264040" cy="21817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833" lvl="1" indent="-334916">
              <a:lnSpc>
                <a:spcPts val="4343"/>
              </a:lnSpc>
              <a:buFont typeface="Arial"/>
              <a:buChar char="•"/>
            </a:pPr>
            <a:r>
              <a:rPr lang="en-US" sz="3102">
                <a:solidFill>
                  <a:srgbClr val="FFFFFF"/>
                </a:solidFill>
                <a:latin typeface="Open Sans"/>
              </a:rPr>
              <a:t>Digital SEM &amp; Display Ads</a:t>
            </a:r>
          </a:p>
          <a:p>
            <a:pPr marL="669833" lvl="1" indent="-334916">
              <a:lnSpc>
                <a:spcPts val="4343"/>
              </a:lnSpc>
              <a:buFont typeface="Arial"/>
              <a:buChar char="•"/>
            </a:pPr>
            <a:r>
              <a:rPr lang="en-US" sz="3102">
                <a:solidFill>
                  <a:srgbClr val="FFFFFF"/>
                </a:solidFill>
                <a:latin typeface="Open Sans"/>
              </a:rPr>
              <a:t>Health Observations</a:t>
            </a:r>
          </a:p>
          <a:p>
            <a:pPr marL="669833" lvl="1" indent="-334916">
              <a:lnSpc>
                <a:spcPts val="4343"/>
              </a:lnSpc>
              <a:buFont typeface="Arial"/>
              <a:buChar char="•"/>
            </a:pPr>
            <a:r>
              <a:rPr lang="en-US" sz="3102">
                <a:solidFill>
                  <a:srgbClr val="FFFFFF"/>
                </a:solidFill>
                <a:latin typeface="Open Sans"/>
              </a:rPr>
              <a:t>Service Line Milestones</a:t>
            </a:r>
          </a:p>
          <a:p>
            <a:pPr marL="669833" lvl="1" indent="-334916">
              <a:lnSpc>
                <a:spcPts val="4343"/>
              </a:lnSpc>
              <a:buFont typeface="Arial"/>
              <a:buChar char="•"/>
            </a:pPr>
            <a:r>
              <a:rPr lang="en-US" sz="3102">
                <a:solidFill>
                  <a:srgbClr val="FFFFFF"/>
                </a:solidFill>
                <a:latin typeface="Open Sans"/>
              </a:rPr>
              <a:t>Social Media - Targeted Ads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66236" y="4500996"/>
            <a:ext cx="5727878" cy="615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067"/>
              </a:lnSpc>
            </a:pPr>
            <a:r>
              <a:rPr lang="en-US" sz="3619">
                <a:solidFill>
                  <a:srgbClr val="FFFFFF"/>
                </a:solidFill>
                <a:latin typeface="Open Sans Bold"/>
              </a:rPr>
              <a:t>CONTENT MARKETING: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59333" y="3050820"/>
            <a:ext cx="5734781" cy="615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067"/>
              </a:lnSpc>
            </a:pPr>
            <a:r>
              <a:rPr lang="en-US" sz="3619">
                <a:solidFill>
                  <a:srgbClr val="FFFFFF"/>
                </a:solidFill>
                <a:latin typeface="Open Sans Bold"/>
              </a:rPr>
              <a:t>DIRECT SELLING: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10189" y="5195084"/>
            <a:ext cx="5608690" cy="10800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833" lvl="1" indent="-334916">
              <a:lnSpc>
                <a:spcPts val="4343"/>
              </a:lnSpc>
              <a:buFont typeface="Arial"/>
              <a:buChar char="•"/>
            </a:pPr>
            <a:r>
              <a:rPr lang="en-US" sz="3102">
                <a:solidFill>
                  <a:srgbClr val="FFFFFF"/>
                </a:solidFill>
                <a:latin typeface="Open Sans"/>
              </a:rPr>
              <a:t>Heart Health Video</a:t>
            </a:r>
          </a:p>
          <a:p>
            <a:pPr marL="669833" lvl="1" indent="-334916">
              <a:lnSpc>
                <a:spcPts val="4343"/>
              </a:lnSpc>
              <a:buFont typeface="Arial"/>
              <a:buChar char="•"/>
            </a:pPr>
            <a:r>
              <a:rPr lang="en-US" sz="3102">
                <a:solidFill>
                  <a:srgbClr val="FFFFFF"/>
                </a:solidFill>
                <a:latin typeface="Open Sans"/>
              </a:rPr>
              <a:t>Blogs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66236" y="6518106"/>
            <a:ext cx="5727878" cy="615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067"/>
              </a:lnSpc>
            </a:pPr>
            <a:r>
              <a:rPr lang="en-US" sz="3619">
                <a:solidFill>
                  <a:srgbClr val="FFFFFF"/>
                </a:solidFill>
                <a:latin typeface="Open Sans Bold"/>
              </a:rPr>
              <a:t>MEDIA &amp; ADVERTISING: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D5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24681" y="-129132"/>
            <a:ext cx="19139893" cy="7817310"/>
            <a:chOff x="0" y="0"/>
            <a:chExt cx="5408279" cy="220890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408279" cy="2208905"/>
            </a:xfrm>
            <a:custGeom>
              <a:avLst/>
              <a:gdLst/>
              <a:ahLst/>
              <a:cxnLst/>
              <a:rect l="l" t="t" r="r" b="b"/>
              <a:pathLst>
                <a:path w="5408279" h="2208905">
                  <a:moveTo>
                    <a:pt x="0" y="0"/>
                  </a:moveTo>
                  <a:lnTo>
                    <a:pt x="5408279" y="0"/>
                  </a:lnTo>
                  <a:lnTo>
                    <a:pt x="5408279" y="2208905"/>
                  </a:lnTo>
                  <a:lnTo>
                    <a:pt x="0" y="2208905"/>
                  </a:lnTo>
                  <a:close/>
                </a:path>
              </a:pathLst>
            </a:custGeom>
            <a:solidFill>
              <a:srgbClr val="62876C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5408279" cy="22470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2714625" y="0"/>
            <a:ext cx="12858750" cy="7688179"/>
          </a:xfrm>
          <a:custGeom>
            <a:avLst/>
            <a:gdLst/>
            <a:ahLst/>
            <a:cxnLst/>
            <a:rect l="l" t="t" r="r" b="b"/>
            <a:pathLst>
              <a:path w="12858750" h="7688179">
                <a:moveTo>
                  <a:pt x="0" y="0"/>
                </a:moveTo>
                <a:lnTo>
                  <a:pt x="12858750" y="0"/>
                </a:lnTo>
                <a:lnTo>
                  <a:pt x="12858750" y="7688179"/>
                </a:lnTo>
                <a:lnTo>
                  <a:pt x="0" y="76881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984" b="-844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1028700" y="7559047"/>
            <a:ext cx="4000268" cy="2240150"/>
          </a:xfrm>
          <a:custGeom>
            <a:avLst/>
            <a:gdLst/>
            <a:ahLst/>
            <a:cxnLst/>
            <a:rect l="l" t="t" r="r" b="b"/>
            <a:pathLst>
              <a:path w="4000268" h="2240150">
                <a:moveTo>
                  <a:pt x="0" y="0"/>
                </a:moveTo>
                <a:lnTo>
                  <a:pt x="4000268" y="0"/>
                </a:lnTo>
                <a:lnTo>
                  <a:pt x="4000268" y="2240150"/>
                </a:lnTo>
                <a:lnTo>
                  <a:pt x="0" y="22401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TextBox 7"/>
          <p:cNvSpPr txBox="1"/>
          <p:nvPr/>
        </p:nvSpPr>
        <p:spPr>
          <a:xfrm>
            <a:off x="5565646" y="7859629"/>
            <a:ext cx="11306258" cy="20551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38"/>
              </a:lnSpc>
            </a:pPr>
            <a:r>
              <a:rPr lang="en-US" sz="8100">
                <a:solidFill>
                  <a:srgbClr val="000000"/>
                </a:solidFill>
                <a:latin typeface="Playland"/>
              </a:rPr>
              <a:t>Onboarding Dr. Rebekah Ross &amp; Sunflower OB/GYN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87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6550001" y="-7608148"/>
            <a:ext cx="5132746" cy="18522794"/>
            <a:chOff x="0" y="0"/>
            <a:chExt cx="1450338" cy="523390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450338" cy="5233908"/>
            </a:xfrm>
            <a:custGeom>
              <a:avLst/>
              <a:gdLst/>
              <a:ahLst/>
              <a:cxnLst/>
              <a:rect l="l" t="t" r="r" b="b"/>
              <a:pathLst>
                <a:path w="1450338" h="5233908">
                  <a:moveTo>
                    <a:pt x="0" y="0"/>
                  </a:moveTo>
                  <a:lnTo>
                    <a:pt x="1450338" y="0"/>
                  </a:lnTo>
                  <a:lnTo>
                    <a:pt x="1450338" y="5233908"/>
                  </a:lnTo>
                  <a:lnTo>
                    <a:pt x="0" y="5233908"/>
                  </a:lnTo>
                  <a:close/>
                </a:path>
              </a:pathLst>
            </a:custGeom>
            <a:solidFill>
              <a:srgbClr val="E5D50D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450338" cy="527200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flipH="1">
            <a:off x="8597460" y="0"/>
            <a:ext cx="9780310" cy="4219622"/>
          </a:xfrm>
          <a:custGeom>
            <a:avLst/>
            <a:gdLst/>
            <a:ahLst/>
            <a:cxnLst/>
            <a:rect l="l" t="t" r="r" b="b"/>
            <a:pathLst>
              <a:path w="9780310" h="4219622">
                <a:moveTo>
                  <a:pt x="9780311" y="0"/>
                </a:moveTo>
                <a:lnTo>
                  <a:pt x="0" y="0"/>
                </a:lnTo>
                <a:lnTo>
                  <a:pt x="0" y="4219622"/>
                </a:lnTo>
                <a:lnTo>
                  <a:pt x="9780311" y="4219622"/>
                </a:lnTo>
                <a:lnTo>
                  <a:pt x="9780311" y="0"/>
                </a:lnTo>
                <a:close/>
              </a:path>
            </a:pathLst>
          </a:custGeom>
          <a:blipFill>
            <a:blip r:embed="rId2"/>
            <a:stretch>
              <a:fillRect t="-46087" r="-20093" b="-39436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206092" y="1333295"/>
            <a:ext cx="7950184" cy="23173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87"/>
              </a:lnSpc>
            </a:pPr>
            <a:r>
              <a:rPr lang="en-US" sz="11299">
                <a:solidFill>
                  <a:srgbClr val="000000"/>
                </a:solidFill>
                <a:latin typeface="Playland"/>
              </a:rPr>
              <a:t>Within the first 3 mos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6418652" y="5086350"/>
            <a:ext cx="5184168" cy="2555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26112" lvl="1" indent="-313056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FFFFFF"/>
                </a:solidFill>
                <a:latin typeface="Open Sans"/>
              </a:rPr>
              <a:t>In-person introductions at referring provider clinics </a:t>
            </a:r>
          </a:p>
          <a:p>
            <a:pPr marL="1252224" lvl="2" indent="-417408">
              <a:lnSpc>
                <a:spcPts val="4060"/>
              </a:lnSpc>
              <a:buFont typeface="Arial"/>
              <a:buChar char="⚬"/>
            </a:pPr>
            <a:r>
              <a:rPr lang="en-US" sz="2900">
                <a:solidFill>
                  <a:srgbClr val="FFFFFF"/>
                </a:solidFill>
                <a:latin typeface="Open Sans"/>
              </a:rPr>
              <a:t>11 clinics over 3 days in 4 counties </a:t>
            </a:r>
          </a:p>
          <a:p>
            <a:pPr marL="626112" lvl="1" indent="-313056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FFFFFF"/>
                </a:solidFill>
                <a:latin typeface="Open Sans"/>
              </a:rPr>
              <a:t>VIP Meet &amp; Greet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28700" y="8012274"/>
            <a:ext cx="5179466" cy="2040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26112" lvl="1" indent="-313056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FFFFFF"/>
                </a:solidFill>
                <a:latin typeface="Open Sans"/>
              </a:rPr>
              <a:t>News Releases &amp; Feature Articles</a:t>
            </a:r>
          </a:p>
          <a:p>
            <a:pPr marL="626112" lvl="1" indent="-313056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FFFFFF"/>
                </a:solidFill>
                <a:latin typeface="Open Sans"/>
              </a:rPr>
              <a:t>Meet the Provider Video</a:t>
            </a:r>
          </a:p>
          <a:p>
            <a:pPr>
              <a:lnSpc>
                <a:spcPts val="4060"/>
              </a:lnSpc>
            </a:pPr>
            <a:endParaRPr lang="en-US" sz="290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2262869" y="5095875"/>
            <a:ext cx="5702312" cy="29477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08992" lvl="1" indent="-304496">
              <a:lnSpc>
                <a:spcPts val="3948"/>
              </a:lnSpc>
              <a:buFont typeface="Arial"/>
              <a:buChar char="•"/>
            </a:pPr>
            <a:r>
              <a:rPr lang="en-US" sz="2820">
                <a:solidFill>
                  <a:srgbClr val="FFFFFF"/>
                </a:solidFill>
                <a:latin typeface="Open Sans"/>
              </a:rPr>
              <a:t>Newsprint</a:t>
            </a:r>
          </a:p>
          <a:p>
            <a:pPr marL="608992" lvl="1" indent="-304496">
              <a:lnSpc>
                <a:spcPts val="3948"/>
              </a:lnSpc>
              <a:buFont typeface="Arial"/>
              <a:buChar char="•"/>
            </a:pPr>
            <a:r>
              <a:rPr lang="en-US" sz="2820">
                <a:solidFill>
                  <a:srgbClr val="FFFFFF"/>
                </a:solidFill>
                <a:latin typeface="Open Sans"/>
              </a:rPr>
              <a:t>Point-of-Sale</a:t>
            </a:r>
          </a:p>
          <a:p>
            <a:pPr marL="608992" lvl="1" indent="-304496">
              <a:lnSpc>
                <a:spcPts val="3948"/>
              </a:lnSpc>
              <a:buFont typeface="Arial"/>
              <a:buChar char="•"/>
            </a:pPr>
            <a:r>
              <a:rPr lang="en-US" sz="2820">
                <a:solidFill>
                  <a:srgbClr val="FFFFFF"/>
                </a:solidFill>
                <a:latin typeface="Open Sans"/>
              </a:rPr>
              <a:t>Radio</a:t>
            </a:r>
          </a:p>
          <a:p>
            <a:pPr marL="608992" lvl="1" indent="-304496">
              <a:lnSpc>
                <a:spcPts val="3948"/>
              </a:lnSpc>
              <a:buFont typeface="Arial"/>
              <a:buChar char="•"/>
            </a:pPr>
            <a:r>
              <a:rPr lang="en-US" sz="2820">
                <a:solidFill>
                  <a:srgbClr val="FFFFFF"/>
                </a:solidFill>
                <a:latin typeface="Open Sans"/>
              </a:rPr>
              <a:t>Social Media</a:t>
            </a:r>
          </a:p>
          <a:p>
            <a:pPr marL="608992" lvl="1" indent="-304496">
              <a:lnSpc>
                <a:spcPts val="3948"/>
              </a:lnSpc>
              <a:buFont typeface="Arial"/>
              <a:buChar char="•"/>
            </a:pPr>
            <a:r>
              <a:rPr lang="en-US" sz="2820">
                <a:solidFill>
                  <a:srgbClr val="FFFFFF"/>
                </a:solidFill>
                <a:latin typeface="Open Sans"/>
              </a:rPr>
              <a:t>Hospital Provider Directory</a:t>
            </a:r>
          </a:p>
          <a:p>
            <a:pPr marL="608992" lvl="1" indent="-304496">
              <a:lnSpc>
                <a:spcPts val="3948"/>
              </a:lnSpc>
              <a:buFont typeface="Arial"/>
              <a:buChar char="•"/>
            </a:pPr>
            <a:r>
              <a:rPr lang="en-US" sz="2820">
                <a:solidFill>
                  <a:srgbClr val="FFFFFF"/>
                </a:solidFill>
                <a:latin typeface="Open Sans"/>
              </a:rPr>
              <a:t>Clinic Website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28700" y="5086350"/>
            <a:ext cx="4606709" cy="2040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26112" lvl="1" indent="-313056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FFFFFF"/>
                </a:solidFill>
                <a:latin typeface="Open Sans"/>
              </a:rPr>
              <a:t>Logo &amp; Design</a:t>
            </a:r>
          </a:p>
          <a:p>
            <a:pPr marL="626112" lvl="1" indent="-313056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FFFFFF"/>
                </a:solidFill>
                <a:latin typeface="Open Sans"/>
              </a:rPr>
              <a:t>Original Photography</a:t>
            </a:r>
          </a:p>
          <a:p>
            <a:pPr marL="626112" lvl="1" indent="-313056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FFFFFF"/>
                </a:solidFill>
                <a:latin typeface="Open Sans"/>
              </a:rPr>
              <a:t>Collateral Materials for clinic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18652" y="4534535"/>
            <a:ext cx="5545306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59"/>
              </a:lnSpc>
            </a:pPr>
            <a:r>
              <a:rPr lang="en-US" sz="3399">
                <a:solidFill>
                  <a:srgbClr val="FFFFFF"/>
                </a:solidFill>
                <a:latin typeface="Open Sans Bold"/>
              </a:rPr>
              <a:t>DIRECT SELLING: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28700" y="4534535"/>
            <a:ext cx="5599502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59"/>
              </a:lnSpc>
            </a:pPr>
            <a:r>
              <a:rPr lang="en-US" sz="3399">
                <a:solidFill>
                  <a:srgbClr val="FFFFFF"/>
                </a:solidFill>
                <a:latin typeface="Open Sans Bold"/>
              </a:rPr>
              <a:t>RE-BRAND: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28700" y="7396324"/>
            <a:ext cx="5599502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59"/>
              </a:lnSpc>
            </a:pPr>
            <a:r>
              <a:rPr lang="en-US" sz="3399">
                <a:solidFill>
                  <a:srgbClr val="FFFFFF"/>
                </a:solidFill>
                <a:latin typeface="Open Sans Bold"/>
              </a:rPr>
              <a:t>STORYTELLING: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262869" y="4534535"/>
            <a:ext cx="5381777" cy="5802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65"/>
              </a:lnSpc>
            </a:pPr>
            <a:r>
              <a:rPr lang="en-US" sz="3403">
                <a:solidFill>
                  <a:srgbClr val="FFFFFF"/>
                </a:solidFill>
                <a:latin typeface="Open Sans Bold"/>
              </a:rPr>
              <a:t>MEDIA &amp; ADVERTISING: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966570" y="1597846"/>
            <a:ext cx="8292730" cy="5189152"/>
          </a:xfrm>
          <a:custGeom>
            <a:avLst/>
            <a:gdLst/>
            <a:ahLst/>
            <a:cxnLst/>
            <a:rect l="l" t="t" r="r" b="b"/>
            <a:pathLst>
              <a:path w="8292730" h="5189152">
                <a:moveTo>
                  <a:pt x="0" y="0"/>
                </a:moveTo>
                <a:lnTo>
                  <a:pt x="8292730" y="0"/>
                </a:lnTo>
                <a:lnTo>
                  <a:pt x="8292730" y="5189152"/>
                </a:lnTo>
                <a:lnTo>
                  <a:pt x="0" y="51891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67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696574" y="1464335"/>
            <a:ext cx="8269996" cy="6615997"/>
          </a:xfrm>
          <a:custGeom>
            <a:avLst/>
            <a:gdLst/>
            <a:ahLst/>
            <a:cxnLst/>
            <a:rect l="l" t="t" r="r" b="b"/>
            <a:pathLst>
              <a:path w="8269996" h="6615997">
                <a:moveTo>
                  <a:pt x="0" y="0"/>
                </a:moveTo>
                <a:lnTo>
                  <a:pt x="8269996" y="0"/>
                </a:lnTo>
                <a:lnTo>
                  <a:pt x="8269996" y="6615996"/>
                </a:lnTo>
                <a:lnTo>
                  <a:pt x="0" y="66159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41014" y="853482"/>
            <a:ext cx="787686" cy="2895720"/>
            <a:chOff x="0" y="0"/>
            <a:chExt cx="207456" cy="76265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7456" cy="762659"/>
            </a:xfrm>
            <a:custGeom>
              <a:avLst/>
              <a:gdLst/>
              <a:ahLst/>
              <a:cxnLst/>
              <a:rect l="l" t="t" r="r" b="b"/>
              <a:pathLst>
                <a:path w="207456" h="762659">
                  <a:moveTo>
                    <a:pt x="0" y="0"/>
                  </a:moveTo>
                  <a:lnTo>
                    <a:pt x="207456" y="0"/>
                  </a:lnTo>
                  <a:lnTo>
                    <a:pt x="207456" y="762659"/>
                  </a:lnTo>
                  <a:lnTo>
                    <a:pt x="0" y="762659"/>
                  </a:lnTo>
                  <a:close/>
                </a:path>
              </a:pathLst>
            </a:custGeom>
            <a:solidFill>
              <a:srgbClr val="62876C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07456" cy="8007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34857" y="424979"/>
            <a:ext cx="7840753" cy="9437043"/>
          </a:xfrm>
          <a:custGeom>
            <a:avLst/>
            <a:gdLst/>
            <a:ahLst/>
            <a:cxnLst/>
            <a:rect l="l" t="t" r="r" b="b"/>
            <a:pathLst>
              <a:path w="7840753" h="9437043">
                <a:moveTo>
                  <a:pt x="0" y="0"/>
                </a:moveTo>
                <a:lnTo>
                  <a:pt x="7840753" y="0"/>
                </a:lnTo>
                <a:lnTo>
                  <a:pt x="7840753" y="9437042"/>
                </a:lnTo>
                <a:lnTo>
                  <a:pt x="0" y="94370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172"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 rot="-5400000">
            <a:off x="15417597" y="816060"/>
            <a:ext cx="787686" cy="2895720"/>
            <a:chOff x="0" y="0"/>
            <a:chExt cx="207456" cy="76265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07456" cy="762659"/>
            </a:xfrm>
            <a:custGeom>
              <a:avLst/>
              <a:gdLst/>
              <a:ahLst/>
              <a:cxnLst/>
              <a:rect l="l" t="t" r="r" b="b"/>
              <a:pathLst>
                <a:path w="207456" h="762659">
                  <a:moveTo>
                    <a:pt x="0" y="0"/>
                  </a:moveTo>
                  <a:lnTo>
                    <a:pt x="207456" y="0"/>
                  </a:lnTo>
                  <a:lnTo>
                    <a:pt x="207456" y="762659"/>
                  </a:lnTo>
                  <a:lnTo>
                    <a:pt x="0" y="762659"/>
                  </a:lnTo>
                  <a:close/>
                </a:path>
              </a:pathLst>
            </a:custGeom>
            <a:solidFill>
              <a:srgbClr val="62876C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07456" cy="8007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8475610" y="2263920"/>
            <a:ext cx="9604812" cy="6994380"/>
          </a:xfrm>
          <a:custGeom>
            <a:avLst/>
            <a:gdLst/>
            <a:ahLst/>
            <a:cxnLst/>
            <a:rect l="l" t="t" r="r" b="b"/>
            <a:pathLst>
              <a:path w="9604812" h="6994380">
                <a:moveTo>
                  <a:pt x="0" y="0"/>
                </a:moveTo>
                <a:lnTo>
                  <a:pt x="9604811" y="0"/>
                </a:lnTo>
                <a:lnTo>
                  <a:pt x="9604811" y="6994380"/>
                </a:lnTo>
                <a:lnTo>
                  <a:pt x="0" y="69943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233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74192" y="885340"/>
            <a:ext cx="16913808" cy="851632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83208" y="-749633"/>
            <a:ext cx="690983" cy="11134766"/>
            <a:chOff x="0" y="0"/>
            <a:chExt cx="195248" cy="314630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95248" cy="3146304"/>
            </a:xfrm>
            <a:custGeom>
              <a:avLst/>
              <a:gdLst/>
              <a:ahLst/>
              <a:cxnLst/>
              <a:rect l="l" t="t" r="r" b="b"/>
              <a:pathLst>
                <a:path w="195248" h="3146304">
                  <a:moveTo>
                    <a:pt x="0" y="0"/>
                  </a:moveTo>
                  <a:lnTo>
                    <a:pt x="195248" y="0"/>
                  </a:lnTo>
                  <a:lnTo>
                    <a:pt x="195248" y="3146304"/>
                  </a:lnTo>
                  <a:lnTo>
                    <a:pt x="0" y="3146304"/>
                  </a:lnTo>
                  <a:close/>
                </a:path>
              </a:pathLst>
            </a:custGeom>
            <a:solidFill>
              <a:srgbClr val="62876C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195248" cy="31844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332795" y="1028700"/>
            <a:ext cx="787686" cy="2895720"/>
            <a:chOff x="0" y="0"/>
            <a:chExt cx="207456" cy="76265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07456" cy="762659"/>
            </a:xfrm>
            <a:custGeom>
              <a:avLst/>
              <a:gdLst/>
              <a:ahLst/>
              <a:cxnLst/>
              <a:rect l="l" t="t" r="r" b="b"/>
              <a:pathLst>
                <a:path w="207456" h="762659">
                  <a:moveTo>
                    <a:pt x="0" y="0"/>
                  </a:moveTo>
                  <a:lnTo>
                    <a:pt x="207456" y="0"/>
                  </a:lnTo>
                  <a:lnTo>
                    <a:pt x="207456" y="762659"/>
                  </a:lnTo>
                  <a:lnTo>
                    <a:pt x="0" y="762659"/>
                  </a:lnTo>
                  <a:close/>
                </a:path>
              </a:pathLst>
            </a:custGeom>
            <a:solidFill>
              <a:srgbClr val="62876C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07456" cy="8007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3698063" y="295587"/>
            <a:ext cx="10604151" cy="9727477"/>
          </a:xfrm>
          <a:custGeom>
            <a:avLst/>
            <a:gdLst/>
            <a:ahLst/>
            <a:cxnLst/>
            <a:rect l="l" t="t" r="r" b="b"/>
            <a:pathLst>
              <a:path w="10604151" h="9727477">
                <a:moveTo>
                  <a:pt x="0" y="0"/>
                </a:moveTo>
                <a:lnTo>
                  <a:pt x="10604151" y="0"/>
                </a:lnTo>
                <a:lnTo>
                  <a:pt x="10604151" y="9727477"/>
                </a:lnTo>
                <a:lnTo>
                  <a:pt x="0" y="97274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87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7289358" y="-7848572"/>
            <a:ext cx="3888826" cy="18467541"/>
            <a:chOff x="0" y="0"/>
            <a:chExt cx="1098849" cy="521829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98849" cy="5218295"/>
            </a:xfrm>
            <a:custGeom>
              <a:avLst/>
              <a:gdLst/>
              <a:ahLst/>
              <a:cxnLst/>
              <a:rect l="l" t="t" r="r" b="b"/>
              <a:pathLst>
                <a:path w="1098849" h="5218295">
                  <a:moveTo>
                    <a:pt x="0" y="0"/>
                  </a:moveTo>
                  <a:lnTo>
                    <a:pt x="1098849" y="0"/>
                  </a:lnTo>
                  <a:lnTo>
                    <a:pt x="1098849" y="5218295"/>
                  </a:lnTo>
                  <a:lnTo>
                    <a:pt x="0" y="5218295"/>
                  </a:lnTo>
                  <a:close/>
                </a:path>
              </a:pathLst>
            </a:custGeom>
            <a:solidFill>
              <a:srgbClr val="E5D50D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098849" cy="52563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9984547" y="0"/>
            <a:ext cx="8303453" cy="6111305"/>
          </a:xfrm>
          <a:custGeom>
            <a:avLst/>
            <a:gdLst/>
            <a:ahLst/>
            <a:cxnLst/>
            <a:rect l="l" t="t" r="r" b="b"/>
            <a:pathLst>
              <a:path w="8303453" h="6111305">
                <a:moveTo>
                  <a:pt x="0" y="0"/>
                </a:moveTo>
                <a:lnTo>
                  <a:pt x="8303453" y="0"/>
                </a:lnTo>
                <a:lnTo>
                  <a:pt x="8303453" y="6111305"/>
                </a:lnTo>
                <a:lnTo>
                  <a:pt x="0" y="611130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710" t="-3451" r="-499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9984547" y="6111305"/>
            <a:ext cx="4143819" cy="4175695"/>
          </a:xfrm>
          <a:custGeom>
            <a:avLst/>
            <a:gdLst/>
            <a:ahLst/>
            <a:cxnLst/>
            <a:rect l="l" t="t" r="r" b="b"/>
            <a:pathLst>
              <a:path w="4143819" h="4175695">
                <a:moveTo>
                  <a:pt x="0" y="0"/>
                </a:moveTo>
                <a:lnTo>
                  <a:pt x="4143819" y="0"/>
                </a:lnTo>
                <a:lnTo>
                  <a:pt x="4143819" y="4175695"/>
                </a:lnTo>
                <a:lnTo>
                  <a:pt x="0" y="417569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14128366" y="6111305"/>
            <a:ext cx="4159634" cy="4175695"/>
          </a:xfrm>
          <a:custGeom>
            <a:avLst/>
            <a:gdLst/>
            <a:ahLst/>
            <a:cxnLst/>
            <a:rect l="l" t="t" r="r" b="b"/>
            <a:pathLst>
              <a:path w="4159634" h="4175695">
                <a:moveTo>
                  <a:pt x="0" y="0"/>
                </a:moveTo>
                <a:lnTo>
                  <a:pt x="4159634" y="0"/>
                </a:lnTo>
                <a:lnTo>
                  <a:pt x="4159634" y="4175695"/>
                </a:lnTo>
                <a:lnTo>
                  <a:pt x="0" y="417569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216287" y="926467"/>
            <a:ext cx="9768260" cy="19444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43"/>
              </a:lnSpc>
            </a:pPr>
            <a:r>
              <a:rPr lang="en-US" sz="9399">
                <a:solidFill>
                  <a:srgbClr val="000000"/>
                </a:solidFill>
                <a:latin typeface="Playland"/>
              </a:rPr>
              <a:t>More... over the next </a:t>
            </a:r>
          </a:p>
          <a:p>
            <a:pPr algn="ctr">
              <a:lnSpc>
                <a:spcPts val="7143"/>
              </a:lnSpc>
            </a:pPr>
            <a:r>
              <a:rPr lang="en-US" sz="9399">
                <a:solidFill>
                  <a:srgbClr val="000000"/>
                </a:solidFill>
                <a:latin typeface="Playland"/>
              </a:rPr>
              <a:t>9 months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167117" y="4594318"/>
            <a:ext cx="5897991" cy="1170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9719" lvl="1" indent="-369859">
              <a:lnSpc>
                <a:spcPts val="4796"/>
              </a:lnSpc>
              <a:buFont typeface="Arial"/>
              <a:buChar char="•"/>
            </a:pPr>
            <a:r>
              <a:rPr lang="en-US" sz="3426">
                <a:solidFill>
                  <a:srgbClr val="FFFFFF"/>
                </a:solidFill>
                <a:latin typeface="Open Sans"/>
              </a:rPr>
              <a:t>Civic Meetings</a:t>
            </a:r>
          </a:p>
          <a:p>
            <a:pPr marL="739719" lvl="1" indent="-369859">
              <a:lnSpc>
                <a:spcPts val="4796"/>
              </a:lnSpc>
              <a:buFont typeface="Arial"/>
              <a:buChar char="•"/>
            </a:pPr>
            <a:r>
              <a:rPr lang="en-US" sz="3426">
                <a:solidFill>
                  <a:srgbClr val="FFFFFF"/>
                </a:solidFill>
                <a:latin typeface="Open Sans"/>
              </a:rPr>
              <a:t>Health Fair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67117" y="6887876"/>
            <a:ext cx="7543791" cy="23704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9719" lvl="1" indent="-369859">
              <a:lnSpc>
                <a:spcPts val="4796"/>
              </a:lnSpc>
              <a:buFont typeface="Arial"/>
              <a:buChar char="•"/>
            </a:pPr>
            <a:r>
              <a:rPr lang="en-US" sz="3426">
                <a:solidFill>
                  <a:srgbClr val="FFFFFF"/>
                </a:solidFill>
                <a:latin typeface="Open Sans"/>
              </a:rPr>
              <a:t>Digital SEM &amp; Display Ads</a:t>
            </a:r>
          </a:p>
          <a:p>
            <a:pPr marL="739719" lvl="1" indent="-369859">
              <a:lnSpc>
                <a:spcPts val="4796"/>
              </a:lnSpc>
              <a:buFont typeface="Arial"/>
              <a:buChar char="•"/>
            </a:pPr>
            <a:r>
              <a:rPr lang="en-US" sz="3426">
                <a:solidFill>
                  <a:srgbClr val="FFFFFF"/>
                </a:solidFill>
                <a:latin typeface="Open Sans"/>
              </a:rPr>
              <a:t>Direct Mail - Annual Newsletter</a:t>
            </a:r>
          </a:p>
          <a:p>
            <a:pPr marL="739719" lvl="1" indent="-369859">
              <a:lnSpc>
                <a:spcPts val="4796"/>
              </a:lnSpc>
              <a:buFont typeface="Arial"/>
              <a:buChar char="•"/>
            </a:pPr>
            <a:r>
              <a:rPr lang="en-US" sz="3426">
                <a:solidFill>
                  <a:srgbClr val="FFFFFF"/>
                </a:solidFill>
                <a:latin typeface="Open Sans"/>
              </a:rPr>
              <a:t>Outdoor Media</a:t>
            </a:r>
          </a:p>
          <a:p>
            <a:pPr marL="739719" lvl="1" indent="-369859">
              <a:lnSpc>
                <a:spcPts val="4796"/>
              </a:lnSpc>
              <a:buFont typeface="Arial"/>
              <a:buChar char="•"/>
            </a:pPr>
            <a:r>
              <a:rPr lang="en-US" sz="3426">
                <a:solidFill>
                  <a:srgbClr val="FFFFFF"/>
                </a:solidFill>
                <a:latin typeface="Open Sans"/>
              </a:rPr>
              <a:t>Screen Media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67117" y="3929295"/>
            <a:ext cx="6333119" cy="6817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96"/>
              </a:lnSpc>
            </a:pPr>
            <a:r>
              <a:rPr lang="en-US" sz="3997">
                <a:solidFill>
                  <a:srgbClr val="FFFFFF"/>
                </a:solidFill>
                <a:latin typeface="Open Sans Bold"/>
              </a:rPr>
              <a:t>DIRECT SELLING: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67117" y="6133416"/>
            <a:ext cx="6898090" cy="6817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596"/>
              </a:lnSpc>
            </a:pPr>
            <a:r>
              <a:rPr lang="en-US" sz="3997">
                <a:solidFill>
                  <a:srgbClr val="FFFFFF"/>
                </a:solidFill>
                <a:latin typeface="Open Sans Bold"/>
              </a:rPr>
              <a:t>MEDIA &amp; ADVERTISING: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47467" y="487722"/>
            <a:ext cx="17582097" cy="9799278"/>
          </a:xfrm>
          <a:custGeom>
            <a:avLst/>
            <a:gdLst/>
            <a:ahLst/>
            <a:cxnLst/>
            <a:rect l="l" t="t" r="r" b="b"/>
            <a:pathLst>
              <a:path w="17582097" h="9799278">
                <a:moveTo>
                  <a:pt x="0" y="0"/>
                </a:moveTo>
                <a:lnTo>
                  <a:pt x="17582097" y="0"/>
                </a:lnTo>
                <a:lnTo>
                  <a:pt x="17582097" y="9799278"/>
                </a:lnTo>
                <a:lnTo>
                  <a:pt x="0" y="979927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18705" y="0"/>
            <a:ext cx="15450589" cy="9935047"/>
          </a:xfrm>
          <a:custGeom>
            <a:avLst/>
            <a:gdLst/>
            <a:ahLst/>
            <a:cxnLst/>
            <a:rect l="l" t="t" r="r" b="b"/>
            <a:pathLst>
              <a:path w="15450589" h="9935047">
                <a:moveTo>
                  <a:pt x="0" y="0"/>
                </a:moveTo>
                <a:lnTo>
                  <a:pt x="15450590" y="0"/>
                </a:lnTo>
                <a:lnTo>
                  <a:pt x="15450590" y="9935047"/>
                </a:lnTo>
                <a:lnTo>
                  <a:pt x="0" y="993504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7278176" cy="10287000"/>
            <a:chOff x="0" y="0"/>
            <a:chExt cx="9704235" cy="1371600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l="20075" r="32757"/>
            <a:stretch>
              <a:fillRect/>
            </a:stretch>
          </p:blipFill>
          <p:spPr>
            <a:xfrm>
              <a:off x="0" y="0"/>
              <a:ext cx="9704235" cy="13716000"/>
            </a:xfrm>
            <a:prstGeom prst="rect">
              <a:avLst/>
            </a:prstGeom>
          </p:spPr>
        </p:pic>
      </p:grpSp>
      <p:grpSp>
        <p:nvGrpSpPr>
          <p:cNvPr id="4" name="Group 4"/>
          <p:cNvGrpSpPr/>
          <p:nvPr/>
        </p:nvGrpSpPr>
        <p:grpSpPr>
          <a:xfrm>
            <a:off x="7278176" y="1028700"/>
            <a:ext cx="10098535" cy="8229600"/>
            <a:chOff x="0" y="0"/>
            <a:chExt cx="2659696" cy="21674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659696" cy="2167467"/>
            </a:xfrm>
            <a:custGeom>
              <a:avLst/>
              <a:gdLst/>
              <a:ahLst/>
              <a:cxnLst/>
              <a:rect l="l" t="t" r="r" b="b"/>
              <a:pathLst>
                <a:path w="2659696" h="2167467">
                  <a:moveTo>
                    <a:pt x="0" y="0"/>
                  </a:moveTo>
                  <a:lnTo>
                    <a:pt x="2659696" y="0"/>
                  </a:lnTo>
                  <a:lnTo>
                    <a:pt x="265969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660033"/>
            </a:solidFill>
            <a:ln w="47625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2659696" cy="221509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7199385" y="-423883"/>
            <a:ext cx="690983" cy="11134766"/>
            <a:chOff x="0" y="0"/>
            <a:chExt cx="195248" cy="314630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95248" cy="3146304"/>
            </a:xfrm>
            <a:custGeom>
              <a:avLst/>
              <a:gdLst/>
              <a:ahLst/>
              <a:cxnLst/>
              <a:rect l="l" t="t" r="r" b="b"/>
              <a:pathLst>
                <a:path w="195248" h="3146304">
                  <a:moveTo>
                    <a:pt x="0" y="0"/>
                  </a:moveTo>
                  <a:lnTo>
                    <a:pt x="195248" y="0"/>
                  </a:lnTo>
                  <a:lnTo>
                    <a:pt x="195248" y="3146304"/>
                  </a:lnTo>
                  <a:lnTo>
                    <a:pt x="0" y="3146304"/>
                  </a:lnTo>
                  <a:close/>
                </a:path>
              </a:pathLst>
            </a:custGeom>
            <a:solidFill>
              <a:srgbClr val="036593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195248" cy="31844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7699868" y="2389291"/>
            <a:ext cx="9502282" cy="15811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99"/>
              </a:lnSpc>
            </a:pPr>
            <a:r>
              <a:rPr lang="en-US" sz="11999">
                <a:solidFill>
                  <a:srgbClr val="FFFFFF"/>
                </a:solidFill>
                <a:latin typeface="Playland"/>
              </a:rPr>
              <a:t>What’s worked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042632" y="4274977"/>
            <a:ext cx="9650676" cy="34136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28361" lvl="1" indent="-464181">
              <a:lnSpc>
                <a:spcPts val="9330"/>
              </a:lnSpc>
              <a:buAutoNum type="arabicPeriod"/>
            </a:pPr>
            <a:r>
              <a:rPr lang="en-US" sz="4299" spc="-167">
                <a:solidFill>
                  <a:srgbClr val="FFFFFF"/>
                </a:solidFill>
                <a:latin typeface="Open Sans"/>
              </a:rPr>
              <a:t> Create an Onboarding Checklist</a:t>
            </a:r>
          </a:p>
          <a:p>
            <a:pPr marL="928361" lvl="1" indent="-464181">
              <a:lnSpc>
                <a:spcPts val="9330"/>
              </a:lnSpc>
              <a:buAutoNum type="arabicPeriod"/>
            </a:pPr>
            <a:r>
              <a:rPr lang="en-US" sz="4299" spc="-167">
                <a:solidFill>
                  <a:srgbClr val="FFFFFF"/>
                </a:solidFill>
                <a:latin typeface="Open Sans"/>
              </a:rPr>
              <a:t> Develop a Blueprint</a:t>
            </a:r>
          </a:p>
          <a:p>
            <a:pPr marL="928361" lvl="1" indent="-464181" algn="l">
              <a:lnSpc>
                <a:spcPts val="9330"/>
              </a:lnSpc>
              <a:buAutoNum type="arabicPeriod"/>
            </a:pPr>
            <a:r>
              <a:rPr lang="en-US" sz="4299" spc="-171">
                <a:solidFill>
                  <a:srgbClr val="FFFFFF"/>
                </a:solidFill>
                <a:latin typeface="Open Sans"/>
              </a:rPr>
              <a:t> Adapt to Your Provider &amp; Budget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312</Words>
  <Application>Microsoft Office PowerPoint</Application>
  <PresentationFormat>Custom</PresentationFormat>
  <Paragraphs>90</Paragraphs>
  <Slides>20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Playland</vt:lpstr>
      <vt:lpstr>Open Sans Bold</vt:lpstr>
      <vt:lpstr>Arial</vt:lpstr>
      <vt:lpstr>Calibri</vt:lpstr>
      <vt:lpstr>Open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William Newton Hospital - KAHCC New Service Lines &amp; Providers</dc:title>
  <dc:creator>Shelby Stacy</dc:creator>
  <cp:lastModifiedBy>Shelby Stacy</cp:lastModifiedBy>
  <cp:revision>1</cp:revision>
  <dcterms:created xsi:type="dcterms:W3CDTF">2006-08-16T00:00:00Z</dcterms:created>
  <dcterms:modified xsi:type="dcterms:W3CDTF">2024-05-01T14:33:46Z</dcterms:modified>
  <dc:identifier>DAGDQguwG44</dc:identifier>
</cp:coreProperties>
</file>