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6858000" cy="9144000"/>
  <p:embeddedFontLst>
    <p:embeddedFont>
      <p:font typeface="Canva Sans" panose="020B0604020202020204" charset="0"/>
      <p:regular r:id="rId11"/>
    </p:embeddedFont>
    <p:embeddedFont>
      <p:font typeface="Canva Sans Bold" panose="020B0604020202020204" charset="0"/>
      <p:regular r:id="rId12"/>
    </p:embeddedFont>
    <p:embeddedFont>
      <p:font typeface="Poppins Bold" panose="020B0604020202020204" charset="0"/>
      <p:regular r:id="rId13"/>
    </p:embeddedFont>
    <p:embeddedFont>
      <p:font typeface="Poppins Light" panose="00000400000000000000" pitchFamily="2" charset="0"/>
      <p:regular r:id="rId14"/>
    </p:embeddedFont>
    <p:embeddedFont>
      <p:font typeface="Poppins Light Bold" panose="020B0604020202020204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6" d="100"/>
          <a:sy n="66" d="100"/>
        </p:scale>
        <p:origin x="101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15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6.svg"/><Relationship Id="rId5" Type="http://schemas.openxmlformats.org/officeDocument/2006/relationships/image" Target="../media/image2.sv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12.sv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8.jpeg"/><Relationship Id="rId3" Type="http://schemas.openxmlformats.org/officeDocument/2006/relationships/image" Target="../media/image2.sv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2" Type="http://schemas.openxmlformats.org/officeDocument/2006/relationships/image" Target="../media/image1.png"/><Relationship Id="rId16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10.svg"/><Relationship Id="rId15" Type="http://schemas.openxmlformats.org/officeDocument/2006/relationships/image" Target="../media/image20.jpe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6.svg"/><Relationship Id="rId1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3.png"/><Relationship Id="rId3" Type="http://schemas.openxmlformats.org/officeDocument/2006/relationships/image" Target="../media/image2.svg"/><Relationship Id="rId7" Type="http://schemas.openxmlformats.org/officeDocument/2006/relationships/image" Target="../media/image12.svg"/><Relationship Id="rId12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10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6.svg"/><Relationship Id="rId1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2.svg"/><Relationship Id="rId15" Type="http://schemas.openxmlformats.org/officeDocument/2006/relationships/image" Target="../media/image26.png"/><Relationship Id="rId10" Type="http://schemas.openxmlformats.org/officeDocument/2006/relationships/image" Target="../media/image9.png"/><Relationship Id="rId4" Type="http://schemas.openxmlformats.org/officeDocument/2006/relationships/image" Target="../media/image1.png"/><Relationship Id="rId9" Type="http://schemas.openxmlformats.org/officeDocument/2006/relationships/image" Target="../media/image8.svg"/><Relationship Id="rId1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6.svg"/><Relationship Id="rId5" Type="http://schemas.openxmlformats.org/officeDocument/2006/relationships/image" Target="../media/image2.svg"/><Relationship Id="rId15" Type="http://schemas.openxmlformats.org/officeDocument/2006/relationships/image" Target="../media/image28.jpe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12.svg"/><Relationship Id="rId1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0.jpeg"/><Relationship Id="rId3" Type="http://schemas.openxmlformats.org/officeDocument/2006/relationships/image" Target="../media/image2.svg"/><Relationship Id="rId7" Type="http://schemas.openxmlformats.org/officeDocument/2006/relationships/image" Target="../media/image12.svg"/><Relationship Id="rId12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10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6.svg"/><Relationship Id="rId1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jpeg"/><Relationship Id="rId3" Type="http://schemas.openxmlformats.org/officeDocument/2006/relationships/image" Target="../media/image2.svg"/><Relationship Id="rId7" Type="http://schemas.openxmlformats.org/officeDocument/2006/relationships/image" Target="../media/image12.svg"/><Relationship Id="rId12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10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6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5.jpeg"/><Relationship Id="rId5" Type="http://schemas.openxmlformats.org/officeDocument/2006/relationships/image" Target="../media/image12.svg"/><Relationship Id="rId10" Type="http://schemas.openxmlformats.org/officeDocument/2006/relationships/image" Target="../media/image34.jpeg"/><Relationship Id="rId4" Type="http://schemas.openxmlformats.org/officeDocument/2006/relationships/image" Target="../media/image11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125779">
            <a:off x="11549149" y="-2396458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0" y="0"/>
                </a:moveTo>
                <a:lnTo>
                  <a:pt x="9016209" y="0"/>
                </a:lnTo>
                <a:lnTo>
                  <a:pt x="9016209" y="10140929"/>
                </a:lnTo>
                <a:lnTo>
                  <a:pt x="0" y="101409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37270" flipH="1">
            <a:off x="-2940011" y="2302630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9016209" y="0"/>
                </a:moveTo>
                <a:lnTo>
                  <a:pt x="0" y="0"/>
                </a:lnTo>
                <a:lnTo>
                  <a:pt x="0" y="10140930"/>
                </a:lnTo>
                <a:lnTo>
                  <a:pt x="9016209" y="10140930"/>
                </a:lnTo>
                <a:lnTo>
                  <a:pt x="9016209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029200" y="1028700"/>
            <a:ext cx="8229600" cy="8229600"/>
          </a:xfrm>
          <a:custGeom>
            <a:avLst/>
            <a:gdLst/>
            <a:ahLst/>
            <a:cxnLst/>
            <a:rect l="l" t="t" r="r" b="b"/>
            <a:pathLst>
              <a:path w="8229600" h="8229600">
                <a:moveTo>
                  <a:pt x="0" y="0"/>
                </a:moveTo>
                <a:lnTo>
                  <a:pt x="8229600" y="0"/>
                </a:lnTo>
                <a:lnTo>
                  <a:pt x="8229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857773" y="1972195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9"/>
                </a:lnTo>
                <a:lnTo>
                  <a:pt x="0" y="5351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201397" y="5121102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40" y="0"/>
                </a:lnTo>
                <a:lnTo>
                  <a:pt x="748440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86053" y="774013"/>
            <a:ext cx="485295" cy="509374"/>
          </a:xfrm>
          <a:custGeom>
            <a:avLst/>
            <a:gdLst/>
            <a:ahLst/>
            <a:cxnLst/>
            <a:rect l="l" t="t" r="r" b="b"/>
            <a:pathLst>
              <a:path w="485295" h="509374">
                <a:moveTo>
                  <a:pt x="0" y="0"/>
                </a:moveTo>
                <a:lnTo>
                  <a:pt x="485294" y="0"/>
                </a:lnTo>
                <a:lnTo>
                  <a:pt x="485294" y="509374"/>
                </a:lnTo>
                <a:lnTo>
                  <a:pt x="0" y="50937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5400000">
            <a:off x="-910011" y="7432219"/>
            <a:ext cx="1820023" cy="1820023"/>
          </a:xfrm>
          <a:custGeom>
            <a:avLst/>
            <a:gdLst/>
            <a:ahLst/>
            <a:cxnLst/>
            <a:rect l="l" t="t" r="r" b="b"/>
            <a:pathLst>
              <a:path w="1820023" h="1820023">
                <a:moveTo>
                  <a:pt x="0" y="0"/>
                </a:moveTo>
                <a:lnTo>
                  <a:pt x="1820022" y="0"/>
                </a:lnTo>
                <a:lnTo>
                  <a:pt x="1820022" y="1820022"/>
                </a:lnTo>
                <a:lnTo>
                  <a:pt x="0" y="182002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-372827" y="5334413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9"/>
                </a:lnTo>
                <a:lnTo>
                  <a:pt x="0" y="5351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2900320" y="2928978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39" y="0"/>
                </a:lnTo>
                <a:lnTo>
                  <a:pt x="748439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7983759" y="6743174"/>
            <a:ext cx="2360628" cy="629921"/>
          </a:xfrm>
          <a:custGeom>
            <a:avLst/>
            <a:gdLst/>
            <a:ahLst/>
            <a:cxnLst/>
            <a:rect l="l" t="t" r="r" b="b"/>
            <a:pathLst>
              <a:path w="2360628" h="629921">
                <a:moveTo>
                  <a:pt x="0" y="0"/>
                </a:moveTo>
                <a:lnTo>
                  <a:pt x="2360628" y="0"/>
                </a:lnTo>
                <a:lnTo>
                  <a:pt x="2360628" y="629921"/>
                </a:lnTo>
                <a:lnTo>
                  <a:pt x="0" y="62992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5508528" y="2155628"/>
            <a:ext cx="7270944" cy="3178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41"/>
              </a:lnSpc>
              <a:spcBef>
                <a:spcPct val="0"/>
              </a:spcBef>
            </a:pPr>
            <a:r>
              <a:rPr lang="en-US" sz="6100" spc="-256">
                <a:solidFill>
                  <a:srgbClr val="403A3A"/>
                </a:solidFill>
                <a:latin typeface="Poppins Bold"/>
              </a:rPr>
              <a:t>MARKETING NEW PROVIDERS AND SERVICE LINES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742516" y="5730803"/>
            <a:ext cx="8843114" cy="7146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3"/>
              </a:lnSpc>
            </a:pPr>
            <a:r>
              <a:rPr lang="en-US" sz="2059">
                <a:solidFill>
                  <a:srgbClr val="403A3A"/>
                </a:solidFill>
                <a:latin typeface="Poppins Light"/>
              </a:rPr>
              <a:t>Megan Carmichael,</a:t>
            </a:r>
          </a:p>
          <a:p>
            <a:pPr algn="ctr">
              <a:lnSpc>
                <a:spcPts val="2883"/>
              </a:lnSpc>
              <a:spcBef>
                <a:spcPct val="0"/>
              </a:spcBef>
            </a:pPr>
            <a:r>
              <a:rPr lang="en-US" sz="2059">
                <a:solidFill>
                  <a:srgbClr val="403A3A"/>
                </a:solidFill>
                <a:latin typeface="Poppins Light"/>
              </a:rPr>
              <a:t>Director of Marketing &amp; Communications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464632" y="894080"/>
            <a:ext cx="1435688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403A3A"/>
                </a:solidFill>
                <a:latin typeface="Poppins Light Bold"/>
              </a:rPr>
              <a:t>Wardiere Inc.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5857773" y="9123680"/>
            <a:ext cx="1435688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403A3A"/>
                </a:solidFill>
                <a:latin typeface="Poppins Light Bold"/>
              </a:rPr>
              <a:t>Page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151242" y="1459363"/>
            <a:ext cx="9985515" cy="9985515"/>
          </a:xfrm>
          <a:custGeom>
            <a:avLst/>
            <a:gdLst/>
            <a:ahLst/>
            <a:cxnLst/>
            <a:rect l="l" t="t" r="r" b="b"/>
            <a:pathLst>
              <a:path w="9985515" h="9985515">
                <a:moveTo>
                  <a:pt x="0" y="0"/>
                </a:moveTo>
                <a:lnTo>
                  <a:pt x="9985516" y="0"/>
                </a:lnTo>
                <a:lnTo>
                  <a:pt x="9985516" y="9985515"/>
                </a:lnTo>
                <a:lnTo>
                  <a:pt x="0" y="99855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2125779">
            <a:off x="11549149" y="-2396458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0" y="0"/>
                </a:moveTo>
                <a:lnTo>
                  <a:pt x="9016209" y="0"/>
                </a:lnTo>
                <a:lnTo>
                  <a:pt x="9016209" y="10140929"/>
                </a:lnTo>
                <a:lnTo>
                  <a:pt x="0" y="101409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37270" flipH="1">
            <a:off x="-2940011" y="2302630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9016209" y="0"/>
                </a:moveTo>
                <a:lnTo>
                  <a:pt x="0" y="0"/>
                </a:lnTo>
                <a:lnTo>
                  <a:pt x="0" y="10140930"/>
                </a:lnTo>
                <a:lnTo>
                  <a:pt x="9016209" y="10140930"/>
                </a:lnTo>
                <a:lnTo>
                  <a:pt x="9016209" y="0"/>
                </a:lnTo>
                <a:close/>
              </a:path>
            </a:pathLst>
          </a:custGeom>
          <a:blipFill>
            <a:blip r:embed="rId4">
              <a:alphaModFix amt="9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86053" y="774013"/>
            <a:ext cx="485295" cy="509374"/>
          </a:xfrm>
          <a:custGeom>
            <a:avLst/>
            <a:gdLst/>
            <a:ahLst/>
            <a:cxnLst/>
            <a:rect l="l" t="t" r="r" b="b"/>
            <a:pathLst>
              <a:path w="485295" h="509374">
                <a:moveTo>
                  <a:pt x="0" y="0"/>
                </a:moveTo>
                <a:lnTo>
                  <a:pt x="485294" y="0"/>
                </a:lnTo>
                <a:lnTo>
                  <a:pt x="485294" y="509374"/>
                </a:lnTo>
                <a:lnTo>
                  <a:pt x="0" y="5093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400000">
            <a:off x="-910011" y="7432219"/>
            <a:ext cx="1820023" cy="1820023"/>
          </a:xfrm>
          <a:custGeom>
            <a:avLst/>
            <a:gdLst/>
            <a:ahLst/>
            <a:cxnLst/>
            <a:rect l="l" t="t" r="r" b="b"/>
            <a:pathLst>
              <a:path w="1820023" h="1820023">
                <a:moveTo>
                  <a:pt x="0" y="0"/>
                </a:moveTo>
                <a:lnTo>
                  <a:pt x="1820022" y="0"/>
                </a:lnTo>
                <a:lnTo>
                  <a:pt x="1820022" y="1820022"/>
                </a:lnTo>
                <a:lnTo>
                  <a:pt x="0" y="18200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163262" y="774013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8"/>
                </a:lnTo>
                <a:lnTo>
                  <a:pt x="0" y="53512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54480" y="4769280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40" y="0"/>
                </a:lnTo>
                <a:lnTo>
                  <a:pt x="748440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AutoShape 9"/>
          <p:cNvSpPr/>
          <p:nvPr/>
        </p:nvSpPr>
        <p:spPr>
          <a:xfrm>
            <a:off x="1568093" y="1588695"/>
            <a:ext cx="2107039" cy="0"/>
          </a:xfrm>
          <a:prstGeom prst="line">
            <a:avLst/>
          </a:prstGeom>
          <a:ln w="47625" cap="rnd">
            <a:solidFill>
              <a:srgbClr val="17EAD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0" name="Freeform 10"/>
          <p:cNvSpPr/>
          <p:nvPr/>
        </p:nvSpPr>
        <p:spPr>
          <a:xfrm>
            <a:off x="6678199" y="1726579"/>
            <a:ext cx="5243480" cy="8096298"/>
          </a:xfrm>
          <a:custGeom>
            <a:avLst/>
            <a:gdLst/>
            <a:ahLst/>
            <a:cxnLst/>
            <a:rect l="l" t="t" r="r" b="b"/>
            <a:pathLst>
              <a:path w="5243480" h="8096298">
                <a:moveTo>
                  <a:pt x="0" y="0"/>
                </a:moveTo>
                <a:lnTo>
                  <a:pt x="5243480" y="0"/>
                </a:lnTo>
                <a:lnTo>
                  <a:pt x="5243480" y="8096298"/>
                </a:lnTo>
                <a:lnTo>
                  <a:pt x="0" y="8096298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481330" t="-23796" r="-166801" b="-13484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568093" y="597142"/>
            <a:ext cx="14869405" cy="967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05"/>
              </a:lnSpc>
            </a:pPr>
            <a:r>
              <a:rPr lang="en-US" sz="6500">
                <a:solidFill>
                  <a:srgbClr val="403A3A"/>
                </a:solidFill>
                <a:latin typeface="Poppins Bold"/>
              </a:rPr>
              <a:t>MARKETING NEW PROVIDERS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125779">
            <a:off x="11549149" y="-2396458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0" y="0"/>
                </a:moveTo>
                <a:lnTo>
                  <a:pt x="9016209" y="0"/>
                </a:lnTo>
                <a:lnTo>
                  <a:pt x="9016209" y="10140929"/>
                </a:lnTo>
                <a:lnTo>
                  <a:pt x="0" y="101409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37270" flipH="1">
            <a:off x="-2940011" y="2302630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9016209" y="0"/>
                </a:moveTo>
                <a:lnTo>
                  <a:pt x="0" y="0"/>
                </a:lnTo>
                <a:lnTo>
                  <a:pt x="0" y="10140930"/>
                </a:lnTo>
                <a:lnTo>
                  <a:pt x="9016209" y="10140930"/>
                </a:lnTo>
                <a:lnTo>
                  <a:pt x="9016209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86053" y="774013"/>
            <a:ext cx="485295" cy="509374"/>
          </a:xfrm>
          <a:custGeom>
            <a:avLst/>
            <a:gdLst/>
            <a:ahLst/>
            <a:cxnLst/>
            <a:rect l="l" t="t" r="r" b="b"/>
            <a:pathLst>
              <a:path w="485295" h="509374">
                <a:moveTo>
                  <a:pt x="0" y="0"/>
                </a:moveTo>
                <a:lnTo>
                  <a:pt x="485294" y="0"/>
                </a:lnTo>
                <a:lnTo>
                  <a:pt x="485294" y="509374"/>
                </a:lnTo>
                <a:lnTo>
                  <a:pt x="0" y="5093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5400000">
            <a:off x="-910011" y="7432219"/>
            <a:ext cx="1820023" cy="1820023"/>
          </a:xfrm>
          <a:custGeom>
            <a:avLst/>
            <a:gdLst/>
            <a:ahLst/>
            <a:cxnLst/>
            <a:rect l="l" t="t" r="r" b="b"/>
            <a:pathLst>
              <a:path w="1820023" h="1820023">
                <a:moveTo>
                  <a:pt x="0" y="0"/>
                </a:moveTo>
                <a:lnTo>
                  <a:pt x="1820022" y="0"/>
                </a:lnTo>
                <a:lnTo>
                  <a:pt x="1820022" y="1820022"/>
                </a:lnTo>
                <a:lnTo>
                  <a:pt x="0" y="18200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163262" y="774013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8"/>
                </a:lnTo>
                <a:lnTo>
                  <a:pt x="0" y="5351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54480" y="4769280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40" y="0"/>
                </a:lnTo>
                <a:lnTo>
                  <a:pt x="748440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AutoShape 8"/>
          <p:cNvSpPr/>
          <p:nvPr/>
        </p:nvSpPr>
        <p:spPr>
          <a:xfrm>
            <a:off x="1568093" y="1588695"/>
            <a:ext cx="2107039" cy="0"/>
          </a:xfrm>
          <a:prstGeom prst="line">
            <a:avLst/>
          </a:prstGeom>
          <a:ln w="47625" cap="rnd">
            <a:solidFill>
              <a:srgbClr val="17EAD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9" name="Freeform 9"/>
          <p:cNvSpPr/>
          <p:nvPr/>
        </p:nvSpPr>
        <p:spPr>
          <a:xfrm>
            <a:off x="10206561" y="1599946"/>
            <a:ext cx="7464223" cy="8396249"/>
          </a:xfrm>
          <a:custGeom>
            <a:avLst/>
            <a:gdLst/>
            <a:ahLst/>
            <a:cxnLst/>
            <a:rect l="l" t="t" r="r" b="b"/>
            <a:pathLst>
              <a:path w="7464223" h="8396249">
                <a:moveTo>
                  <a:pt x="0" y="0"/>
                </a:moveTo>
                <a:lnTo>
                  <a:pt x="7464223" y="0"/>
                </a:lnTo>
                <a:lnTo>
                  <a:pt x="7464223" y="8396249"/>
                </a:lnTo>
                <a:lnTo>
                  <a:pt x="0" y="839624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388124" t="-27875" r="-101751" b="-20703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429959" y="6433725"/>
            <a:ext cx="9975169" cy="2985199"/>
            <a:chOff x="0" y="0"/>
            <a:chExt cx="13300225" cy="398026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185351" cy="3980266"/>
            </a:xfrm>
            <a:custGeom>
              <a:avLst/>
              <a:gdLst/>
              <a:ahLst/>
              <a:cxnLst/>
              <a:rect l="l" t="t" r="r" b="b"/>
              <a:pathLst>
                <a:path w="3185351" h="3980266">
                  <a:moveTo>
                    <a:pt x="0" y="0"/>
                  </a:moveTo>
                  <a:lnTo>
                    <a:pt x="3185351" y="0"/>
                  </a:lnTo>
                  <a:lnTo>
                    <a:pt x="3185351" y="3980266"/>
                  </a:lnTo>
                  <a:lnTo>
                    <a:pt x="0" y="39802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>
              <a:off x="3375851" y="0"/>
              <a:ext cx="3184213" cy="3980266"/>
            </a:xfrm>
            <a:custGeom>
              <a:avLst/>
              <a:gdLst/>
              <a:ahLst/>
              <a:cxnLst/>
              <a:rect l="l" t="t" r="r" b="b"/>
              <a:pathLst>
                <a:path w="3184213" h="3980266">
                  <a:moveTo>
                    <a:pt x="0" y="0"/>
                  </a:moveTo>
                  <a:lnTo>
                    <a:pt x="3184213" y="0"/>
                  </a:lnTo>
                  <a:lnTo>
                    <a:pt x="3184213" y="3980266"/>
                  </a:lnTo>
                  <a:lnTo>
                    <a:pt x="0" y="39802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6745196" y="0"/>
              <a:ext cx="3184967" cy="3980266"/>
            </a:xfrm>
            <a:custGeom>
              <a:avLst/>
              <a:gdLst/>
              <a:ahLst/>
              <a:cxnLst/>
              <a:rect l="l" t="t" r="r" b="b"/>
              <a:pathLst>
                <a:path w="3184967" h="3980266">
                  <a:moveTo>
                    <a:pt x="0" y="0"/>
                  </a:moveTo>
                  <a:lnTo>
                    <a:pt x="3184966" y="0"/>
                  </a:lnTo>
                  <a:lnTo>
                    <a:pt x="3184966" y="3980266"/>
                  </a:lnTo>
                  <a:lnTo>
                    <a:pt x="0" y="39802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/>
              <a:stretch>
                <a:fillRect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>
              <a:off x="10115294" y="0"/>
              <a:ext cx="3184931" cy="3980266"/>
            </a:xfrm>
            <a:custGeom>
              <a:avLst/>
              <a:gdLst/>
              <a:ahLst/>
              <a:cxnLst/>
              <a:rect l="l" t="t" r="r" b="b"/>
              <a:pathLst>
                <a:path w="3184931" h="3980266">
                  <a:moveTo>
                    <a:pt x="0" y="0"/>
                  </a:moveTo>
                  <a:lnTo>
                    <a:pt x="3184931" y="0"/>
                  </a:lnTo>
                  <a:lnTo>
                    <a:pt x="3184931" y="3980266"/>
                  </a:lnTo>
                  <a:lnTo>
                    <a:pt x="0" y="39802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/>
              </a:stretch>
            </a:blipFill>
          </p:spPr>
        </p:sp>
      </p:grpSp>
      <p:sp>
        <p:nvSpPr>
          <p:cNvPr id="15" name="TextBox 15"/>
          <p:cNvSpPr txBox="1"/>
          <p:nvPr/>
        </p:nvSpPr>
        <p:spPr>
          <a:xfrm>
            <a:off x="1568093" y="597142"/>
            <a:ext cx="14869405" cy="967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05"/>
              </a:lnSpc>
            </a:pPr>
            <a:r>
              <a:rPr lang="en-US" sz="6500">
                <a:solidFill>
                  <a:srgbClr val="403A3A"/>
                </a:solidFill>
                <a:latin typeface="Poppins Bold"/>
              </a:rPr>
              <a:t>MARKETING NEW PROVIDERS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568093" y="2327405"/>
            <a:ext cx="8192199" cy="383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403A3A"/>
                </a:solidFill>
                <a:latin typeface="Poppins Bold"/>
              </a:rPr>
              <a:t>1. Meet at Orientation</a:t>
            </a:r>
          </a:p>
          <a:p>
            <a:pPr>
              <a:lnSpc>
                <a:spcPts val="4172"/>
              </a:lnSpc>
              <a:spcBef>
                <a:spcPct val="0"/>
              </a:spcBef>
            </a:pPr>
            <a:r>
              <a:rPr lang="en-US" sz="2980">
                <a:solidFill>
                  <a:srgbClr val="403A3A"/>
                </a:solidFill>
                <a:latin typeface="Poppins Light"/>
              </a:rPr>
              <a:t>    </a:t>
            </a:r>
            <a:r>
              <a:rPr lang="en-US" sz="2980">
                <a:solidFill>
                  <a:srgbClr val="403A3A"/>
                </a:solidFill>
                <a:latin typeface="Poppins Light Bold"/>
              </a:rPr>
              <a:t>a. Distribute provider profile</a:t>
            </a:r>
          </a:p>
          <a:p>
            <a:pPr>
              <a:lnSpc>
                <a:spcPts val="4172"/>
              </a:lnSpc>
              <a:spcBef>
                <a:spcPct val="0"/>
              </a:spcBef>
            </a:pPr>
            <a:r>
              <a:rPr lang="en-US" sz="2980">
                <a:solidFill>
                  <a:srgbClr val="403A3A"/>
                </a:solidFill>
                <a:latin typeface="Poppins Light Bold"/>
              </a:rPr>
              <a:t>    b. Schedule pictures (Michelle 460-0177)</a:t>
            </a:r>
          </a:p>
          <a:p>
            <a:pPr>
              <a:lnSpc>
                <a:spcPts val="4172"/>
              </a:lnSpc>
              <a:spcBef>
                <a:spcPct val="0"/>
              </a:spcBef>
            </a:pPr>
            <a:r>
              <a:rPr lang="en-US" sz="2980">
                <a:solidFill>
                  <a:srgbClr val="403A3A"/>
                </a:solidFill>
                <a:latin typeface="Poppins Light Bold"/>
              </a:rPr>
              <a:t>         1. Professional, Casual, &amp; Family</a:t>
            </a:r>
          </a:p>
          <a:p>
            <a:pPr>
              <a:lnSpc>
                <a:spcPts val="4172"/>
              </a:lnSpc>
              <a:spcBef>
                <a:spcPct val="0"/>
              </a:spcBef>
            </a:pPr>
            <a:r>
              <a:rPr lang="en-US" sz="2980">
                <a:solidFill>
                  <a:srgbClr val="403A3A"/>
                </a:solidFill>
                <a:latin typeface="Poppins Light Bold"/>
              </a:rPr>
              <a:t>    c. Review onboarding process</a:t>
            </a:r>
          </a:p>
          <a:p>
            <a:pPr>
              <a:lnSpc>
                <a:spcPts val="4172"/>
              </a:lnSpc>
              <a:spcBef>
                <a:spcPct val="0"/>
              </a:spcBef>
            </a:pPr>
            <a:endParaRPr lang="en-US" sz="2980">
              <a:solidFill>
                <a:srgbClr val="403A3A"/>
              </a:solidFill>
              <a:latin typeface="Poppins Light Bold"/>
            </a:endParaRPr>
          </a:p>
          <a:p>
            <a:pPr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403A3A"/>
                </a:solidFill>
                <a:latin typeface="Poppins Bold"/>
              </a:rPr>
              <a:t>2. Obtain Provider Profile &amp; Picture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737270" flipH="1">
            <a:off x="-2940011" y="2302630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9016209" y="0"/>
                </a:moveTo>
                <a:lnTo>
                  <a:pt x="0" y="0"/>
                </a:lnTo>
                <a:lnTo>
                  <a:pt x="0" y="10140930"/>
                </a:lnTo>
                <a:lnTo>
                  <a:pt x="9016209" y="10140930"/>
                </a:lnTo>
                <a:lnTo>
                  <a:pt x="9016209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86053" y="774013"/>
            <a:ext cx="485295" cy="509374"/>
          </a:xfrm>
          <a:custGeom>
            <a:avLst/>
            <a:gdLst/>
            <a:ahLst/>
            <a:cxnLst/>
            <a:rect l="l" t="t" r="r" b="b"/>
            <a:pathLst>
              <a:path w="485295" h="509374">
                <a:moveTo>
                  <a:pt x="0" y="0"/>
                </a:moveTo>
                <a:lnTo>
                  <a:pt x="485294" y="0"/>
                </a:lnTo>
                <a:lnTo>
                  <a:pt x="485294" y="509374"/>
                </a:lnTo>
                <a:lnTo>
                  <a:pt x="0" y="5093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>
            <a:off x="-910011" y="7432219"/>
            <a:ext cx="1820023" cy="1820023"/>
          </a:xfrm>
          <a:custGeom>
            <a:avLst/>
            <a:gdLst/>
            <a:ahLst/>
            <a:cxnLst/>
            <a:rect l="l" t="t" r="r" b="b"/>
            <a:pathLst>
              <a:path w="1820023" h="1820023">
                <a:moveTo>
                  <a:pt x="0" y="0"/>
                </a:moveTo>
                <a:lnTo>
                  <a:pt x="1820022" y="0"/>
                </a:lnTo>
                <a:lnTo>
                  <a:pt x="1820022" y="1820022"/>
                </a:lnTo>
                <a:lnTo>
                  <a:pt x="0" y="18200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125779">
            <a:off x="11549149" y="-2396458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0" y="0"/>
                </a:moveTo>
                <a:lnTo>
                  <a:pt x="9016209" y="0"/>
                </a:lnTo>
                <a:lnTo>
                  <a:pt x="9016209" y="10140929"/>
                </a:lnTo>
                <a:lnTo>
                  <a:pt x="0" y="101409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949373" y="8829216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5" y="0"/>
                </a:lnTo>
                <a:lnTo>
                  <a:pt x="2803055" y="535129"/>
                </a:lnTo>
                <a:lnTo>
                  <a:pt x="0" y="53512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1575153" y="-170348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40" y="0"/>
                </a:lnTo>
                <a:lnTo>
                  <a:pt x="748440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163262" y="774013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8"/>
                </a:lnTo>
                <a:lnTo>
                  <a:pt x="0" y="5351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095119" y="1761454"/>
            <a:ext cx="3255782" cy="7885528"/>
          </a:xfrm>
          <a:custGeom>
            <a:avLst/>
            <a:gdLst/>
            <a:ahLst/>
            <a:cxnLst/>
            <a:rect l="l" t="t" r="r" b="b"/>
            <a:pathLst>
              <a:path w="3255782" h="7885528">
                <a:moveTo>
                  <a:pt x="0" y="0"/>
                </a:moveTo>
                <a:lnTo>
                  <a:pt x="3255781" y="0"/>
                </a:lnTo>
                <a:lnTo>
                  <a:pt x="3255781" y="7885528"/>
                </a:lnTo>
                <a:lnTo>
                  <a:pt x="0" y="788552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587705" t="-10083" r="-306838" b="-6261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694750" y="1761454"/>
            <a:ext cx="3564550" cy="7885528"/>
          </a:xfrm>
          <a:custGeom>
            <a:avLst/>
            <a:gdLst/>
            <a:ahLst/>
            <a:cxnLst/>
            <a:rect l="l" t="t" r="r" b="b"/>
            <a:pathLst>
              <a:path w="3564550" h="7885528">
                <a:moveTo>
                  <a:pt x="0" y="0"/>
                </a:moveTo>
                <a:lnTo>
                  <a:pt x="3564550" y="0"/>
                </a:lnTo>
                <a:lnTo>
                  <a:pt x="3564550" y="7885528"/>
                </a:lnTo>
                <a:lnTo>
                  <a:pt x="0" y="7885528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576648" t="-18773" r="-299085" b="-6195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4143383" y="6512140"/>
            <a:ext cx="5608836" cy="3154970"/>
          </a:xfrm>
          <a:custGeom>
            <a:avLst/>
            <a:gdLst/>
            <a:ahLst/>
            <a:cxnLst/>
            <a:rect l="l" t="t" r="r" b="b"/>
            <a:pathLst>
              <a:path w="5608836" h="3154970">
                <a:moveTo>
                  <a:pt x="0" y="0"/>
                </a:moveTo>
                <a:lnTo>
                  <a:pt x="5608836" y="0"/>
                </a:lnTo>
                <a:lnTo>
                  <a:pt x="5608836" y="3154970"/>
                </a:lnTo>
                <a:lnTo>
                  <a:pt x="0" y="315497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1568093" y="578092"/>
            <a:ext cx="14869405" cy="1034415"/>
            <a:chOff x="0" y="0"/>
            <a:chExt cx="19825873" cy="1379220"/>
          </a:xfrm>
        </p:grpSpPr>
        <p:sp>
          <p:nvSpPr>
            <p:cNvPr id="13" name="AutoShape 13"/>
            <p:cNvSpPr/>
            <p:nvPr/>
          </p:nvSpPr>
          <p:spPr>
            <a:xfrm>
              <a:off x="0" y="1347470"/>
              <a:ext cx="2809385" cy="0"/>
            </a:xfrm>
            <a:prstGeom prst="line">
              <a:avLst/>
            </a:prstGeom>
            <a:ln w="63500" cap="rnd">
              <a:solidFill>
                <a:srgbClr val="17EAD9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19050"/>
              <a:ext cx="19825873" cy="12966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7605"/>
                </a:lnSpc>
              </a:pPr>
              <a:r>
                <a:rPr lang="en-US" sz="6500">
                  <a:solidFill>
                    <a:srgbClr val="403A3A"/>
                  </a:solidFill>
                  <a:latin typeface="Poppins Bold"/>
                </a:rPr>
                <a:t>MARKETING NEW PROVIDERS</a:t>
              </a: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568093" y="2175384"/>
            <a:ext cx="7876468" cy="43367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403A3A"/>
                </a:solidFill>
                <a:latin typeface="Poppins Bold"/>
              </a:rPr>
              <a:t>3. Print Material</a:t>
            </a:r>
          </a:p>
          <a:p>
            <a:pPr>
              <a:lnSpc>
                <a:spcPts val="4232"/>
              </a:lnSpc>
              <a:spcBef>
                <a:spcPct val="0"/>
              </a:spcBef>
            </a:pPr>
            <a:r>
              <a:rPr lang="en-US" sz="3023">
                <a:solidFill>
                  <a:srgbClr val="403A3A"/>
                </a:solidFill>
                <a:latin typeface="Poppins Light"/>
              </a:rPr>
              <a:t>    </a:t>
            </a:r>
            <a:r>
              <a:rPr lang="en-US" sz="3023">
                <a:solidFill>
                  <a:srgbClr val="403A3A"/>
                </a:solidFill>
                <a:latin typeface="Poppins Light Bold"/>
              </a:rPr>
              <a:t>a. Make Bio Card</a:t>
            </a:r>
          </a:p>
          <a:p>
            <a:pPr>
              <a:lnSpc>
                <a:spcPts val="4232"/>
              </a:lnSpc>
              <a:spcBef>
                <a:spcPct val="0"/>
              </a:spcBef>
            </a:pPr>
            <a:r>
              <a:rPr lang="en-US" sz="3023">
                <a:solidFill>
                  <a:srgbClr val="403A3A"/>
                </a:solidFill>
                <a:latin typeface="Poppins Light Bold"/>
              </a:rPr>
              <a:t>    b. Make/ Order Business Cards</a:t>
            </a:r>
          </a:p>
          <a:p>
            <a:pPr>
              <a:lnSpc>
                <a:spcPts val="4232"/>
              </a:lnSpc>
              <a:spcBef>
                <a:spcPct val="0"/>
              </a:spcBef>
            </a:pPr>
            <a:r>
              <a:rPr lang="en-US" sz="3023">
                <a:solidFill>
                  <a:srgbClr val="403A3A"/>
                </a:solidFill>
                <a:latin typeface="Poppins Light Bold"/>
              </a:rPr>
              <a:t>    c. Create Flyer</a:t>
            </a:r>
          </a:p>
          <a:p>
            <a:pPr>
              <a:lnSpc>
                <a:spcPts val="4232"/>
              </a:lnSpc>
              <a:spcBef>
                <a:spcPct val="0"/>
              </a:spcBef>
            </a:pPr>
            <a:r>
              <a:rPr lang="en-US" sz="3023">
                <a:solidFill>
                  <a:srgbClr val="403A3A"/>
                </a:solidFill>
                <a:latin typeface="Poppins Light Bold"/>
              </a:rPr>
              <a:t>    d. Write Press Release</a:t>
            </a:r>
          </a:p>
          <a:p>
            <a:pPr>
              <a:lnSpc>
                <a:spcPts val="4232"/>
              </a:lnSpc>
              <a:spcBef>
                <a:spcPct val="0"/>
              </a:spcBef>
            </a:pPr>
            <a:r>
              <a:rPr lang="en-US" sz="3023">
                <a:solidFill>
                  <a:srgbClr val="403A3A"/>
                </a:solidFill>
                <a:latin typeface="Poppins Light Bold"/>
              </a:rPr>
              <a:t>    e. Write Story for Health Harvester</a:t>
            </a:r>
          </a:p>
          <a:p>
            <a:pPr>
              <a:lnSpc>
                <a:spcPts val="4232"/>
              </a:lnSpc>
              <a:spcBef>
                <a:spcPct val="0"/>
              </a:spcBef>
            </a:pPr>
            <a:r>
              <a:rPr lang="en-US" sz="3023">
                <a:solidFill>
                  <a:srgbClr val="403A3A"/>
                </a:solidFill>
                <a:latin typeface="Poppins Light Bold"/>
              </a:rPr>
              <a:t>    f. Specialty Clinic Calendar</a:t>
            </a:r>
          </a:p>
          <a:p>
            <a:pPr>
              <a:lnSpc>
                <a:spcPts val="4232"/>
              </a:lnSpc>
              <a:spcBef>
                <a:spcPct val="0"/>
              </a:spcBef>
            </a:pPr>
            <a:r>
              <a:rPr lang="en-US" sz="3023">
                <a:solidFill>
                  <a:srgbClr val="403A3A"/>
                </a:solidFill>
                <a:latin typeface="Poppins Light Bold"/>
              </a:rPr>
              <a:t>    g. Report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029200" y="1028700"/>
            <a:ext cx="8229600" cy="8229600"/>
          </a:xfrm>
          <a:custGeom>
            <a:avLst/>
            <a:gdLst/>
            <a:ahLst/>
            <a:cxnLst/>
            <a:rect l="l" t="t" r="r" b="b"/>
            <a:pathLst>
              <a:path w="8229600" h="8229600">
                <a:moveTo>
                  <a:pt x="0" y="0"/>
                </a:moveTo>
                <a:lnTo>
                  <a:pt x="8229600" y="0"/>
                </a:lnTo>
                <a:lnTo>
                  <a:pt x="8229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9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2125779">
            <a:off x="11549149" y="-2396458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0" y="0"/>
                </a:moveTo>
                <a:lnTo>
                  <a:pt x="9016209" y="0"/>
                </a:lnTo>
                <a:lnTo>
                  <a:pt x="9016209" y="10140929"/>
                </a:lnTo>
                <a:lnTo>
                  <a:pt x="0" y="101409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37270" flipH="1">
            <a:off x="-2940011" y="2302630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9016209" y="0"/>
                </a:moveTo>
                <a:lnTo>
                  <a:pt x="0" y="0"/>
                </a:lnTo>
                <a:lnTo>
                  <a:pt x="0" y="10140930"/>
                </a:lnTo>
                <a:lnTo>
                  <a:pt x="9016209" y="10140930"/>
                </a:lnTo>
                <a:lnTo>
                  <a:pt x="9016209" y="0"/>
                </a:lnTo>
                <a:close/>
              </a:path>
            </a:pathLst>
          </a:custGeom>
          <a:blipFill>
            <a:blip r:embed="rId4">
              <a:alphaModFix amt="9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857773" y="1972195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9"/>
                </a:lnTo>
                <a:lnTo>
                  <a:pt x="0" y="5351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7718801" y="7593790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40" y="0"/>
                </a:lnTo>
                <a:lnTo>
                  <a:pt x="748440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86053" y="774013"/>
            <a:ext cx="485295" cy="509374"/>
          </a:xfrm>
          <a:custGeom>
            <a:avLst/>
            <a:gdLst/>
            <a:ahLst/>
            <a:cxnLst/>
            <a:rect l="l" t="t" r="r" b="b"/>
            <a:pathLst>
              <a:path w="485295" h="509374">
                <a:moveTo>
                  <a:pt x="0" y="0"/>
                </a:moveTo>
                <a:lnTo>
                  <a:pt x="485294" y="0"/>
                </a:lnTo>
                <a:lnTo>
                  <a:pt x="485294" y="509374"/>
                </a:lnTo>
                <a:lnTo>
                  <a:pt x="0" y="50937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5400000">
            <a:off x="-910011" y="7432219"/>
            <a:ext cx="1820023" cy="1820023"/>
          </a:xfrm>
          <a:custGeom>
            <a:avLst/>
            <a:gdLst/>
            <a:ahLst/>
            <a:cxnLst/>
            <a:rect l="l" t="t" r="r" b="b"/>
            <a:pathLst>
              <a:path w="1820023" h="1820023">
                <a:moveTo>
                  <a:pt x="0" y="0"/>
                </a:moveTo>
                <a:lnTo>
                  <a:pt x="1820022" y="0"/>
                </a:lnTo>
                <a:lnTo>
                  <a:pt x="1820022" y="1820022"/>
                </a:lnTo>
                <a:lnTo>
                  <a:pt x="0" y="182002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-1234961" y="5227757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9"/>
                </a:lnTo>
                <a:lnTo>
                  <a:pt x="0" y="5351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374220" y="2507324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40" y="0"/>
                </a:lnTo>
                <a:lnTo>
                  <a:pt x="748440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4163262" y="774013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8"/>
                </a:lnTo>
                <a:lnTo>
                  <a:pt x="0" y="5351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1568093" y="578092"/>
            <a:ext cx="14869405" cy="1034415"/>
            <a:chOff x="0" y="0"/>
            <a:chExt cx="19825873" cy="1379220"/>
          </a:xfrm>
        </p:grpSpPr>
        <p:sp>
          <p:nvSpPr>
            <p:cNvPr id="13" name="AutoShape 13"/>
            <p:cNvSpPr/>
            <p:nvPr/>
          </p:nvSpPr>
          <p:spPr>
            <a:xfrm>
              <a:off x="0" y="1347470"/>
              <a:ext cx="2809385" cy="0"/>
            </a:xfrm>
            <a:prstGeom prst="line">
              <a:avLst/>
            </a:prstGeom>
            <a:ln w="63500" cap="rnd">
              <a:solidFill>
                <a:srgbClr val="17EAD9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19050"/>
              <a:ext cx="19825873" cy="12966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7605"/>
                </a:lnSpc>
              </a:pPr>
              <a:r>
                <a:rPr lang="en-US" sz="6500">
                  <a:solidFill>
                    <a:srgbClr val="403A3A"/>
                  </a:solidFill>
                  <a:latin typeface="Poppins Bold"/>
                </a:rPr>
                <a:t>MARKETING NEW PROVIDERS</a:t>
              </a:r>
            </a:p>
          </p:txBody>
        </p:sp>
      </p:grpSp>
      <p:sp>
        <p:nvSpPr>
          <p:cNvPr id="15" name="Freeform 15"/>
          <p:cNvSpPr/>
          <p:nvPr/>
        </p:nvSpPr>
        <p:spPr>
          <a:xfrm>
            <a:off x="7891470" y="2474945"/>
            <a:ext cx="9827331" cy="4123384"/>
          </a:xfrm>
          <a:custGeom>
            <a:avLst/>
            <a:gdLst/>
            <a:ahLst/>
            <a:cxnLst/>
            <a:rect l="l" t="t" r="r" b="b"/>
            <a:pathLst>
              <a:path w="9827331" h="4123384">
                <a:moveTo>
                  <a:pt x="0" y="0"/>
                </a:moveTo>
                <a:lnTo>
                  <a:pt x="9827331" y="0"/>
                </a:lnTo>
                <a:lnTo>
                  <a:pt x="9827331" y="4123384"/>
                </a:lnTo>
                <a:lnTo>
                  <a:pt x="0" y="412338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0217698" y="6833515"/>
            <a:ext cx="5839555" cy="3274999"/>
          </a:xfrm>
          <a:custGeom>
            <a:avLst/>
            <a:gdLst/>
            <a:ahLst/>
            <a:cxnLst/>
            <a:rect l="l" t="t" r="r" b="b"/>
            <a:pathLst>
              <a:path w="5839555" h="3274999">
                <a:moveTo>
                  <a:pt x="0" y="0"/>
                </a:moveTo>
                <a:lnTo>
                  <a:pt x="5839555" y="0"/>
                </a:lnTo>
                <a:lnTo>
                  <a:pt x="5839555" y="3274998"/>
                </a:lnTo>
                <a:lnTo>
                  <a:pt x="0" y="3274998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-122522" t="-10901" r="-12228" b="-7694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568093" y="2258810"/>
            <a:ext cx="5981402" cy="4574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989"/>
              </a:lnSpc>
              <a:spcBef>
                <a:spcPct val="0"/>
              </a:spcBef>
            </a:pPr>
            <a:r>
              <a:rPr lang="en-US" sz="3410">
                <a:solidFill>
                  <a:srgbClr val="403A3A"/>
                </a:solidFill>
                <a:latin typeface="Poppins Bold"/>
              </a:rPr>
              <a:t>4. Schedule Meet &amp; Greet </a:t>
            </a:r>
          </a:p>
          <a:p>
            <a:pPr>
              <a:lnSpc>
                <a:spcPts val="3989"/>
              </a:lnSpc>
              <a:spcBef>
                <a:spcPct val="0"/>
              </a:spcBef>
            </a:pPr>
            <a:endParaRPr lang="en-US" sz="3410">
              <a:solidFill>
                <a:srgbClr val="403A3A"/>
              </a:solidFill>
              <a:latin typeface="Poppins Bold"/>
            </a:endParaRPr>
          </a:p>
          <a:p>
            <a:pPr>
              <a:lnSpc>
                <a:spcPts val="3989"/>
              </a:lnSpc>
              <a:spcBef>
                <a:spcPct val="0"/>
              </a:spcBef>
            </a:pPr>
            <a:r>
              <a:rPr lang="en-US" sz="3410">
                <a:solidFill>
                  <a:srgbClr val="403A3A"/>
                </a:solidFill>
                <a:latin typeface="Poppins Bold"/>
              </a:rPr>
              <a:t>5. Other</a:t>
            </a:r>
          </a:p>
          <a:p>
            <a:pPr>
              <a:lnSpc>
                <a:spcPts val="3521"/>
              </a:lnSpc>
              <a:spcBef>
                <a:spcPct val="0"/>
              </a:spcBef>
            </a:pPr>
            <a:r>
              <a:rPr lang="en-US" sz="3010">
                <a:solidFill>
                  <a:srgbClr val="403A3A"/>
                </a:solidFill>
                <a:latin typeface="Poppins Light"/>
              </a:rPr>
              <a:t>    a. Radio Ad</a:t>
            </a:r>
          </a:p>
          <a:p>
            <a:pPr>
              <a:lnSpc>
                <a:spcPts val="3521"/>
              </a:lnSpc>
              <a:spcBef>
                <a:spcPct val="0"/>
              </a:spcBef>
            </a:pPr>
            <a:r>
              <a:rPr lang="en-US" sz="3010">
                <a:solidFill>
                  <a:srgbClr val="403A3A"/>
                </a:solidFill>
                <a:latin typeface="Poppins Light"/>
              </a:rPr>
              <a:t>    b. TV Ad</a:t>
            </a:r>
          </a:p>
          <a:p>
            <a:pPr>
              <a:lnSpc>
                <a:spcPts val="3521"/>
              </a:lnSpc>
              <a:spcBef>
                <a:spcPct val="0"/>
              </a:spcBef>
            </a:pPr>
            <a:r>
              <a:rPr lang="en-US" sz="3010">
                <a:solidFill>
                  <a:srgbClr val="403A3A"/>
                </a:solidFill>
                <a:latin typeface="Poppins Light"/>
              </a:rPr>
              <a:t>    c. Social Media Post</a:t>
            </a:r>
          </a:p>
          <a:p>
            <a:pPr>
              <a:lnSpc>
                <a:spcPts val="3521"/>
              </a:lnSpc>
              <a:spcBef>
                <a:spcPct val="0"/>
              </a:spcBef>
            </a:pPr>
            <a:r>
              <a:rPr lang="en-US" sz="3010">
                <a:solidFill>
                  <a:srgbClr val="403A3A"/>
                </a:solidFill>
                <a:latin typeface="Poppins Light"/>
              </a:rPr>
              <a:t>    d. Add to website</a:t>
            </a:r>
          </a:p>
          <a:p>
            <a:pPr>
              <a:lnSpc>
                <a:spcPts val="3521"/>
              </a:lnSpc>
              <a:spcBef>
                <a:spcPct val="0"/>
              </a:spcBef>
            </a:pPr>
            <a:r>
              <a:rPr lang="en-US" sz="3010">
                <a:solidFill>
                  <a:srgbClr val="403A3A"/>
                </a:solidFill>
                <a:latin typeface="Poppins Light"/>
              </a:rPr>
              <a:t>    e. Post on TV Screens</a:t>
            </a:r>
          </a:p>
          <a:p>
            <a:pPr>
              <a:lnSpc>
                <a:spcPts val="3521"/>
              </a:lnSpc>
              <a:spcBef>
                <a:spcPct val="0"/>
              </a:spcBef>
            </a:pPr>
            <a:r>
              <a:rPr lang="en-US" sz="3010">
                <a:solidFill>
                  <a:srgbClr val="403A3A"/>
                </a:solidFill>
                <a:latin typeface="Poppins Light"/>
              </a:rPr>
              <a:t>    f. Update provider boards</a:t>
            </a:r>
          </a:p>
          <a:p>
            <a:pPr>
              <a:lnSpc>
                <a:spcPts val="3521"/>
              </a:lnSpc>
              <a:spcBef>
                <a:spcPct val="0"/>
              </a:spcBef>
            </a:pPr>
            <a:r>
              <a:rPr lang="en-US" sz="3010">
                <a:solidFill>
                  <a:srgbClr val="403A3A"/>
                </a:solidFill>
                <a:latin typeface="Poppins Light"/>
              </a:rPr>
              <a:t>    g. Obtain provider’s schedule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95595" y="7582014"/>
            <a:ext cx="7648405" cy="21577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59"/>
              </a:lnSpc>
            </a:pPr>
            <a:r>
              <a:rPr lang="en-US" sz="3399" u="sng">
                <a:solidFill>
                  <a:srgbClr val="FF7676"/>
                </a:solidFill>
                <a:latin typeface="Canva Sans Bold"/>
              </a:rPr>
              <a:t>KEY TAKEAWAYS</a:t>
            </a:r>
          </a:p>
          <a:p>
            <a:pPr marL="474979" lvl="1" indent="-237490">
              <a:lnSpc>
                <a:spcPts val="3079"/>
              </a:lnSpc>
              <a:buFont typeface="Arial"/>
              <a:buChar char="•"/>
            </a:pPr>
            <a:r>
              <a:rPr lang="en-US" sz="2199">
                <a:solidFill>
                  <a:srgbClr val="403A3A"/>
                </a:solidFill>
                <a:latin typeface="Canva Sans"/>
              </a:rPr>
              <a:t>Every organization is different, do what works best for you &amp; your community</a:t>
            </a:r>
          </a:p>
          <a:p>
            <a:pPr marL="474979" lvl="1" indent="-237490">
              <a:lnSpc>
                <a:spcPts val="3079"/>
              </a:lnSpc>
              <a:buFont typeface="Arial"/>
              <a:buChar char="•"/>
            </a:pPr>
            <a:r>
              <a:rPr lang="en-US" sz="2199">
                <a:solidFill>
                  <a:srgbClr val="403A3A"/>
                </a:solidFill>
                <a:latin typeface="Canva Sans"/>
              </a:rPr>
              <a:t>Keep track of what you do, have a plan</a:t>
            </a:r>
          </a:p>
          <a:p>
            <a:pPr marL="474979" lvl="1" indent="-237490">
              <a:lnSpc>
                <a:spcPts val="3079"/>
              </a:lnSpc>
              <a:buFont typeface="Arial"/>
              <a:buChar char="•"/>
            </a:pPr>
            <a:r>
              <a:rPr lang="en-US" sz="2199">
                <a:solidFill>
                  <a:srgbClr val="403A3A"/>
                </a:solidFill>
                <a:latin typeface="Canva Sans"/>
              </a:rPr>
              <a:t>Be consistent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49212">
            <a:off x="8458656" y="1532709"/>
            <a:ext cx="9742920" cy="9742920"/>
          </a:xfrm>
          <a:custGeom>
            <a:avLst/>
            <a:gdLst/>
            <a:ahLst/>
            <a:cxnLst/>
            <a:rect l="l" t="t" r="r" b="b"/>
            <a:pathLst>
              <a:path w="9742920" h="9742920">
                <a:moveTo>
                  <a:pt x="0" y="0"/>
                </a:moveTo>
                <a:lnTo>
                  <a:pt x="9742920" y="0"/>
                </a:lnTo>
                <a:lnTo>
                  <a:pt x="9742920" y="9742920"/>
                </a:lnTo>
                <a:lnTo>
                  <a:pt x="0" y="97429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6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2125779">
            <a:off x="11549149" y="-2396458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0" y="0"/>
                </a:moveTo>
                <a:lnTo>
                  <a:pt x="9016209" y="0"/>
                </a:lnTo>
                <a:lnTo>
                  <a:pt x="9016209" y="10140929"/>
                </a:lnTo>
                <a:lnTo>
                  <a:pt x="0" y="101409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37270" flipH="1">
            <a:off x="-2940011" y="2302630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9016209" y="0"/>
                </a:moveTo>
                <a:lnTo>
                  <a:pt x="0" y="0"/>
                </a:lnTo>
                <a:lnTo>
                  <a:pt x="0" y="10140930"/>
                </a:lnTo>
                <a:lnTo>
                  <a:pt x="9016209" y="10140930"/>
                </a:lnTo>
                <a:lnTo>
                  <a:pt x="9016209" y="0"/>
                </a:lnTo>
                <a:close/>
              </a:path>
            </a:pathLst>
          </a:custGeom>
          <a:blipFill>
            <a:blip r:embed="rId4">
              <a:alphaModFix amt="9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86053" y="774013"/>
            <a:ext cx="485295" cy="509374"/>
          </a:xfrm>
          <a:custGeom>
            <a:avLst/>
            <a:gdLst/>
            <a:ahLst/>
            <a:cxnLst/>
            <a:rect l="l" t="t" r="r" b="b"/>
            <a:pathLst>
              <a:path w="485295" h="509374">
                <a:moveTo>
                  <a:pt x="0" y="0"/>
                </a:moveTo>
                <a:lnTo>
                  <a:pt x="485294" y="0"/>
                </a:lnTo>
                <a:lnTo>
                  <a:pt x="485294" y="509374"/>
                </a:lnTo>
                <a:lnTo>
                  <a:pt x="0" y="5093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400000">
            <a:off x="-910011" y="7432219"/>
            <a:ext cx="1820023" cy="1820023"/>
          </a:xfrm>
          <a:custGeom>
            <a:avLst/>
            <a:gdLst/>
            <a:ahLst/>
            <a:cxnLst/>
            <a:rect l="l" t="t" r="r" b="b"/>
            <a:pathLst>
              <a:path w="1820023" h="1820023">
                <a:moveTo>
                  <a:pt x="0" y="0"/>
                </a:moveTo>
                <a:lnTo>
                  <a:pt x="1820022" y="0"/>
                </a:lnTo>
                <a:lnTo>
                  <a:pt x="1820022" y="1820022"/>
                </a:lnTo>
                <a:lnTo>
                  <a:pt x="0" y="18200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234371" y="748259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8"/>
                </a:lnTo>
                <a:lnTo>
                  <a:pt x="0" y="53512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54480" y="4769280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40" y="0"/>
                </a:lnTo>
                <a:lnTo>
                  <a:pt x="748440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AutoShape 9"/>
          <p:cNvSpPr/>
          <p:nvPr/>
        </p:nvSpPr>
        <p:spPr>
          <a:xfrm>
            <a:off x="1568093" y="1588695"/>
            <a:ext cx="2107039" cy="0"/>
          </a:xfrm>
          <a:prstGeom prst="line">
            <a:avLst/>
          </a:prstGeom>
          <a:ln w="47625" cap="rnd">
            <a:solidFill>
              <a:srgbClr val="17EAD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0" name="Freeform 10"/>
          <p:cNvSpPr/>
          <p:nvPr/>
        </p:nvSpPr>
        <p:spPr>
          <a:xfrm>
            <a:off x="0" y="2674007"/>
            <a:ext cx="9511620" cy="6406966"/>
          </a:xfrm>
          <a:custGeom>
            <a:avLst/>
            <a:gdLst/>
            <a:ahLst/>
            <a:cxnLst/>
            <a:rect l="l" t="t" r="r" b="b"/>
            <a:pathLst>
              <a:path w="9511620" h="6406966">
                <a:moveTo>
                  <a:pt x="0" y="0"/>
                </a:moveTo>
                <a:lnTo>
                  <a:pt x="9511620" y="0"/>
                </a:lnTo>
                <a:lnTo>
                  <a:pt x="9511620" y="6406965"/>
                </a:lnTo>
                <a:lnTo>
                  <a:pt x="0" y="640696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3481" t="-6978" r="-6963" b="-19720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9302789" y="2674007"/>
            <a:ext cx="9041411" cy="6406966"/>
          </a:xfrm>
          <a:custGeom>
            <a:avLst/>
            <a:gdLst/>
            <a:ahLst/>
            <a:cxnLst/>
            <a:rect l="l" t="t" r="r" b="b"/>
            <a:pathLst>
              <a:path w="9041411" h="6406966">
                <a:moveTo>
                  <a:pt x="0" y="0"/>
                </a:moveTo>
                <a:lnTo>
                  <a:pt x="9041410" y="0"/>
                </a:lnTo>
                <a:lnTo>
                  <a:pt x="9041410" y="6406965"/>
                </a:lnTo>
                <a:lnTo>
                  <a:pt x="0" y="640696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-1242" t="-6144" r="-1242" b="-5611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568093" y="597142"/>
            <a:ext cx="14869405" cy="967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05"/>
              </a:lnSpc>
            </a:pPr>
            <a:r>
              <a:rPr lang="en-US" sz="6500">
                <a:solidFill>
                  <a:srgbClr val="403A3A"/>
                </a:solidFill>
                <a:latin typeface="Poppins Bold"/>
              </a:rPr>
              <a:t>MARKETING NEW SERVICE LINES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568093" y="1993477"/>
            <a:ext cx="15887053" cy="498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989"/>
              </a:lnSpc>
              <a:spcBef>
                <a:spcPct val="0"/>
              </a:spcBef>
            </a:pPr>
            <a:r>
              <a:rPr lang="en-US" sz="3410">
                <a:solidFill>
                  <a:srgbClr val="403A3A"/>
                </a:solidFill>
                <a:latin typeface="Poppins Bold"/>
              </a:rPr>
              <a:t>Setting my yearly marketing goals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125779">
            <a:off x="11616208" y="-2329514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0" y="0"/>
                </a:moveTo>
                <a:lnTo>
                  <a:pt x="9016209" y="0"/>
                </a:lnTo>
                <a:lnTo>
                  <a:pt x="9016209" y="10140930"/>
                </a:lnTo>
                <a:lnTo>
                  <a:pt x="0" y="101409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37270" flipH="1">
            <a:off x="-2940011" y="2302630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9016209" y="0"/>
                </a:moveTo>
                <a:lnTo>
                  <a:pt x="0" y="0"/>
                </a:lnTo>
                <a:lnTo>
                  <a:pt x="0" y="10140930"/>
                </a:lnTo>
                <a:lnTo>
                  <a:pt x="9016209" y="10140930"/>
                </a:lnTo>
                <a:lnTo>
                  <a:pt x="9016209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86053" y="774013"/>
            <a:ext cx="485295" cy="509374"/>
          </a:xfrm>
          <a:custGeom>
            <a:avLst/>
            <a:gdLst/>
            <a:ahLst/>
            <a:cxnLst/>
            <a:rect l="l" t="t" r="r" b="b"/>
            <a:pathLst>
              <a:path w="485295" h="509374">
                <a:moveTo>
                  <a:pt x="0" y="0"/>
                </a:moveTo>
                <a:lnTo>
                  <a:pt x="485294" y="0"/>
                </a:lnTo>
                <a:lnTo>
                  <a:pt x="485294" y="509374"/>
                </a:lnTo>
                <a:lnTo>
                  <a:pt x="0" y="5093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5400000">
            <a:off x="-910011" y="7432219"/>
            <a:ext cx="1820023" cy="1820023"/>
          </a:xfrm>
          <a:custGeom>
            <a:avLst/>
            <a:gdLst/>
            <a:ahLst/>
            <a:cxnLst/>
            <a:rect l="l" t="t" r="r" b="b"/>
            <a:pathLst>
              <a:path w="1820023" h="1820023">
                <a:moveTo>
                  <a:pt x="0" y="0"/>
                </a:moveTo>
                <a:lnTo>
                  <a:pt x="1820022" y="0"/>
                </a:lnTo>
                <a:lnTo>
                  <a:pt x="1820022" y="1820022"/>
                </a:lnTo>
                <a:lnTo>
                  <a:pt x="0" y="18200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234371" y="748259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8"/>
                </a:lnTo>
                <a:lnTo>
                  <a:pt x="0" y="5351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175481" y="2366731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40" y="0"/>
                </a:lnTo>
                <a:lnTo>
                  <a:pt x="748440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AutoShape 8"/>
          <p:cNvSpPr/>
          <p:nvPr/>
        </p:nvSpPr>
        <p:spPr>
          <a:xfrm>
            <a:off x="1568093" y="1588695"/>
            <a:ext cx="2107039" cy="0"/>
          </a:xfrm>
          <a:prstGeom prst="line">
            <a:avLst/>
          </a:prstGeom>
          <a:ln w="47625" cap="rnd">
            <a:solidFill>
              <a:srgbClr val="17EAD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9" name="Freeform 9"/>
          <p:cNvSpPr/>
          <p:nvPr/>
        </p:nvSpPr>
        <p:spPr>
          <a:xfrm>
            <a:off x="347843" y="1888732"/>
            <a:ext cx="8872794" cy="6562679"/>
          </a:xfrm>
          <a:custGeom>
            <a:avLst/>
            <a:gdLst/>
            <a:ahLst/>
            <a:cxnLst/>
            <a:rect l="l" t="t" r="r" b="b"/>
            <a:pathLst>
              <a:path w="8872794" h="6562679">
                <a:moveTo>
                  <a:pt x="0" y="0"/>
                </a:moveTo>
                <a:lnTo>
                  <a:pt x="8872795" y="0"/>
                </a:lnTo>
                <a:lnTo>
                  <a:pt x="8872795" y="6562679"/>
                </a:lnTo>
                <a:lnTo>
                  <a:pt x="0" y="65626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9264" t="-10449" r="-10133" b="-14289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511620" y="268559"/>
            <a:ext cx="8405014" cy="5980858"/>
          </a:xfrm>
          <a:custGeom>
            <a:avLst/>
            <a:gdLst/>
            <a:ahLst/>
            <a:cxnLst/>
            <a:rect l="l" t="t" r="r" b="b"/>
            <a:pathLst>
              <a:path w="8405014" h="5980858">
                <a:moveTo>
                  <a:pt x="0" y="0"/>
                </a:moveTo>
                <a:lnTo>
                  <a:pt x="8405014" y="0"/>
                </a:lnTo>
                <a:lnTo>
                  <a:pt x="8405014" y="5980858"/>
                </a:lnTo>
                <a:lnTo>
                  <a:pt x="0" y="5980858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10135" t="-14087" r="-9281" b="-15590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9511620" y="6249417"/>
            <a:ext cx="8405014" cy="3871931"/>
          </a:xfrm>
          <a:custGeom>
            <a:avLst/>
            <a:gdLst/>
            <a:ahLst/>
            <a:cxnLst/>
            <a:rect l="l" t="t" r="r" b="b"/>
            <a:pathLst>
              <a:path w="8405014" h="3871931">
                <a:moveTo>
                  <a:pt x="0" y="0"/>
                </a:moveTo>
                <a:lnTo>
                  <a:pt x="8405014" y="0"/>
                </a:lnTo>
                <a:lnTo>
                  <a:pt x="8405014" y="3871930"/>
                </a:lnTo>
                <a:lnTo>
                  <a:pt x="0" y="387193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9158" t="-20796" r="-8872" b="-77190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568093" y="783538"/>
            <a:ext cx="15887053" cy="625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14"/>
              </a:lnSpc>
              <a:spcBef>
                <a:spcPct val="0"/>
              </a:spcBef>
            </a:pPr>
            <a:r>
              <a:rPr lang="en-US" sz="4200">
                <a:solidFill>
                  <a:srgbClr val="403A3A"/>
                </a:solidFill>
                <a:latin typeface="Poppins Bold"/>
              </a:rPr>
              <a:t>MARKETING PROCESS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125779">
            <a:off x="11616208" y="-2329514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0" y="0"/>
                </a:moveTo>
                <a:lnTo>
                  <a:pt x="9016209" y="0"/>
                </a:lnTo>
                <a:lnTo>
                  <a:pt x="9016209" y="10140930"/>
                </a:lnTo>
                <a:lnTo>
                  <a:pt x="0" y="101409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37270" flipH="1">
            <a:off x="-2940011" y="2302630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9016209" y="0"/>
                </a:moveTo>
                <a:lnTo>
                  <a:pt x="0" y="0"/>
                </a:lnTo>
                <a:lnTo>
                  <a:pt x="0" y="10140930"/>
                </a:lnTo>
                <a:lnTo>
                  <a:pt x="9016209" y="10140930"/>
                </a:lnTo>
                <a:lnTo>
                  <a:pt x="9016209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86053" y="774013"/>
            <a:ext cx="485295" cy="509374"/>
          </a:xfrm>
          <a:custGeom>
            <a:avLst/>
            <a:gdLst/>
            <a:ahLst/>
            <a:cxnLst/>
            <a:rect l="l" t="t" r="r" b="b"/>
            <a:pathLst>
              <a:path w="485295" h="509374">
                <a:moveTo>
                  <a:pt x="0" y="0"/>
                </a:moveTo>
                <a:lnTo>
                  <a:pt x="485294" y="0"/>
                </a:lnTo>
                <a:lnTo>
                  <a:pt x="485294" y="509374"/>
                </a:lnTo>
                <a:lnTo>
                  <a:pt x="0" y="5093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5400000">
            <a:off x="-910011" y="7432219"/>
            <a:ext cx="1820023" cy="1820023"/>
          </a:xfrm>
          <a:custGeom>
            <a:avLst/>
            <a:gdLst/>
            <a:ahLst/>
            <a:cxnLst/>
            <a:rect l="l" t="t" r="r" b="b"/>
            <a:pathLst>
              <a:path w="1820023" h="1820023">
                <a:moveTo>
                  <a:pt x="0" y="0"/>
                </a:moveTo>
                <a:lnTo>
                  <a:pt x="1820022" y="0"/>
                </a:lnTo>
                <a:lnTo>
                  <a:pt x="1820022" y="1820022"/>
                </a:lnTo>
                <a:lnTo>
                  <a:pt x="0" y="18200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234371" y="748259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8"/>
                </a:lnTo>
                <a:lnTo>
                  <a:pt x="0" y="5351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8037425" y="6998875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40" y="0"/>
                </a:lnTo>
                <a:lnTo>
                  <a:pt x="748440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900021" y="1459363"/>
            <a:ext cx="7482341" cy="7095495"/>
          </a:xfrm>
          <a:custGeom>
            <a:avLst/>
            <a:gdLst/>
            <a:ahLst/>
            <a:cxnLst/>
            <a:rect l="l" t="t" r="r" b="b"/>
            <a:pathLst>
              <a:path w="7482341" h="7095495">
                <a:moveTo>
                  <a:pt x="0" y="0"/>
                </a:moveTo>
                <a:lnTo>
                  <a:pt x="7482341" y="0"/>
                </a:lnTo>
                <a:lnTo>
                  <a:pt x="7482341" y="7095495"/>
                </a:lnTo>
                <a:lnTo>
                  <a:pt x="0" y="709549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11496" t="-12122" r="-11099" b="-55180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880430" y="155046"/>
            <a:ext cx="7019592" cy="9330822"/>
          </a:xfrm>
          <a:custGeom>
            <a:avLst/>
            <a:gdLst/>
            <a:ahLst/>
            <a:cxnLst/>
            <a:rect l="l" t="t" r="r" b="b"/>
            <a:pathLst>
              <a:path w="7019592" h="9330822">
                <a:moveTo>
                  <a:pt x="0" y="0"/>
                </a:moveTo>
                <a:lnTo>
                  <a:pt x="7019591" y="0"/>
                </a:lnTo>
                <a:lnTo>
                  <a:pt x="7019591" y="9330822"/>
                </a:lnTo>
                <a:lnTo>
                  <a:pt x="0" y="9330822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12569" t="-7053" r="-12828" b="-15030"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125779">
            <a:off x="11616208" y="-2329514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0" y="0"/>
                </a:moveTo>
                <a:lnTo>
                  <a:pt x="9016209" y="0"/>
                </a:lnTo>
                <a:lnTo>
                  <a:pt x="9016209" y="10140930"/>
                </a:lnTo>
                <a:lnTo>
                  <a:pt x="0" y="101409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37270" flipH="1">
            <a:off x="-2940011" y="2302630"/>
            <a:ext cx="9016208" cy="10140930"/>
          </a:xfrm>
          <a:custGeom>
            <a:avLst/>
            <a:gdLst/>
            <a:ahLst/>
            <a:cxnLst/>
            <a:rect l="l" t="t" r="r" b="b"/>
            <a:pathLst>
              <a:path w="9016208" h="10140930">
                <a:moveTo>
                  <a:pt x="9016209" y="0"/>
                </a:moveTo>
                <a:lnTo>
                  <a:pt x="0" y="0"/>
                </a:lnTo>
                <a:lnTo>
                  <a:pt x="0" y="10140930"/>
                </a:lnTo>
                <a:lnTo>
                  <a:pt x="9016209" y="10140930"/>
                </a:lnTo>
                <a:lnTo>
                  <a:pt x="9016209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>
            <a:off x="-910011" y="7432219"/>
            <a:ext cx="1820023" cy="1820023"/>
          </a:xfrm>
          <a:custGeom>
            <a:avLst/>
            <a:gdLst/>
            <a:ahLst/>
            <a:cxnLst/>
            <a:rect l="l" t="t" r="r" b="b"/>
            <a:pathLst>
              <a:path w="1820023" h="1820023">
                <a:moveTo>
                  <a:pt x="0" y="0"/>
                </a:moveTo>
                <a:lnTo>
                  <a:pt x="1820022" y="0"/>
                </a:lnTo>
                <a:lnTo>
                  <a:pt x="1820022" y="1820022"/>
                </a:lnTo>
                <a:lnTo>
                  <a:pt x="0" y="182002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234371" y="748259"/>
            <a:ext cx="2803055" cy="535129"/>
          </a:xfrm>
          <a:custGeom>
            <a:avLst/>
            <a:gdLst/>
            <a:ahLst/>
            <a:cxnLst/>
            <a:rect l="l" t="t" r="r" b="b"/>
            <a:pathLst>
              <a:path w="2803055" h="535129">
                <a:moveTo>
                  <a:pt x="0" y="0"/>
                </a:moveTo>
                <a:lnTo>
                  <a:pt x="2803054" y="0"/>
                </a:lnTo>
                <a:lnTo>
                  <a:pt x="2803054" y="535128"/>
                </a:lnTo>
                <a:lnTo>
                  <a:pt x="0" y="5351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8037425" y="6998875"/>
            <a:ext cx="748440" cy="748440"/>
          </a:xfrm>
          <a:custGeom>
            <a:avLst/>
            <a:gdLst/>
            <a:ahLst/>
            <a:cxnLst/>
            <a:rect l="l" t="t" r="r" b="b"/>
            <a:pathLst>
              <a:path w="748440" h="748440">
                <a:moveTo>
                  <a:pt x="0" y="0"/>
                </a:moveTo>
                <a:lnTo>
                  <a:pt x="748440" y="0"/>
                </a:lnTo>
                <a:lnTo>
                  <a:pt x="748440" y="748440"/>
                </a:lnTo>
                <a:lnTo>
                  <a:pt x="0" y="74844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1479910"/>
            <a:ext cx="6096000" cy="8005958"/>
          </a:xfrm>
          <a:custGeom>
            <a:avLst/>
            <a:gdLst/>
            <a:ahLst/>
            <a:cxnLst/>
            <a:rect l="l" t="t" r="r" b="b"/>
            <a:pathLst>
              <a:path w="6096000" h="8005958">
                <a:moveTo>
                  <a:pt x="0" y="0"/>
                </a:moveTo>
                <a:lnTo>
                  <a:pt x="6096000" y="0"/>
                </a:lnTo>
                <a:lnTo>
                  <a:pt x="6096000" y="8005958"/>
                </a:lnTo>
                <a:lnTo>
                  <a:pt x="0" y="800595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12347" t="-8730" r="-13670" b="-15445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096000" y="1479910"/>
            <a:ext cx="6069118" cy="8005958"/>
          </a:xfrm>
          <a:custGeom>
            <a:avLst/>
            <a:gdLst/>
            <a:ahLst/>
            <a:cxnLst/>
            <a:rect l="l" t="t" r="r" b="b"/>
            <a:pathLst>
              <a:path w="6069118" h="8005958">
                <a:moveTo>
                  <a:pt x="0" y="0"/>
                </a:moveTo>
                <a:lnTo>
                  <a:pt x="6069118" y="0"/>
                </a:lnTo>
                <a:lnTo>
                  <a:pt x="6069118" y="8005958"/>
                </a:lnTo>
                <a:lnTo>
                  <a:pt x="0" y="800595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3288" t="-11752" r="-13288" b="-12423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165118" y="1479910"/>
            <a:ext cx="6122882" cy="8005958"/>
          </a:xfrm>
          <a:custGeom>
            <a:avLst/>
            <a:gdLst/>
            <a:ahLst/>
            <a:cxnLst/>
            <a:rect l="l" t="t" r="r" b="b"/>
            <a:pathLst>
              <a:path w="6122882" h="8005958">
                <a:moveTo>
                  <a:pt x="0" y="0"/>
                </a:moveTo>
                <a:lnTo>
                  <a:pt x="6122882" y="0"/>
                </a:lnTo>
                <a:lnTo>
                  <a:pt x="6122882" y="8005958"/>
                </a:lnTo>
                <a:lnTo>
                  <a:pt x="0" y="800595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12732" t="-10073" r="-12732" b="-14102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209</Words>
  <Application>Microsoft Office PowerPoint</Application>
  <PresentationFormat>Custom</PresentationFormat>
  <Paragraphs>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Poppins Light Bold</vt:lpstr>
      <vt:lpstr>Canva Sans</vt:lpstr>
      <vt:lpstr>Calibri</vt:lpstr>
      <vt:lpstr>Poppins Bold</vt:lpstr>
      <vt:lpstr>Poppins Light</vt:lpstr>
      <vt:lpstr>Canva Sans 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KAHCC Presentation - Marketing new providers/services - Megan C.</dc:title>
  <dc:creator>Shelby Stacy</dc:creator>
  <cp:lastModifiedBy>Shelby Stacy</cp:lastModifiedBy>
  <cp:revision>1</cp:revision>
  <dcterms:created xsi:type="dcterms:W3CDTF">2006-08-16T00:00:00Z</dcterms:created>
  <dcterms:modified xsi:type="dcterms:W3CDTF">2024-04-23T19:10:50Z</dcterms:modified>
  <dc:identifier>DAGDPHWtBQc</dc:identifier>
</cp:coreProperties>
</file>