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276" r:id="rId5"/>
    <p:sldId id="277" r:id="rId6"/>
    <p:sldId id="260" r:id="rId7"/>
    <p:sldId id="258" r:id="rId8"/>
    <p:sldId id="278" r:id="rId9"/>
    <p:sldId id="266" r:id="rId10"/>
    <p:sldId id="279" r:id="rId11"/>
    <p:sldId id="275" r:id="rId1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B93"/>
    <a:srgbClr val="F7C24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43"/>
    <p:restoredTop sz="94646"/>
  </p:normalViewPr>
  <p:slideViewPr>
    <p:cSldViewPr snapToGrid="0" snapToObjects="1">
      <p:cViewPr varScale="1">
        <p:scale>
          <a:sx n="105" d="100"/>
          <a:sy n="105" d="100"/>
        </p:scale>
        <p:origin x="1260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08F78D9-6585-49C1-89FD-2160B084DE3E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4253C97-E9E6-4FAC-85EA-C3530C502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003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Title Slide With Picture and Small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53C97-E9E6-4FAC-85EA-C3530C502F8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230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Title Slide With Large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53C97-E9E6-4FAC-85EA-C3530C502F8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8414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253C97-E9E6-4FAC-85EA-C3530C502F8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2935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Questions</a:t>
            </a:r>
            <a:r>
              <a:rPr lang="en-US" baseline="0" dirty="0"/>
              <a:t> or Thank You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53C97-E9E6-4FAC-85EA-C3530C502F8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958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4BA0E5CA-A771-244A-9A70-A62710113F96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6432884" y="1269000"/>
            <a:ext cx="4320000" cy="4320000"/>
          </a:xfrm>
          <a:prstGeom prst="ellipse">
            <a:avLst/>
          </a:pr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22" y="6248301"/>
            <a:ext cx="1143690" cy="293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61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 userDrawn="1"/>
        </p:nvSpPr>
        <p:spPr>
          <a:xfrm>
            <a:off x="6436154" y="1272270"/>
            <a:ext cx="4316730" cy="431673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606" y="3006298"/>
            <a:ext cx="3309826" cy="84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94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>
            <a:extLst>
              <a:ext uri="{FF2B5EF4-FFF2-40B4-BE49-F238E27FC236}">
                <a16:creationId xmlns:a16="http://schemas.microsoft.com/office/drawing/2014/main" id="{A0BB3171-ECBA-9B44-ABF6-9E9925695F52}"/>
              </a:ext>
            </a:extLst>
          </p:cNvPr>
          <p:cNvSpPr/>
          <p:nvPr userDrawn="1"/>
        </p:nvSpPr>
        <p:spPr>
          <a:xfrm>
            <a:off x="9948809" y="2178000"/>
            <a:ext cx="2243191" cy="4680000"/>
          </a:xfrm>
          <a:custGeom>
            <a:avLst/>
            <a:gdLst>
              <a:gd name="connsiteX0" fmla="*/ 3306658 w 3306658"/>
              <a:gd name="connsiteY0" fmla="*/ 0 h 6898724"/>
              <a:gd name="connsiteX1" fmla="*/ 3306658 w 3306658"/>
              <a:gd name="connsiteY1" fmla="*/ 6898724 h 6898724"/>
              <a:gd name="connsiteX2" fmla="*/ 3275370 w 3306658"/>
              <a:gd name="connsiteY2" fmla="*/ 6897933 h 6898724"/>
              <a:gd name="connsiteX3" fmla="*/ 0 w 3306658"/>
              <a:gd name="connsiteY3" fmla="*/ 3449362 h 6898724"/>
              <a:gd name="connsiteX4" fmla="*/ 3275370 w 3306658"/>
              <a:gd name="connsiteY4" fmla="*/ 791 h 6898724"/>
              <a:gd name="connsiteX5" fmla="*/ 3306658 w 3306658"/>
              <a:gd name="connsiteY5" fmla="*/ 0 h 6898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06658" h="6898724">
                <a:moveTo>
                  <a:pt x="3306658" y="0"/>
                </a:moveTo>
                <a:lnTo>
                  <a:pt x="3306658" y="6898724"/>
                </a:lnTo>
                <a:lnTo>
                  <a:pt x="3275370" y="6897933"/>
                </a:lnTo>
                <a:cubicBezTo>
                  <a:pt x="1450875" y="6805449"/>
                  <a:pt x="0" y="5296841"/>
                  <a:pt x="0" y="3449362"/>
                </a:cubicBezTo>
                <a:cubicBezTo>
                  <a:pt x="0" y="1601883"/>
                  <a:pt x="1450875" y="93275"/>
                  <a:pt x="3275370" y="791"/>
                </a:cubicBezTo>
                <a:lnTo>
                  <a:pt x="330665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A3374A-CF95-4344-B675-3B689FF85BFC}"/>
              </a:ext>
            </a:extLst>
          </p:cNvPr>
          <p:cNvSpPr txBox="1"/>
          <p:nvPr userDrawn="1"/>
        </p:nvSpPr>
        <p:spPr>
          <a:xfrm>
            <a:off x="371101" y="6382608"/>
            <a:ext cx="36869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000" b="1" i="0" spc="200" baseline="0" dirty="0">
                <a:solidFill>
                  <a:schemeClr val="accent3"/>
                </a:solidFill>
                <a:latin typeface="Montserrat" pitchFamily="2" charset="77"/>
              </a:rPr>
              <a:t>0</a:t>
            </a:r>
            <a:fld id="{EB288C9E-C8EC-D74F-ACF6-550FE1A1877B}" type="slidenum">
              <a:rPr lang="en-US" sz="1000" b="1" i="0" spc="200" baseline="0" smtClean="0">
                <a:solidFill>
                  <a:schemeClr val="accent3"/>
                </a:solidFill>
                <a:latin typeface="Montserrat" pitchFamily="2" charset="77"/>
              </a:rPr>
              <a:t>‹#›</a:t>
            </a:fld>
            <a:endParaRPr lang="en-US" sz="1000" b="1" i="0" spc="200" baseline="0" dirty="0">
              <a:solidFill>
                <a:schemeClr val="accent3"/>
              </a:solidFill>
              <a:latin typeface="Montserrat" pitchFamily="2" charset="77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F63FA5-F78E-214F-BB5F-957186C5B8DC}"/>
              </a:ext>
            </a:extLst>
          </p:cNvPr>
          <p:cNvSpPr/>
          <p:nvPr userDrawn="1"/>
        </p:nvSpPr>
        <p:spPr>
          <a:xfrm>
            <a:off x="999504" y="6423552"/>
            <a:ext cx="288000" cy="3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14E397DD-6C62-5647-8887-FA7BCEAD0A7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6000" y="923188"/>
            <a:ext cx="5011623" cy="5011623"/>
          </a:xfrm>
          <a:prstGeom prst="ellipse">
            <a:avLst/>
          </a:pr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529" y="6316798"/>
            <a:ext cx="972364" cy="249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36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9A3374A-CF95-4344-B675-3B689FF85BFC}"/>
              </a:ext>
            </a:extLst>
          </p:cNvPr>
          <p:cNvSpPr txBox="1"/>
          <p:nvPr userDrawn="1"/>
        </p:nvSpPr>
        <p:spPr>
          <a:xfrm>
            <a:off x="371101" y="6382608"/>
            <a:ext cx="36869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000" b="1" i="0" spc="200" baseline="0" dirty="0">
                <a:solidFill>
                  <a:schemeClr val="accent3"/>
                </a:solidFill>
                <a:latin typeface="Montserrat" pitchFamily="2" charset="77"/>
              </a:rPr>
              <a:t>0</a:t>
            </a:r>
            <a:fld id="{EB288C9E-C8EC-D74F-ACF6-550FE1A1877B}" type="slidenum">
              <a:rPr lang="en-US" sz="1000" b="1" i="0" spc="200" baseline="0" smtClean="0">
                <a:solidFill>
                  <a:schemeClr val="accent3"/>
                </a:solidFill>
                <a:latin typeface="Montserrat" pitchFamily="2" charset="77"/>
              </a:rPr>
              <a:t>‹#›</a:t>
            </a:fld>
            <a:endParaRPr lang="en-US" sz="1000" b="1" i="0" spc="200" baseline="0" dirty="0">
              <a:solidFill>
                <a:schemeClr val="accent3"/>
              </a:solidFill>
              <a:latin typeface="Montserrat" pitchFamily="2" charset="77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F63FA5-F78E-214F-BB5F-957186C5B8DC}"/>
              </a:ext>
            </a:extLst>
          </p:cNvPr>
          <p:cNvSpPr/>
          <p:nvPr userDrawn="1"/>
        </p:nvSpPr>
        <p:spPr>
          <a:xfrm>
            <a:off x="999504" y="6423552"/>
            <a:ext cx="288000" cy="3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14E397DD-6C62-5647-8887-FA7BCEAD0A7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6000" y="923188"/>
            <a:ext cx="5011623" cy="5011623"/>
          </a:xfrm>
          <a:prstGeom prst="ellipse">
            <a:avLst/>
          </a:pr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529" y="6316798"/>
            <a:ext cx="972364" cy="249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95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14E397DD-6C62-5647-8887-FA7BCEAD0A7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143504" y="923188"/>
            <a:ext cx="5011623" cy="5011623"/>
          </a:xfrm>
          <a:prstGeom prst="ellipse">
            <a:avLst/>
          </a:pr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A3374A-CF95-4344-B675-3B689FF85BFC}"/>
              </a:ext>
            </a:extLst>
          </p:cNvPr>
          <p:cNvSpPr txBox="1"/>
          <p:nvPr userDrawn="1"/>
        </p:nvSpPr>
        <p:spPr>
          <a:xfrm>
            <a:off x="371101" y="6382608"/>
            <a:ext cx="36869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000" b="1" i="0" spc="200" baseline="0" dirty="0">
                <a:solidFill>
                  <a:schemeClr val="accent3"/>
                </a:solidFill>
                <a:latin typeface="Montserrat" pitchFamily="2" charset="77"/>
              </a:rPr>
              <a:t>0</a:t>
            </a:r>
            <a:fld id="{EB288C9E-C8EC-D74F-ACF6-550FE1A1877B}" type="slidenum">
              <a:rPr lang="en-US" sz="1000" b="1" i="0" spc="200" baseline="0" smtClean="0">
                <a:solidFill>
                  <a:schemeClr val="accent3"/>
                </a:solidFill>
                <a:latin typeface="Montserrat" pitchFamily="2" charset="77"/>
              </a:rPr>
              <a:t>‹#›</a:t>
            </a:fld>
            <a:endParaRPr lang="en-US" sz="1000" b="1" i="0" spc="200" baseline="0" dirty="0">
              <a:solidFill>
                <a:schemeClr val="accent3"/>
              </a:solidFill>
              <a:latin typeface="Montserrat" pitchFamily="2" charset="77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F63FA5-F78E-214F-BB5F-957186C5B8DC}"/>
              </a:ext>
            </a:extLst>
          </p:cNvPr>
          <p:cNvSpPr/>
          <p:nvPr userDrawn="1"/>
        </p:nvSpPr>
        <p:spPr>
          <a:xfrm>
            <a:off x="999504" y="6423552"/>
            <a:ext cx="288000" cy="3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529" y="6316798"/>
            <a:ext cx="972364" cy="249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28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14E397DD-6C62-5647-8887-FA7BCEAD0A7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99504" y="3160495"/>
            <a:ext cx="2911063" cy="291106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A3374A-CF95-4344-B675-3B689FF85BFC}"/>
              </a:ext>
            </a:extLst>
          </p:cNvPr>
          <p:cNvSpPr txBox="1"/>
          <p:nvPr userDrawn="1"/>
        </p:nvSpPr>
        <p:spPr>
          <a:xfrm>
            <a:off x="371101" y="6382608"/>
            <a:ext cx="36869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000" b="1" i="0" spc="200" baseline="0" dirty="0">
                <a:solidFill>
                  <a:schemeClr val="accent3"/>
                </a:solidFill>
                <a:latin typeface="Montserrat" pitchFamily="2" charset="77"/>
              </a:rPr>
              <a:t>0</a:t>
            </a:r>
            <a:fld id="{EB288C9E-C8EC-D74F-ACF6-550FE1A1877B}" type="slidenum">
              <a:rPr lang="en-US" sz="1000" b="1" i="0" spc="200" baseline="0" smtClean="0">
                <a:solidFill>
                  <a:schemeClr val="accent3"/>
                </a:solidFill>
                <a:latin typeface="Montserrat" pitchFamily="2" charset="77"/>
              </a:rPr>
              <a:t>‹#›</a:t>
            </a:fld>
            <a:endParaRPr lang="en-US" sz="1000" b="1" i="0" spc="200" baseline="0" dirty="0">
              <a:solidFill>
                <a:schemeClr val="accent3"/>
              </a:solidFill>
              <a:latin typeface="Montserrat" pitchFamily="2" charset="77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F63FA5-F78E-214F-BB5F-957186C5B8DC}"/>
              </a:ext>
            </a:extLst>
          </p:cNvPr>
          <p:cNvSpPr/>
          <p:nvPr userDrawn="1"/>
        </p:nvSpPr>
        <p:spPr>
          <a:xfrm>
            <a:off x="999504" y="6423552"/>
            <a:ext cx="288000" cy="3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8C88C777-6C6E-DA41-8307-B14B5754272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966032" y="231569"/>
            <a:ext cx="4129968" cy="4129968"/>
          </a:xfrm>
          <a:prstGeom prst="ellipse">
            <a:avLst/>
          </a:pr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  <a:ln w="762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173" y="6316798"/>
            <a:ext cx="973077" cy="249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37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14E397DD-6C62-5647-8887-FA7BCEAD0A7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99504" y="3160495"/>
            <a:ext cx="2911063" cy="291106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A3374A-CF95-4344-B675-3B689FF85BFC}"/>
              </a:ext>
            </a:extLst>
          </p:cNvPr>
          <p:cNvSpPr txBox="1"/>
          <p:nvPr userDrawn="1"/>
        </p:nvSpPr>
        <p:spPr>
          <a:xfrm>
            <a:off x="371101" y="6382608"/>
            <a:ext cx="36869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000" b="1" i="0" spc="200" baseline="0" dirty="0">
                <a:solidFill>
                  <a:schemeClr val="bg1"/>
                </a:solidFill>
                <a:latin typeface="Montserrat" pitchFamily="2" charset="77"/>
              </a:rPr>
              <a:t>0</a:t>
            </a:r>
            <a:fld id="{EB288C9E-C8EC-D74F-ACF6-550FE1A1877B}" type="slidenum">
              <a:rPr lang="en-US" sz="1000" b="1" i="0" spc="200" baseline="0" smtClean="0">
                <a:solidFill>
                  <a:schemeClr val="bg1"/>
                </a:solidFill>
                <a:latin typeface="Montserrat" pitchFamily="2" charset="77"/>
              </a:rPr>
              <a:t>‹#›</a:t>
            </a:fld>
            <a:endParaRPr lang="en-US" sz="1000" b="1" i="0" spc="200" baseline="0" dirty="0">
              <a:solidFill>
                <a:schemeClr val="bg1"/>
              </a:solidFill>
              <a:latin typeface="Montserrat" pitchFamily="2" charset="77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F63FA5-F78E-214F-BB5F-957186C5B8DC}"/>
              </a:ext>
            </a:extLst>
          </p:cNvPr>
          <p:cNvSpPr/>
          <p:nvPr userDrawn="1"/>
        </p:nvSpPr>
        <p:spPr>
          <a:xfrm>
            <a:off x="999504" y="6423552"/>
            <a:ext cx="288000" cy="3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8C88C777-6C6E-DA41-8307-B14B5754272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966032" y="231569"/>
            <a:ext cx="4129968" cy="4129968"/>
          </a:xfrm>
          <a:prstGeom prst="ellipse">
            <a:avLst/>
          </a:pr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  <a:ln w="762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173" y="6316798"/>
            <a:ext cx="973077" cy="249507"/>
          </a:xfrm>
          <a:prstGeom prst="rect">
            <a:avLst/>
          </a:prstGeom>
        </p:spPr>
      </p:pic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14E397DD-6C62-5647-8887-FA7BCEAD0A7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445825" y="1247875"/>
            <a:ext cx="3233406" cy="3350795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</p:spTree>
    <p:extLst>
      <p:ext uri="{BB962C8B-B14F-4D97-AF65-F5344CB8AC3E}">
        <p14:creationId xmlns:p14="http://schemas.microsoft.com/office/powerpoint/2010/main" val="94134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9A3374A-CF95-4344-B675-3B689FF85BFC}"/>
              </a:ext>
            </a:extLst>
          </p:cNvPr>
          <p:cNvSpPr txBox="1"/>
          <p:nvPr userDrawn="1"/>
        </p:nvSpPr>
        <p:spPr>
          <a:xfrm>
            <a:off x="371101" y="6382608"/>
            <a:ext cx="36869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000" b="1" i="0" spc="200" baseline="0" dirty="0">
                <a:solidFill>
                  <a:schemeClr val="accent3"/>
                </a:solidFill>
                <a:latin typeface="Montserrat" pitchFamily="2" charset="77"/>
              </a:rPr>
              <a:t>0</a:t>
            </a:r>
            <a:fld id="{EB288C9E-C8EC-D74F-ACF6-550FE1A1877B}" type="slidenum">
              <a:rPr lang="en-US" sz="1000" b="1" i="0" spc="200" baseline="0" smtClean="0">
                <a:solidFill>
                  <a:schemeClr val="accent3"/>
                </a:solidFill>
                <a:latin typeface="Montserrat" pitchFamily="2" charset="77"/>
              </a:rPr>
              <a:t>‹#›</a:t>
            </a:fld>
            <a:endParaRPr lang="en-US" sz="1000" b="1" i="0" spc="200" baseline="0" dirty="0">
              <a:solidFill>
                <a:schemeClr val="accent3"/>
              </a:solidFill>
              <a:latin typeface="Montserrat" pitchFamily="2" charset="77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F63FA5-F78E-214F-BB5F-957186C5B8DC}"/>
              </a:ext>
            </a:extLst>
          </p:cNvPr>
          <p:cNvSpPr/>
          <p:nvPr userDrawn="1"/>
        </p:nvSpPr>
        <p:spPr>
          <a:xfrm>
            <a:off x="999504" y="6423552"/>
            <a:ext cx="288000" cy="3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8C88C777-6C6E-DA41-8307-B14B5754272F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1143505" y="1871067"/>
            <a:ext cx="2520469" cy="2520000"/>
          </a:xfrm>
          <a:prstGeom prst="ellipse">
            <a:avLst/>
          </a:pr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6B22B356-60C7-2145-9181-92EE8196CE5C}"/>
              </a:ext>
            </a:extLst>
          </p:cNvPr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835765" y="1871067"/>
            <a:ext cx="2520469" cy="2520000"/>
          </a:xfrm>
          <a:prstGeom prst="ellipse">
            <a:avLst/>
          </a:pr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F5650510-C32A-EB44-ABFB-14B72A6D6196}"/>
              </a:ext>
            </a:extLst>
          </p:cNvPr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8528025" y="1871067"/>
            <a:ext cx="2520469" cy="2520000"/>
          </a:xfrm>
          <a:prstGeom prst="ellipse">
            <a:avLst/>
          </a:pr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529" y="6316798"/>
            <a:ext cx="972364" cy="249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89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 20">
            <a:extLst>
              <a:ext uri="{FF2B5EF4-FFF2-40B4-BE49-F238E27FC236}">
                <a16:creationId xmlns:a16="http://schemas.microsoft.com/office/drawing/2014/main" id="{B3D36AB0-E431-414A-9159-0AC08ED8F752}"/>
              </a:ext>
            </a:extLst>
          </p:cNvPr>
          <p:cNvSpPr/>
          <p:nvPr userDrawn="1"/>
        </p:nvSpPr>
        <p:spPr>
          <a:xfrm>
            <a:off x="2" y="3429000"/>
            <a:ext cx="3477516" cy="3429000"/>
          </a:xfrm>
          <a:custGeom>
            <a:avLst/>
            <a:gdLst>
              <a:gd name="connsiteX0" fmla="*/ 1143504 w 4879481"/>
              <a:gd name="connsiteY0" fmla="*/ 0 h 4811406"/>
              <a:gd name="connsiteX1" fmla="*/ 4879481 w 4879481"/>
              <a:gd name="connsiteY1" fmla="*/ 3735977 h 4811406"/>
              <a:gd name="connsiteX2" fmla="*/ 4761863 w 4879481"/>
              <a:gd name="connsiteY2" fmla="*/ 4669656 h 4811406"/>
              <a:gd name="connsiteX3" fmla="*/ 4721610 w 4879481"/>
              <a:gd name="connsiteY3" fmla="*/ 4811406 h 4811406"/>
              <a:gd name="connsiteX4" fmla="*/ 0 w 4879481"/>
              <a:gd name="connsiteY4" fmla="*/ 4811406 h 4811406"/>
              <a:gd name="connsiteX5" fmla="*/ 0 w 4879481"/>
              <a:gd name="connsiteY5" fmla="*/ 178972 h 4811406"/>
              <a:gd name="connsiteX6" fmla="*/ 32539 w 4879481"/>
              <a:gd name="connsiteY6" fmla="*/ 167962 h 4811406"/>
              <a:gd name="connsiteX7" fmla="*/ 1143504 w 4879481"/>
              <a:gd name="connsiteY7" fmla="*/ 0 h 4811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79481" h="4811406">
                <a:moveTo>
                  <a:pt x="1143504" y="0"/>
                </a:moveTo>
                <a:cubicBezTo>
                  <a:pt x="3206827" y="0"/>
                  <a:pt x="4879481" y="1672654"/>
                  <a:pt x="4879481" y="3735977"/>
                </a:cubicBezTo>
                <a:cubicBezTo>
                  <a:pt x="4879481" y="4058371"/>
                  <a:pt x="4838645" y="4371227"/>
                  <a:pt x="4761863" y="4669656"/>
                </a:cubicBezTo>
                <a:lnTo>
                  <a:pt x="4721610" y="4811406"/>
                </a:lnTo>
                <a:lnTo>
                  <a:pt x="0" y="4811406"/>
                </a:lnTo>
                <a:lnTo>
                  <a:pt x="0" y="178972"/>
                </a:lnTo>
                <a:lnTo>
                  <a:pt x="32539" y="167962"/>
                </a:lnTo>
                <a:cubicBezTo>
                  <a:pt x="383492" y="58804"/>
                  <a:pt x="756631" y="0"/>
                  <a:pt x="114350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3"/>
              </a:solidFill>
            </a:endParaRPr>
          </a:p>
        </p:txBody>
      </p: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14E397DD-6C62-5647-8887-FA7BCEAD0A7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143504" y="923188"/>
            <a:ext cx="5011623" cy="5011623"/>
          </a:xfrm>
          <a:prstGeom prst="ellipse">
            <a:avLst/>
          </a:pr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picture here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A3374A-CF95-4344-B675-3B689FF85BFC}"/>
              </a:ext>
            </a:extLst>
          </p:cNvPr>
          <p:cNvSpPr txBox="1"/>
          <p:nvPr userDrawn="1"/>
        </p:nvSpPr>
        <p:spPr>
          <a:xfrm>
            <a:off x="371101" y="6382608"/>
            <a:ext cx="36869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000" b="1" i="0" spc="200" baseline="0" dirty="0">
                <a:solidFill>
                  <a:schemeClr val="tx2"/>
                </a:solidFill>
                <a:latin typeface="Montserrat" pitchFamily="2" charset="77"/>
              </a:rPr>
              <a:t>0</a:t>
            </a:r>
            <a:fld id="{EB288C9E-C8EC-D74F-ACF6-550FE1A1877B}" type="slidenum">
              <a:rPr lang="en-US" sz="1000" b="1" i="0" spc="200" baseline="0" smtClean="0">
                <a:solidFill>
                  <a:schemeClr val="tx2"/>
                </a:solidFill>
                <a:latin typeface="Montserrat" pitchFamily="2" charset="77"/>
              </a:rPr>
              <a:t>‹#›</a:t>
            </a:fld>
            <a:endParaRPr lang="en-US" sz="1000" b="1" i="0" spc="200" baseline="0" dirty="0">
              <a:solidFill>
                <a:schemeClr val="tx2"/>
              </a:solidFill>
              <a:latin typeface="Montserrat" pitchFamily="2" charset="77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F63FA5-F78E-214F-BB5F-957186C5B8DC}"/>
              </a:ext>
            </a:extLst>
          </p:cNvPr>
          <p:cNvSpPr/>
          <p:nvPr userDrawn="1"/>
        </p:nvSpPr>
        <p:spPr>
          <a:xfrm>
            <a:off x="999504" y="6423552"/>
            <a:ext cx="288000" cy="36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173" y="6316798"/>
            <a:ext cx="973077" cy="24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23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83E1B-B655-CD41-8530-304CDB14A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A307F4-DD75-2B47-B915-51F6B6726E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3A318-423A-694A-A99E-4E173BF54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618BE-4BCB-C849-B2E0-315B0D520B04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E7379-97A4-DE4B-85E8-0B18C9DDA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ECB8B-B851-E04C-A088-65D37F576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B05A-58F7-7348-819F-7BF65FFA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63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BEEBB-8C3B-0A44-B1FC-A621F8C75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C3888-48C2-C245-AD32-1F53E1EDA7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602D2-421D-B244-AD29-A1FDDD73D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618BE-4BCB-C849-B2E0-315B0D520B04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71EFA2-6696-E946-A725-16EE886DE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3015CF-7421-3642-9D28-D3CEAD79F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B05A-58F7-7348-819F-7BF65FFA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84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C6176-106F-6340-8D4F-22CAB88B2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06257-9E5B-6348-8196-91C72F0F66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BF477E-B53A-224B-B0CA-ABF3856660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115752-989A-514C-9BC5-E4A2BEC88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618BE-4BCB-C849-B2E0-315B0D520B04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8EC6EB-4A15-5B4B-BACF-709A9E39F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AB680D-D73B-A447-9AE5-7850216CE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B05A-58F7-7348-819F-7BF65FFA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3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138C7-A449-3149-A54A-DB2B89AF8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5C1FC1-DBD0-154F-8998-6250C9635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E403CC-AC46-1246-81A5-0B83DA9FF5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00CC62-8A66-4949-84D2-59C6C06613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9F5436-186E-8C4F-8515-B84DDD7DA8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3A0D15-BC2F-4F4C-955B-E21063C98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618BE-4BCB-C849-B2E0-315B0D520B04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3C2F525-D7B3-1245-A9ED-FD3363E6F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93A723-9429-3A41-B103-7044BB5C6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B05A-58F7-7348-819F-7BF65FFA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89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18CC8-4C39-5342-A910-C3EA8E580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37D99B-36CC-6B40-85F7-A30488092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618BE-4BCB-C849-B2E0-315B0D520B04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E3DAD0-7CAA-1340-B634-D2B3C98BA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A31807-074E-7446-90F1-38EC202EF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B05A-58F7-7348-819F-7BF65FFA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1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1B212C7-B302-994A-8365-CB8CBDE0C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618BE-4BCB-C849-B2E0-315B0D520B04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B8AEBA-07DA-F24C-AADB-8A61B6C78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44CFAF-2EEA-5745-9CA4-F2046F5BC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B05A-58F7-7348-819F-7BF65FFA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46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F59B5-1135-0345-A28A-3ADF3644B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267EBC-3308-4547-9A06-91BD321852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E6EED8-512C-0B4C-881D-C82E08524F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80230C-F6D6-264C-9644-4E83C9F65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618BE-4BCB-C849-B2E0-315B0D520B04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7BBC06-9F90-674B-ABAF-0E03C67C8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3C17DC-B3D2-184D-862F-1E39DC176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B05A-58F7-7348-819F-7BF65FFA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44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76CD9-DC5F-8C48-B5BB-75BB7F4D3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08E589-065E-0B45-A857-C3F0A2AA73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280CF8-5C80-1C4C-B22F-A58B39FECC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B3FBE3-3D77-4D40-9808-D811B8674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618BE-4BCB-C849-B2E0-315B0D520B04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C34059-6087-274E-B41E-08477F2E6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A33C26-786E-6641-8AB3-8DCDCCFF6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B05A-58F7-7348-819F-7BF65FFA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15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BACAF-B716-804D-8508-467C44965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323CBB-528A-A849-BC37-6518C3B148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82096-B42C-5E43-B340-E905FBDA8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618BE-4BCB-C849-B2E0-315B0D520B04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94D315-DB14-7749-BC47-F87AD8348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2DA13-AC86-5B49-9431-B25303F79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B05A-58F7-7348-819F-7BF65FFA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46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199328-A506-8342-AED5-8EFCFB7AC7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47FD4D-651D-2448-B526-EA90A2A2CE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CD4DB-1AF0-9C48-B986-69D32E710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618BE-4BCB-C849-B2E0-315B0D520B04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99CAAC-573E-0E45-ADEE-CB18F16D9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A59A1-50D8-8641-9E8A-0C0F83E65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DB05A-58F7-7348-819F-7BF65FFA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97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25C133-C545-9F40-91F0-31A86D16D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3BFCE5-7A66-4349-B253-964498094B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B11A10-A538-E542-98CF-ACF109DFA8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618BE-4BCB-C849-B2E0-315B0D520B04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33618F-1402-4C48-B2F7-EE7953C203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82A857-4157-234F-884A-3D8BF4A784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3DB05A-58F7-7348-819F-7BF65FFA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499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62" r:id="rId3"/>
    <p:sldLayoutId id="2147483665" r:id="rId4"/>
    <p:sldLayoutId id="2147483663" r:id="rId5"/>
    <p:sldLayoutId id="2147483666" r:id="rId6"/>
    <p:sldLayoutId id="2147483669" r:id="rId7"/>
    <p:sldLayoutId id="2147483667" r:id="rId8"/>
    <p:sldLayoutId id="2147483664" r:id="rId9"/>
    <p:sldLayoutId id="2147483650" r:id="rId10"/>
    <p:sldLayoutId id="2147483651" r:id="rId11"/>
    <p:sldLayoutId id="2147483652" r:id="rId12"/>
    <p:sldLayoutId id="2147483653" r:id="rId13"/>
    <p:sldLayoutId id="2147483654" r:id="rId14"/>
    <p:sldLayoutId id="2147483655" r:id="rId15"/>
    <p:sldLayoutId id="2147483656" r:id="rId16"/>
    <p:sldLayoutId id="2147483657" r:id="rId17"/>
    <p:sldLayoutId id="2147483658" r:id="rId18"/>
    <p:sldLayoutId id="2147483659" r:id="rId19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>
            <a:extLst>
              <a:ext uri="{FF2B5EF4-FFF2-40B4-BE49-F238E27FC236}">
                <a16:creationId xmlns:a16="http://schemas.microsoft.com/office/drawing/2014/main" id="{A69BF28B-8CA3-5541-8794-0578D65C205C}"/>
              </a:ext>
            </a:extLst>
          </p:cNvPr>
          <p:cNvSpPr>
            <a:spLocks noChangeAspect="1"/>
          </p:cNvSpPr>
          <p:nvPr/>
        </p:nvSpPr>
        <p:spPr>
          <a:xfrm>
            <a:off x="9543439" y="770904"/>
            <a:ext cx="1645725" cy="16457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19FE4DB8-B620-465B-962B-F3738891DFC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23606" r="23606"/>
          <a:stretch>
            <a:fillRect/>
          </a:stretch>
        </p:blipFill>
        <p:spPr>
          <a:xfrm>
            <a:off x="6727825" y="1135063"/>
            <a:ext cx="4351338" cy="4351337"/>
          </a:xfrm>
          <a:solidFill>
            <a:schemeClr val="bg2"/>
          </a:solidFill>
          <a:ln w="76200">
            <a:noFill/>
          </a:ln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3BABF7B9-8C3F-3443-B0A0-6513CAB1C6C3}"/>
              </a:ext>
            </a:extLst>
          </p:cNvPr>
          <p:cNvSpPr>
            <a:spLocks noChangeAspect="1"/>
          </p:cNvSpPr>
          <p:nvPr/>
        </p:nvSpPr>
        <p:spPr>
          <a:xfrm>
            <a:off x="9246340" y="3645624"/>
            <a:ext cx="2333906" cy="233390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FFEF42-491C-7E46-A94A-58579AB633E8}"/>
              </a:ext>
            </a:extLst>
          </p:cNvPr>
          <p:cNvSpPr txBox="1"/>
          <p:nvPr/>
        </p:nvSpPr>
        <p:spPr>
          <a:xfrm>
            <a:off x="827315" y="1946343"/>
            <a:ext cx="5493440" cy="13542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spc="300" dirty="0">
                <a:solidFill>
                  <a:schemeClr val="accent3"/>
                </a:solidFill>
                <a:latin typeface="+mj-lt"/>
              </a:rPr>
              <a:t>New Providers and Service Lines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B6A9A4-891C-D54E-99AD-35D5310A1D12}"/>
              </a:ext>
            </a:extLst>
          </p:cNvPr>
          <p:cNvSpPr txBox="1"/>
          <p:nvPr/>
        </p:nvSpPr>
        <p:spPr>
          <a:xfrm>
            <a:off x="705468" y="3557441"/>
            <a:ext cx="6135599" cy="25677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accent3"/>
                </a:solidFill>
                <a:latin typeface="+mj-lt"/>
              </a:rPr>
              <a:t>Strategies and Methods to Promote</a:t>
            </a:r>
          </a:p>
          <a:p>
            <a:pPr>
              <a:lnSpc>
                <a:spcPct val="130000"/>
              </a:lnSpc>
              <a:spcBef>
                <a:spcPts val="1000"/>
              </a:spcBef>
            </a:pPr>
            <a:endParaRPr lang="en-US" sz="2800" b="1" dirty="0">
              <a:solidFill>
                <a:schemeClr val="accent3"/>
              </a:solidFill>
              <a:latin typeface="+mj-lt"/>
            </a:endParaRPr>
          </a:p>
          <a:p>
            <a:pPr>
              <a:lnSpc>
                <a:spcPct val="13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accent3"/>
                </a:solidFill>
                <a:latin typeface="+mj-lt"/>
              </a:rPr>
              <a:t>Anita Fry</a:t>
            </a:r>
          </a:p>
          <a:p>
            <a:pPr>
              <a:lnSpc>
                <a:spcPct val="130000"/>
              </a:lnSpc>
              <a:spcBef>
                <a:spcPts val="1000"/>
              </a:spcBef>
            </a:pPr>
            <a:endParaRPr lang="en-US" sz="2800" b="1" dirty="0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A7E57F-5879-114F-8D56-90F56075AB88}"/>
              </a:ext>
            </a:extLst>
          </p:cNvPr>
          <p:cNvSpPr/>
          <p:nvPr/>
        </p:nvSpPr>
        <p:spPr>
          <a:xfrm>
            <a:off x="827316" y="652382"/>
            <a:ext cx="396000" cy="90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3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CE2EA19-C773-B64B-9B20-293B42665E27}"/>
              </a:ext>
            </a:extLst>
          </p:cNvPr>
          <p:cNvSpPr>
            <a:spLocks noChangeAspect="1"/>
          </p:cNvSpPr>
          <p:nvPr/>
        </p:nvSpPr>
        <p:spPr>
          <a:xfrm>
            <a:off x="10671641" y="3477984"/>
            <a:ext cx="814891" cy="814891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00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>
            <a:extLst>
              <a:ext uri="{FF2B5EF4-FFF2-40B4-BE49-F238E27FC236}">
                <a16:creationId xmlns:a16="http://schemas.microsoft.com/office/drawing/2014/main" id="{A69BF28B-8CA3-5541-8794-0578D65C205C}"/>
              </a:ext>
            </a:extLst>
          </p:cNvPr>
          <p:cNvSpPr>
            <a:spLocks noChangeAspect="1"/>
          </p:cNvSpPr>
          <p:nvPr/>
        </p:nvSpPr>
        <p:spPr>
          <a:xfrm>
            <a:off x="9543439" y="770904"/>
            <a:ext cx="1645725" cy="16457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BABF7B9-8C3F-3443-B0A0-6513CAB1C6C3}"/>
              </a:ext>
            </a:extLst>
          </p:cNvPr>
          <p:cNvSpPr>
            <a:spLocks noChangeAspect="1"/>
          </p:cNvSpPr>
          <p:nvPr/>
        </p:nvSpPr>
        <p:spPr>
          <a:xfrm>
            <a:off x="9391355" y="3885429"/>
            <a:ext cx="2333906" cy="233390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FFEF42-491C-7E46-A94A-58579AB633E8}"/>
              </a:ext>
            </a:extLst>
          </p:cNvPr>
          <p:cNvSpPr txBox="1"/>
          <p:nvPr/>
        </p:nvSpPr>
        <p:spPr>
          <a:xfrm>
            <a:off x="850484" y="1230489"/>
            <a:ext cx="406827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800" b="1" spc="300" dirty="0">
                <a:solidFill>
                  <a:schemeClr val="accent3"/>
                </a:solidFill>
                <a:latin typeface="+mj-lt"/>
              </a:rPr>
              <a:t>About Stormont Vail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A7E57F-5879-114F-8D56-90F56075AB88}"/>
              </a:ext>
            </a:extLst>
          </p:cNvPr>
          <p:cNvSpPr/>
          <p:nvPr/>
        </p:nvSpPr>
        <p:spPr>
          <a:xfrm>
            <a:off x="827316" y="652382"/>
            <a:ext cx="396000" cy="90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CE2EA19-C773-B64B-9B20-293B42665E27}"/>
              </a:ext>
            </a:extLst>
          </p:cNvPr>
          <p:cNvSpPr>
            <a:spLocks noChangeAspect="1"/>
          </p:cNvSpPr>
          <p:nvPr/>
        </p:nvSpPr>
        <p:spPr>
          <a:xfrm>
            <a:off x="10526626" y="3477983"/>
            <a:ext cx="814891" cy="814891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DBF97B-8740-4038-8327-69190F6A1B54}"/>
              </a:ext>
            </a:extLst>
          </p:cNvPr>
          <p:cNvSpPr txBox="1"/>
          <p:nvPr/>
        </p:nvSpPr>
        <p:spPr>
          <a:xfrm>
            <a:off x="827316" y="1851379"/>
            <a:ext cx="5438018" cy="38091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15 Kansas counties in primary service area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sz="1800" dirty="0">
                <a:solidFill>
                  <a:schemeClr val="accent3"/>
                </a:solidFill>
                <a:latin typeface="+mj-lt"/>
              </a:rPr>
              <a:t>30+ Locations – includes hospitals in Topeka and Junction City, </a:t>
            </a:r>
            <a:r>
              <a:rPr lang="en-US" dirty="0">
                <a:solidFill>
                  <a:schemeClr val="accent3"/>
                </a:solidFill>
                <a:latin typeface="+mj-lt"/>
              </a:rPr>
              <a:t>behavioral health hospital and clinic, </a:t>
            </a:r>
            <a:r>
              <a:rPr lang="en-US" sz="1800" dirty="0">
                <a:solidFill>
                  <a:schemeClr val="accent3"/>
                </a:solidFill>
                <a:latin typeface="+mj-lt"/>
              </a:rPr>
              <a:t>specialty, primary and urgent care clinics, imaging center, pharmacy, two ambulatory surgery centers 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sz="1800" dirty="0">
                <a:solidFill>
                  <a:schemeClr val="accent3"/>
                </a:solidFill>
                <a:latin typeface="+mj-lt"/>
              </a:rPr>
              <a:t>5,689 Team Members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283 Physicians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sz="1800" dirty="0">
                <a:solidFill>
                  <a:schemeClr val="accent3"/>
                </a:solidFill>
                <a:latin typeface="+mj-lt"/>
              </a:rPr>
              <a:t>262 Advanced Practice Providers</a:t>
            </a:r>
          </a:p>
        </p:txBody>
      </p:sp>
    </p:spTree>
    <p:extLst>
      <p:ext uri="{BB962C8B-B14F-4D97-AF65-F5344CB8AC3E}">
        <p14:creationId xmlns:p14="http://schemas.microsoft.com/office/powerpoint/2010/main" val="410813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20BC20A-A58B-BE4D-B109-EBFF50C880BE}"/>
              </a:ext>
            </a:extLst>
          </p:cNvPr>
          <p:cNvSpPr txBox="1"/>
          <p:nvPr/>
        </p:nvSpPr>
        <p:spPr>
          <a:xfrm>
            <a:off x="2381957" y="523252"/>
            <a:ext cx="7778044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3"/>
                </a:solidFill>
                <a:latin typeface="+mj-lt"/>
              </a:rPr>
              <a:t>__</a:t>
            </a:r>
            <a:endParaRPr lang="en-US" sz="3600" b="1" spc="300" dirty="0">
              <a:solidFill>
                <a:schemeClr val="accent3"/>
              </a:solidFill>
              <a:latin typeface="+mj-lt"/>
            </a:endParaRPr>
          </a:p>
          <a:p>
            <a:pPr algn="ctr"/>
            <a:r>
              <a:rPr lang="en-US" sz="3600" b="1" spc="300" dirty="0">
                <a:solidFill>
                  <a:schemeClr val="accent3"/>
                </a:solidFill>
                <a:latin typeface="+mj-lt"/>
              </a:rPr>
              <a:t>Stormont Vail Marketing </a:t>
            </a:r>
          </a:p>
          <a:p>
            <a:pPr algn="ctr"/>
            <a:r>
              <a:rPr lang="en-US" sz="3600" b="1" spc="300" dirty="0">
                <a:solidFill>
                  <a:schemeClr val="accent3"/>
                </a:solidFill>
                <a:latin typeface="+mj-lt"/>
              </a:rPr>
              <a:t>&amp; Communications Team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BF77F1-7F1E-7448-8A28-763F7CA68D1B}"/>
              </a:ext>
            </a:extLst>
          </p:cNvPr>
          <p:cNvSpPr txBox="1"/>
          <p:nvPr/>
        </p:nvSpPr>
        <p:spPr>
          <a:xfrm>
            <a:off x="3188752" y="2776358"/>
            <a:ext cx="5814496" cy="15316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30000"/>
              </a:lnSpc>
              <a:spcBef>
                <a:spcPts val="1000"/>
              </a:spcBef>
            </a:pPr>
            <a:r>
              <a:rPr lang="en-ID" dirty="0">
                <a:solidFill>
                  <a:schemeClr val="accent3"/>
                </a:solidFill>
                <a:latin typeface="+mj-lt"/>
              </a:rPr>
              <a:t>We have 14 creative and talented team members.</a:t>
            </a:r>
          </a:p>
          <a:p>
            <a:pPr algn="ctr">
              <a:lnSpc>
                <a:spcPct val="130000"/>
              </a:lnSpc>
              <a:spcBef>
                <a:spcPts val="1000"/>
              </a:spcBef>
            </a:pPr>
            <a:r>
              <a:rPr lang="en-ID" dirty="0">
                <a:solidFill>
                  <a:schemeClr val="accent3"/>
                </a:solidFill>
                <a:latin typeface="+mj-lt"/>
              </a:rPr>
              <a:t>Our team includes writers, designers, digital specialist, web designer, videographers/photographers, project coordinator, marketing specialist, and leadership.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139B2B1-A0B0-EC4E-B688-214E85DCFD70}"/>
              </a:ext>
            </a:extLst>
          </p:cNvPr>
          <p:cNvSpPr>
            <a:spLocks noChangeAspect="1"/>
          </p:cNvSpPr>
          <p:nvPr/>
        </p:nvSpPr>
        <p:spPr>
          <a:xfrm>
            <a:off x="1003635" y="835054"/>
            <a:ext cx="1107996" cy="110799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F50E642-BF9F-4A44-BF39-46158E3A1934}"/>
              </a:ext>
            </a:extLst>
          </p:cNvPr>
          <p:cNvSpPr>
            <a:spLocks noChangeAspect="1"/>
          </p:cNvSpPr>
          <p:nvPr/>
        </p:nvSpPr>
        <p:spPr>
          <a:xfrm>
            <a:off x="9214047" y="4678487"/>
            <a:ext cx="1107996" cy="1107996"/>
          </a:xfrm>
          <a:prstGeom prst="ellipse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4CB1EC5-0DD4-6740-A2D9-74AD68CB8D26}"/>
              </a:ext>
            </a:extLst>
          </p:cNvPr>
          <p:cNvSpPr>
            <a:spLocks noChangeAspect="1"/>
          </p:cNvSpPr>
          <p:nvPr/>
        </p:nvSpPr>
        <p:spPr>
          <a:xfrm>
            <a:off x="1197633" y="5269673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36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0EEC61F1-C432-F24D-B5E1-5733CDCAB7D8}"/>
              </a:ext>
            </a:extLst>
          </p:cNvPr>
          <p:cNvSpPr/>
          <p:nvPr/>
        </p:nvSpPr>
        <p:spPr>
          <a:xfrm flipH="1">
            <a:off x="-2" y="-2"/>
            <a:ext cx="2070638" cy="4320000"/>
          </a:xfrm>
          <a:custGeom>
            <a:avLst/>
            <a:gdLst>
              <a:gd name="connsiteX0" fmla="*/ 3306658 w 3306658"/>
              <a:gd name="connsiteY0" fmla="*/ 0 h 6898724"/>
              <a:gd name="connsiteX1" fmla="*/ 3306658 w 3306658"/>
              <a:gd name="connsiteY1" fmla="*/ 6898724 h 6898724"/>
              <a:gd name="connsiteX2" fmla="*/ 3275370 w 3306658"/>
              <a:gd name="connsiteY2" fmla="*/ 6897933 h 6898724"/>
              <a:gd name="connsiteX3" fmla="*/ 0 w 3306658"/>
              <a:gd name="connsiteY3" fmla="*/ 3449362 h 6898724"/>
              <a:gd name="connsiteX4" fmla="*/ 3275370 w 3306658"/>
              <a:gd name="connsiteY4" fmla="*/ 791 h 6898724"/>
              <a:gd name="connsiteX5" fmla="*/ 3306658 w 3306658"/>
              <a:gd name="connsiteY5" fmla="*/ 0 h 6898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06658" h="6898724">
                <a:moveTo>
                  <a:pt x="3306658" y="0"/>
                </a:moveTo>
                <a:lnTo>
                  <a:pt x="3306658" y="6898724"/>
                </a:lnTo>
                <a:lnTo>
                  <a:pt x="3275370" y="6897933"/>
                </a:lnTo>
                <a:cubicBezTo>
                  <a:pt x="1450875" y="6805449"/>
                  <a:pt x="0" y="5296841"/>
                  <a:pt x="0" y="3449362"/>
                </a:cubicBezTo>
                <a:cubicBezTo>
                  <a:pt x="0" y="1601883"/>
                  <a:pt x="1450875" y="93275"/>
                  <a:pt x="3275370" y="791"/>
                </a:cubicBezTo>
                <a:lnTo>
                  <a:pt x="330665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/>
          <a:stretch/>
        </p:blipFill>
        <p:spPr>
          <a:xfrm>
            <a:off x="906864" y="1194377"/>
            <a:ext cx="4319587" cy="4319587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584B544-7E23-6846-94C2-ADA781105597}"/>
              </a:ext>
            </a:extLst>
          </p:cNvPr>
          <p:cNvSpPr txBox="1"/>
          <p:nvPr/>
        </p:nvSpPr>
        <p:spPr>
          <a:xfrm>
            <a:off x="6496456" y="362264"/>
            <a:ext cx="3482922" cy="22159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3600" b="1" dirty="0">
                <a:solidFill>
                  <a:schemeClr val="accent3"/>
                </a:solidFill>
                <a:latin typeface="+mj-lt"/>
              </a:rPr>
              <a:t>__</a:t>
            </a:r>
            <a:br>
              <a:rPr lang="en-US" sz="3600" b="1" dirty="0">
                <a:solidFill>
                  <a:schemeClr val="accent3"/>
                </a:solidFill>
                <a:latin typeface="+mj-lt"/>
              </a:rPr>
            </a:br>
            <a:r>
              <a:rPr lang="en-US" sz="3600" b="1" spc="300" dirty="0">
                <a:solidFill>
                  <a:schemeClr val="accent3"/>
                </a:solidFill>
                <a:latin typeface="+mj-lt"/>
              </a:rPr>
              <a:t>New Provider Package</a:t>
            </a:r>
          </a:p>
          <a:p>
            <a:endParaRPr lang="en-US" sz="3600" b="1" spc="300" dirty="0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6DEDC11-B9D4-6140-B248-4887FAD6C959}"/>
              </a:ext>
            </a:extLst>
          </p:cNvPr>
          <p:cNvSpPr>
            <a:spLocks noChangeAspect="1"/>
          </p:cNvSpPr>
          <p:nvPr/>
        </p:nvSpPr>
        <p:spPr>
          <a:xfrm>
            <a:off x="10517639" y="748145"/>
            <a:ext cx="1107996" cy="110799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9CF048F-53D9-A948-B900-7A04D69E730D}"/>
              </a:ext>
            </a:extLst>
          </p:cNvPr>
          <p:cNvSpPr>
            <a:spLocks noChangeAspect="1"/>
          </p:cNvSpPr>
          <p:nvPr/>
        </p:nvSpPr>
        <p:spPr>
          <a:xfrm>
            <a:off x="134866" y="3503829"/>
            <a:ext cx="1368698" cy="1368698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DC618F-C19E-8542-9EDF-2023B3A12403}"/>
              </a:ext>
            </a:extLst>
          </p:cNvPr>
          <p:cNvSpPr txBox="1"/>
          <p:nvPr/>
        </p:nvSpPr>
        <p:spPr>
          <a:xfrm>
            <a:off x="6496456" y="2437356"/>
            <a:ext cx="5129178" cy="43334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Web Page – part of provider searchable database on stormontvail.org. For all employed physicians and advanced practice providers (APRNs and PAs)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Introductory video (physicians)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Media release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Team communication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Social media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Added to service line collateral/Rack card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Regional Relations – meet referring physicians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2A6371-8EDE-4FC7-A9ED-EC53C4B4400F}"/>
              </a:ext>
            </a:extLst>
          </p:cNvPr>
          <p:cNvSpPr txBox="1"/>
          <p:nvPr/>
        </p:nvSpPr>
        <p:spPr>
          <a:xfrm>
            <a:off x="1317676" y="5586843"/>
            <a:ext cx="45155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accent3"/>
                </a:solidFill>
                <a:latin typeface="+mj-lt"/>
              </a:rPr>
              <a:t>Dr. Dana </a:t>
            </a:r>
            <a:r>
              <a:rPr lang="en-US" sz="1400" dirty="0" err="1">
                <a:solidFill>
                  <a:schemeClr val="accent3"/>
                </a:solidFill>
                <a:latin typeface="+mj-lt"/>
              </a:rPr>
              <a:t>Balderrama</a:t>
            </a:r>
            <a:endParaRPr lang="en-US" sz="1400" dirty="0">
              <a:solidFill>
                <a:schemeClr val="accent3"/>
              </a:solidFill>
              <a:latin typeface="+mj-lt"/>
            </a:endParaRPr>
          </a:p>
          <a:p>
            <a:r>
              <a:rPr lang="en-US" sz="1400" dirty="0">
                <a:solidFill>
                  <a:schemeClr val="accent3"/>
                </a:solidFill>
                <a:latin typeface="+mj-lt"/>
              </a:rPr>
              <a:t>Plastics &amp; Reconstructive Surgery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15654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0EEC61F1-C432-F24D-B5E1-5733CDCAB7D8}"/>
              </a:ext>
            </a:extLst>
          </p:cNvPr>
          <p:cNvSpPr/>
          <p:nvPr/>
        </p:nvSpPr>
        <p:spPr>
          <a:xfrm flipH="1">
            <a:off x="-2" y="-2"/>
            <a:ext cx="2070638" cy="4320000"/>
          </a:xfrm>
          <a:custGeom>
            <a:avLst/>
            <a:gdLst>
              <a:gd name="connsiteX0" fmla="*/ 3306658 w 3306658"/>
              <a:gd name="connsiteY0" fmla="*/ 0 h 6898724"/>
              <a:gd name="connsiteX1" fmla="*/ 3306658 w 3306658"/>
              <a:gd name="connsiteY1" fmla="*/ 6898724 h 6898724"/>
              <a:gd name="connsiteX2" fmla="*/ 3275370 w 3306658"/>
              <a:gd name="connsiteY2" fmla="*/ 6897933 h 6898724"/>
              <a:gd name="connsiteX3" fmla="*/ 0 w 3306658"/>
              <a:gd name="connsiteY3" fmla="*/ 3449362 h 6898724"/>
              <a:gd name="connsiteX4" fmla="*/ 3275370 w 3306658"/>
              <a:gd name="connsiteY4" fmla="*/ 791 h 6898724"/>
              <a:gd name="connsiteX5" fmla="*/ 3306658 w 3306658"/>
              <a:gd name="connsiteY5" fmla="*/ 0 h 6898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06658" h="6898724">
                <a:moveTo>
                  <a:pt x="3306658" y="0"/>
                </a:moveTo>
                <a:lnTo>
                  <a:pt x="3306658" y="6898724"/>
                </a:lnTo>
                <a:lnTo>
                  <a:pt x="3275370" y="6897933"/>
                </a:lnTo>
                <a:cubicBezTo>
                  <a:pt x="1450875" y="6805449"/>
                  <a:pt x="0" y="5296841"/>
                  <a:pt x="0" y="3449362"/>
                </a:cubicBezTo>
                <a:cubicBezTo>
                  <a:pt x="0" y="1601883"/>
                  <a:pt x="1450875" y="93275"/>
                  <a:pt x="3275370" y="791"/>
                </a:cubicBezTo>
                <a:lnTo>
                  <a:pt x="330665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84B544-7E23-6846-94C2-ADA781105597}"/>
              </a:ext>
            </a:extLst>
          </p:cNvPr>
          <p:cNvSpPr txBox="1"/>
          <p:nvPr/>
        </p:nvSpPr>
        <p:spPr>
          <a:xfrm>
            <a:off x="6496455" y="362265"/>
            <a:ext cx="4160256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3600" b="1" dirty="0">
                <a:solidFill>
                  <a:schemeClr val="accent3"/>
                </a:solidFill>
                <a:latin typeface="+mj-lt"/>
              </a:rPr>
              <a:t>__</a:t>
            </a:r>
            <a:br>
              <a:rPr lang="en-US" sz="3600" b="1" dirty="0">
                <a:solidFill>
                  <a:schemeClr val="accent3"/>
                </a:solidFill>
                <a:latin typeface="+mj-lt"/>
              </a:rPr>
            </a:br>
            <a:r>
              <a:rPr lang="en-US" sz="3600" b="1" spc="300" dirty="0">
                <a:solidFill>
                  <a:schemeClr val="accent3"/>
                </a:solidFill>
                <a:latin typeface="+mj-lt"/>
              </a:rPr>
              <a:t>Service Lines </a:t>
            </a:r>
          </a:p>
          <a:p>
            <a:r>
              <a:rPr lang="en-US" sz="3600" b="1" spc="300" dirty="0">
                <a:solidFill>
                  <a:schemeClr val="accent3"/>
                </a:solidFill>
                <a:latin typeface="+mj-lt"/>
              </a:rPr>
              <a:t>&amp; New Services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6DEDC11-B9D4-6140-B248-4887FAD6C959}"/>
              </a:ext>
            </a:extLst>
          </p:cNvPr>
          <p:cNvSpPr>
            <a:spLocks noChangeAspect="1"/>
          </p:cNvSpPr>
          <p:nvPr/>
        </p:nvSpPr>
        <p:spPr>
          <a:xfrm>
            <a:off x="10535741" y="512623"/>
            <a:ext cx="1107996" cy="110799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9CF048F-53D9-A948-B900-7A04D69E730D}"/>
              </a:ext>
            </a:extLst>
          </p:cNvPr>
          <p:cNvSpPr>
            <a:spLocks noChangeAspect="1"/>
          </p:cNvSpPr>
          <p:nvPr/>
        </p:nvSpPr>
        <p:spPr>
          <a:xfrm>
            <a:off x="134866" y="3503829"/>
            <a:ext cx="1368698" cy="1368698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DC618F-C19E-8542-9EDF-2023B3A12403}"/>
              </a:ext>
            </a:extLst>
          </p:cNvPr>
          <p:cNvSpPr txBox="1"/>
          <p:nvPr/>
        </p:nvSpPr>
        <p:spPr>
          <a:xfrm>
            <a:off x="6344356" y="2024258"/>
            <a:ext cx="5080000" cy="46689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Support overall organization Strategic Plan and areas of focus and growth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Regular meetings with major Service Lines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Discuss new providers, new or enhanced procedures or services, milestones, and impactful patient stories.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Determine audience to determine best tools: Social media, web site (internal/external), blog, media, videos, broadcast, print advertising, internal and external communications, collateral, events, rounding, health fairs, presentations.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B21783-C3AE-4934-842F-5DFED02D4D72}"/>
              </a:ext>
            </a:extLst>
          </p:cNvPr>
          <p:cNvSpPr txBox="1"/>
          <p:nvPr/>
        </p:nvSpPr>
        <p:spPr>
          <a:xfrm>
            <a:off x="1704621" y="5185541"/>
            <a:ext cx="414302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accent3"/>
                </a:solidFill>
                <a:latin typeface="+mj-lt"/>
              </a:rPr>
              <a:t>Dr. Sara Stewart</a:t>
            </a:r>
          </a:p>
          <a:p>
            <a:r>
              <a:rPr lang="en-US" sz="1400" dirty="0">
                <a:solidFill>
                  <a:schemeClr val="accent3"/>
                </a:solidFill>
                <a:latin typeface="+mj-lt"/>
              </a:rPr>
              <a:t>Weight Management Clinic, Manhattan</a:t>
            </a:r>
            <a:endParaRPr lang="en-US" sz="1400" dirty="0"/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53969FAD-F220-464D-9F17-B1A9281C4CE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8572" r="8572"/>
          <a:stretch>
            <a:fillRect/>
          </a:stretch>
        </p:blipFill>
        <p:spPr>
          <a:xfrm>
            <a:off x="1407936" y="865540"/>
            <a:ext cx="4168775" cy="4168775"/>
          </a:xfrm>
        </p:spPr>
      </p:pic>
    </p:spTree>
    <p:extLst>
      <p:ext uri="{BB962C8B-B14F-4D97-AF65-F5344CB8AC3E}">
        <p14:creationId xmlns:p14="http://schemas.microsoft.com/office/powerpoint/2010/main" val="134272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5119D6AE-8189-4183-94AE-29E1EE9A657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21876" r="21876"/>
          <a:stretch/>
        </p:blipFill>
        <p:spPr>
          <a:xfrm>
            <a:off x="5700889" y="923188"/>
            <a:ext cx="5011623" cy="5011623"/>
          </a:xfrm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4D3062-8C64-B447-893E-BD4BA5871B47}"/>
              </a:ext>
            </a:extLst>
          </p:cNvPr>
          <p:cNvSpPr txBox="1"/>
          <p:nvPr/>
        </p:nvSpPr>
        <p:spPr>
          <a:xfrm>
            <a:off x="721542" y="363308"/>
            <a:ext cx="4826110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3600" b="1" dirty="0">
                <a:solidFill>
                  <a:schemeClr val="accent3"/>
                </a:solidFill>
                <a:latin typeface="+mj-lt"/>
              </a:rPr>
              <a:t>__</a:t>
            </a:r>
            <a:br>
              <a:rPr lang="en-US" sz="3600" b="1" dirty="0">
                <a:solidFill>
                  <a:schemeClr val="accent3"/>
                </a:solidFill>
                <a:latin typeface="+mj-lt"/>
              </a:rPr>
            </a:br>
            <a:r>
              <a:rPr lang="en-US" sz="3600" b="1" spc="300" dirty="0">
                <a:solidFill>
                  <a:schemeClr val="accent3"/>
                </a:solidFill>
                <a:latin typeface="+mj-lt"/>
              </a:rPr>
              <a:t>Flint Hills Campus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D196E2-A848-034F-B61F-5CB077262794}"/>
              </a:ext>
            </a:extLst>
          </p:cNvPr>
          <p:cNvSpPr txBox="1"/>
          <p:nvPr/>
        </p:nvSpPr>
        <p:spPr>
          <a:xfrm>
            <a:off x="775306" y="1471304"/>
            <a:ext cx="4772346" cy="52854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Geary Community Hospital and Rural Health Clinic joined Stormont Vail Jan. 1, 2023</a:t>
            </a:r>
            <a:endParaRPr lang="en-US" sz="1800" dirty="0">
              <a:solidFill>
                <a:schemeClr val="accent3"/>
              </a:solidFill>
              <a:latin typeface="+mj-lt"/>
            </a:endParaRP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Service lines – majority line up with organization service lines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sz="1800" dirty="0">
                <a:solidFill>
                  <a:schemeClr val="accent3"/>
                </a:solidFill>
                <a:latin typeface="+mj-lt"/>
              </a:rPr>
              <a:t>Managed Geary Community 7 months before they became part of SVH; Retained team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Introduced Stormont Vail to community; developed marketing and promotional campaign for overall facility, as well as specifics for various service lines. Open house, ribbon cutting, Bulgogi Day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sz="1800" dirty="0">
                <a:solidFill>
                  <a:schemeClr val="accent3"/>
                </a:solidFill>
                <a:latin typeface="+mj-lt"/>
              </a:rPr>
              <a:t>ED and Hospitalists programs developed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endParaRPr lang="en-US" sz="1800" dirty="0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7C5C631-EEEE-1F49-9DB1-E2F234C885B0}"/>
              </a:ext>
            </a:extLst>
          </p:cNvPr>
          <p:cNvSpPr>
            <a:spLocks noChangeAspect="1"/>
          </p:cNvSpPr>
          <p:nvPr/>
        </p:nvSpPr>
        <p:spPr>
          <a:xfrm>
            <a:off x="5601417" y="690960"/>
            <a:ext cx="780344" cy="78034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DA6E50E-B470-D340-B441-0CD16E874302}"/>
              </a:ext>
            </a:extLst>
          </p:cNvPr>
          <p:cNvSpPr>
            <a:spLocks noChangeAspect="1"/>
          </p:cNvSpPr>
          <p:nvPr/>
        </p:nvSpPr>
        <p:spPr>
          <a:xfrm>
            <a:off x="10253374" y="1941549"/>
            <a:ext cx="1163320" cy="1163320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93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5119D6AE-8189-4183-94AE-29E1EE9A657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6215" r="16215"/>
          <a:stretch/>
        </p:blipFill>
        <p:spPr>
          <a:xfrm>
            <a:off x="5700889" y="923188"/>
            <a:ext cx="5011623" cy="5011623"/>
          </a:xfrm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4D3062-8C64-B447-893E-BD4BA5871B47}"/>
              </a:ext>
            </a:extLst>
          </p:cNvPr>
          <p:cNvSpPr txBox="1"/>
          <p:nvPr/>
        </p:nvSpPr>
        <p:spPr>
          <a:xfrm>
            <a:off x="775306" y="363308"/>
            <a:ext cx="4685578" cy="11079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3600" b="1" dirty="0">
                <a:solidFill>
                  <a:schemeClr val="accent3"/>
                </a:solidFill>
                <a:latin typeface="+mj-lt"/>
              </a:rPr>
              <a:t>__</a:t>
            </a:r>
            <a:br>
              <a:rPr lang="en-US" sz="3600" b="1" dirty="0">
                <a:solidFill>
                  <a:schemeClr val="accent3"/>
                </a:solidFill>
                <a:latin typeface="+mj-lt"/>
              </a:rPr>
            </a:br>
            <a:r>
              <a:rPr lang="en-US" sz="3600" b="1" spc="300" dirty="0">
                <a:solidFill>
                  <a:schemeClr val="accent3"/>
                </a:solidFill>
                <a:latin typeface="+mj-lt"/>
              </a:rPr>
              <a:t>Manhattan Campus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D196E2-A848-034F-B61F-5CB077262794}"/>
              </a:ext>
            </a:extLst>
          </p:cNvPr>
          <p:cNvSpPr txBox="1"/>
          <p:nvPr/>
        </p:nvSpPr>
        <p:spPr>
          <a:xfrm>
            <a:off x="775306" y="1553782"/>
            <a:ext cx="4685578" cy="3948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Summer 2023 - Opened one location at the edge of K-State Campus: primary and specialty clinic, lab, imaging services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Previously in five different locations; moves took place over a three week period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US" dirty="0">
                <a:solidFill>
                  <a:schemeClr val="accent3"/>
                </a:solidFill>
                <a:latin typeface="+mj-lt"/>
              </a:rPr>
              <a:t>Community awareness: Beam signing event, Groundbreaking event, Family/Media sneak peak, Ribbon cutting</a:t>
            </a:r>
          </a:p>
          <a:p>
            <a:pPr marL="171450" indent="-171450">
              <a:lnSpc>
                <a:spcPct val="130000"/>
              </a:lnSpc>
              <a:spcBef>
                <a:spcPts val="1000"/>
              </a:spcBef>
              <a:buFont typeface="Trebuchet MS" panose="020B0603020202020204" pitchFamily="34" charset="0"/>
              <a:buChar char="▪"/>
            </a:pPr>
            <a:r>
              <a:rPr lang="en-ID" dirty="0">
                <a:solidFill>
                  <a:schemeClr val="accent3"/>
                </a:solidFill>
                <a:latin typeface="+mj-lt"/>
              </a:rPr>
              <a:t>Connection to Flint Hills Campus and services just a short distance away</a:t>
            </a:r>
            <a:endParaRPr lang="en-US" dirty="0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7C5C631-EEEE-1F49-9DB1-E2F234C885B0}"/>
              </a:ext>
            </a:extLst>
          </p:cNvPr>
          <p:cNvSpPr>
            <a:spLocks noChangeAspect="1"/>
          </p:cNvSpPr>
          <p:nvPr/>
        </p:nvSpPr>
        <p:spPr>
          <a:xfrm>
            <a:off x="5601417" y="690960"/>
            <a:ext cx="780344" cy="78034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DA6E50E-B470-D340-B441-0CD16E874302}"/>
              </a:ext>
            </a:extLst>
          </p:cNvPr>
          <p:cNvSpPr>
            <a:spLocks noChangeAspect="1"/>
          </p:cNvSpPr>
          <p:nvPr/>
        </p:nvSpPr>
        <p:spPr>
          <a:xfrm>
            <a:off x="10253374" y="1941549"/>
            <a:ext cx="1163320" cy="1163320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50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C67D37C-3B6C-4746-AC23-BDD8C0594746}"/>
              </a:ext>
            </a:extLst>
          </p:cNvPr>
          <p:cNvSpPr txBox="1"/>
          <p:nvPr/>
        </p:nvSpPr>
        <p:spPr>
          <a:xfrm>
            <a:off x="4344890" y="2875002"/>
            <a:ext cx="2881879" cy="11079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3600" b="1" dirty="0">
                <a:solidFill>
                  <a:schemeClr val="accent3"/>
                </a:solidFill>
                <a:latin typeface="+mj-lt"/>
              </a:rPr>
              <a:t>__</a:t>
            </a:r>
            <a:endParaRPr lang="en-US" sz="3600" b="1" spc="300" dirty="0">
              <a:solidFill>
                <a:schemeClr val="accent3"/>
              </a:solidFill>
              <a:latin typeface="+mj-lt"/>
            </a:endParaRPr>
          </a:p>
          <a:p>
            <a:r>
              <a:rPr lang="en-US" sz="3600" b="1" spc="300" dirty="0">
                <a:solidFill>
                  <a:schemeClr val="accent3"/>
                </a:solidFill>
                <a:latin typeface="+mj-lt"/>
              </a:rPr>
              <a:t>THANK YOU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7CD7166-3866-924C-A299-724BDE9C2DB2}"/>
              </a:ext>
            </a:extLst>
          </p:cNvPr>
          <p:cNvSpPr>
            <a:spLocks noChangeAspect="1"/>
          </p:cNvSpPr>
          <p:nvPr/>
        </p:nvSpPr>
        <p:spPr>
          <a:xfrm>
            <a:off x="9439059" y="4234844"/>
            <a:ext cx="1382185" cy="1382185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35C81D2-01B4-324B-93FB-93D3D38F38F7}"/>
              </a:ext>
            </a:extLst>
          </p:cNvPr>
          <p:cNvSpPr>
            <a:spLocks noChangeAspect="1"/>
          </p:cNvSpPr>
          <p:nvPr/>
        </p:nvSpPr>
        <p:spPr>
          <a:xfrm flipH="1">
            <a:off x="1114887" y="1391246"/>
            <a:ext cx="882349" cy="88234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71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Stormont Scheme Main Colors">
      <a:dk1>
        <a:sysClr val="windowText" lastClr="000000"/>
      </a:dk1>
      <a:lt1>
        <a:sysClr val="window" lastClr="FFFFFF"/>
      </a:lt1>
      <a:dk2>
        <a:srgbClr val="FFFFFF"/>
      </a:dk2>
      <a:lt2>
        <a:srgbClr val="76787A"/>
      </a:lt2>
      <a:accent1>
        <a:srgbClr val="008B93"/>
      </a:accent1>
      <a:accent2>
        <a:srgbClr val="F5B324"/>
      </a:accent2>
      <a:accent3>
        <a:srgbClr val="76787A"/>
      </a:accent3>
      <a:accent4>
        <a:srgbClr val="00747A"/>
      </a:accent4>
      <a:accent5>
        <a:srgbClr val="E8A30A"/>
      </a:accent5>
      <a:accent6>
        <a:srgbClr val="00A4AC"/>
      </a:accent6>
      <a:hlink>
        <a:srgbClr val="F7C24B"/>
      </a:hlink>
      <a:folHlink>
        <a:srgbClr val="954F72"/>
      </a:folHlink>
    </a:clrScheme>
    <a:fontScheme name="Stormont Fonts Powerpoint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  <SharedWithUsers xmlns="5d0a2e6d-3a47-41b2-9b1e-406bcdfbf1ff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C4130E8C4B3854C94E623A29509D44C" ma:contentTypeVersion="2" ma:contentTypeDescription="Create a new document." ma:contentTypeScope="" ma:versionID="61b0482dcc6fa1082a7b033190bbc94a">
  <xsd:schema xmlns:xsd="http://www.w3.org/2001/XMLSchema" xmlns:xs="http://www.w3.org/2001/XMLSchema" xmlns:p="http://schemas.microsoft.com/office/2006/metadata/properties" xmlns:ns1="http://schemas.microsoft.com/sharepoint/v3" xmlns:ns2="5d0a2e6d-3a47-41b2-9b1e-406bcdfbf1ff" targetNamespace="http://schemas.microsoft.com/office/2006/metadata/properties" ma:root="true" ma:fieldsID="bb838e06ab01984030d69d19f586a606" ns1:_="" ns2:_="">
    <xsd:import namespace="http://schemas.microsoft.com/sharepoint/v3"/>
    <xsd:import namespace="5d0a2e6d-3a47-41b2-9b1e-406bcdfbf1ff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0a2e6d-3a47-41b2-9b1e-406bcdfbf1f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1E9B0B2-4C82-42E3-812B-F8F7FF0E4893}">
  <ds:schemaRefs>
    <ds:schemaRef ds:uri="http://schemas.microsoft.com/office/2006/documentManagement/types"/>
    <ds:schemaRef ds:uri="http://purl.org/dc/elements/1.1/"/>
    <ds:schemaRef ds:uri="5d0a2e6d-3a47-41b2-9b1e-406bcdfbf1ff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schemas.microsoft.com/sharepoint/v3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E335A22-D5E1-4CF3-A8B3-C14437E390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1DEF59-869E-4628-8A7E-DF7D49E6B0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5d0a2e6d-3a47-41b2-9b1e-406bcdfbf1f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1041</TotalTime>
  <Words>442</Words>
  <Application>Microsoft Office PowerPoint</Application>
  <PresentationFormat>Widescreen</PresentationFormat>
  <Paragraphs>53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Montserrat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Whitford</dc:creator>
  <cp:lastModifiedBy>Shelby Stacy</cp:lastModifiedBy>
  <cp:revision>105</cp:revision>
  <cp:lastPrinted>2024-04-22T16:10:59Z</cp:lastPrinted>
  <dcterms:created xsi:type="dcterms:W3CDTF">2019-03-21T04:42:53Z</dcterms:created>
  <dcterms:modified xsi:type="dcterms:W3CDTF">2024-04-24T16:06:28Z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0x010100CC4130E8C4B3854C94E623A29509D44C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TemplateUrl">
    <vt:lpwstr/>
  </property>
  <property fmtid="{D5CDD505-2E9C-101B-9397-08002B2CF9AE}" pid="6" name="SeoBrowserTitle">
    <vt:lpwstr/>
  </property>
  <property fmtid="{D5CDD505-2E9C-101B-9397-08002B2CF9AE}" pid="7" name="SeoKeywords">
    <vt:lpwstr/>
  </property>
  <property fmtid="{D5CDD505-2E9C-101B-9397-08002B2CF9AE}" pid="8" name="PublishingRollupImage">
    <vt:lpwstr/>
  </property>
  <property fmtid="{D5CDD505-2E9C-101B-9397-08002B2CF9AE}" pid="9" name="Order">
    <vt:r8>2600</vt:r8>
  </property>
  <property fmtid="{D5CDD505-2E9C-101B-9397-08002B2CF9AE}" pid="10" name="Topic">
    <vt:lpwstr/>
  </property>
  <property fmtid="{D5CDD505-2E9C-101B-9397-08002B2CF9AE}" pid="11" name="PublishingContactEmail">
    <vt:lpwstr/>
  </property>
  <property fmtid="{D5CDD505-2E9C-101B-9397-08002B2CF9AE}" pid="12" name="PublishingContactName">
    <vt:lpwstr/>
  </property>
  <property fmtid="{D5CDD505-2E9C-101B-9397-08002B2CF9AE}" pid="13" name="PublishingVariationRelationshipLinkFieldID">
    <vt:lpwstr/>
  </property>
  <property fmtid="{D5CDD505-2E9C-101B-9397-08002B2CF9AE}" pid="14" name="SeoMetaDescription">
    <vt:lpwstr/>
  </property>
  <property fmtid="{D5CDD505-2E9C-101B-9397-08002B2CF9AE}" pid="15" name="Comments">
    <vt:lpwstr/>
  </property>
  <property fmtid="{D5CDD505-2E9C-101B-9397-08002B2CF9AE}" pid="16" name="Audience">
    <vt:lpwstr/>
  </property>
  <property fmtid="{D5CDD505-2E9C-101B-9397-08002B2CF9AE}" pid="17" name="Service Line/Department">
    <vt:lpwstr/>
  </property>
  <property fmtid="{D5CDD505-2E9C-101B-9397-08002B2CF9AE}" pid="18" name="PublishingContactPicture">
    <vt:lpwstr/>
  </property>
  <property fmtid="{D5CDD505-2E9C-101B-9397-08002B2CF9AE}" pid="19" name="PublishingVariationGroupID">
    <vt:lpwstr/>
  </property>
  <property fmtid="{D5CDD505-2E9C-101B-9397-08002B2CF9AE}" pid="20" name="_CopySource">
    <vt:lpwstr>https://svnet.stormontvail.org/departments/MarCom/Documents/Maps/Business Essentials/2020-Stormont PPT Template-Light.pptx</vt:lpwstr>
  </property>
</Properties>
</file>