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1"/>
  </p:notesMasterIdLst>
  <p:sldIdLst>
    <p:sldId id="349" r:id="rId2"/>
    <p:sldId id="362" r:id="rId3"/>
    <p:sldId id="350" r:id="rId4"/>
    <p:sldId id="356" r:id="rId5"/>
    <p:sldId id="351" r:id="rId6"/>
    <p:sldId id="352" r:id="rId7"/>
    <p:sldId id="353" r:id="rId8"/>
    <p:sldId id="358" r:id="rId9"/>
    <p:sldId id="300" r:id="rId10"/>
    <p:sldId id="359" r:id="rId11"/>
    <p:sldId id="344" r:id="rId12"/>
    <p:sldId id="345" r:id="rId13"/>
    <p:sldId id="360" r:id="rId14"/>
    <p:sldId id="346" r:id="rId15"/>
    <p:sldId id="347" r:id="rId16"/>
    <p:sldId id="377" r:id="rId17"/>
    <p:sldId id="365" r:id="rId18"/>
    <p:sldId id="364" r:id="rId19"/>
    <p:sldId id="366" r:id="rId20"/>
    <p:sldId id="368" r:id="rId21"/>
    <p:sldId id="369" r:id="rId22"/>
    <p:sldId id="370" r:id="rId23"/>
    <p:sldId id="374" r:id="rId24"/>
    <p:sldId id="371" r:id="rId25"/>
    <p:sldId id="373" r:id="rId26"/>
    <p:sldId id="372" r:id="rId27"/>
    <p:sldId id="367" r:id="rId28"/>
    <p:sldId id="375" r:id="rId29"/>
    <p:sldId id="378"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432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85"/>
    <p:restoredTop sz="96197"/>
  </p:normalViewPr>
  <p:slideViewPr>
    <p:cSldViewPr snapToGrid="0">
      <p:cViewPr varScale="1">
        <p:scale>
          <a:sx n="119" d="100"/>
          <a:sy n="119" d="100"/>
        </p:scale>
        <p:origin x="400"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408757-EB3E-444A-89BE-CC34A0AAAD5A}" type="datetimeFigureOut">
              <a:rPr lang="en-US" smtClean="0"/>
              <a:t>4/25/24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CAF2810-771E-4A4E-817D-C38480D65449}" type="slidenum">
              <a:rPr lang="en-US" smtClean="0"/>
              <a:t>‹#›</a:t>
            </a:fld>
            <a:endParaRPr lang="en-US"/>
          </a:p>
        </p:txBody>
      </p:sp>
    </p:spTree>
    <p:extLst>
      <p:ext uri="{BB962C8B-B14F-4D97-AF65-F5344CB8AC3E}">
        <p14:creationId xmlns:p14="http://schemas.microsoft.com/office/powerpoint/2010/main" val="25255327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Think of heuristics like guidelines, or rules of thumb: they’re usually good enough most of the time, but they can result in errors.</a:t>
            </a:r>
          </a:p>
          <a:p>
            <a:endParaRPr lang="en-US" dirty="0"/>
          </a:p>
        </p:txBody>
      </p:sp>
      <p:sp>
        <p:nvSpPr>
          <p:cNvPr id="4" name="Slide Number Placeholder 3"/>
          <p:cNvSpPr>
            <a:spLocks noGrp="1"/>
          </p:cNvSpPr>
          <p:nvPr>
            <p:ph type="sldNum" sz="quarter" idx="5"/>
          </p:nvPr>
        </p:nvSpPr>
        <p:spPr/>
        <p:txBody>
          <a:bodyPr/>
          <a:lstStyle/>
          <a:p>
            <a:fld id="{CCAF2810-771E-4A4E-817D-C38480D65449}" type="slidenum">
              <a:rPr lang="en-US" smtClean="0"/>
              <a:t>3</a:t>
            </a:fld>
            <a:endParaRPr lang="en-US"/>
          </a:p>
        </p:txBody>
      </p:sp>
    </p:spTree>
    <p:extLst>
      <p:ext uri="{BB962C8B-B14F-4D97-AF65-F5344CB8AC3E}">
        <p14:creationId xmlns:p14="http://schemas.microsoft.com/office/powerpoint/2010/main" val="1872585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682CAC-461F-B80E-559F-DDE7D384698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E213FAE-854B-A53F-9D4B-395D2DE79952}"/>
              </a:ext>
            </a:extLst>
          </p:cNvPr>
          <p:cNvSpPr>
            <a:spLocks noGrp="1"/>
          </p:cNvSpPr>
          <p:nvPr>
            <p:ph type="subTitle" idx="1"/>
          </p:nvPr>
        </p:nvSpPr>
        <p:spPr>
          <a:xfrm>
            <a:off x="1524000" y="3602038"/>
            <a:ext cx="9144000" cy="1655762"/>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12AB32F-7FD5-5D16-BCA2-2F20B4C39412}"/>
              </a:ext>
            </a:extLst>
          </p:cNvPr>
          <p:cNvSpPr>
            <a:spLocks noGrp="1"/>
          </p:cNvSpPr>
          <p:nvPr>
            <p:ph type="dt" sz="half" idx="10"/>
          </p:nvPr>
        </p:nvSpPr>
        <p:spPr/>
        <p:txBody>
          <a:bodyPr/>
          <a:lstStyle/>
          <a:p>
            <a:fld id="{B4B343EA-AEBB-2547-84AA-5CB680E3E5CB}" type="datetimeFigureOut">
              <a:rPr lang="en-US" smtClean="0"/>
              <a:t>4/25/24</a:t>
            </a:fld>
            <a:endParaRPr lang="en-US"/>
          </a:p>
        </p:txBody>
      </p:sp>
      <p:sp>
        <p:nvSpPr>
          <p:cNvPr id="5" name="Footer Placeholder 4">
            <a:extLst>
              <a:ext uri="{FF2B5EF4-FFF2-40B4-BE49-F238E27FC236}">
                <a16:creationId xmlns:a16="http://schemas.microsoft.com/office/drawing/2014/main" id="{26BA572A-25E2-78C2-B191-3AF7A1611D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4BB0AF5-1CC5-58F3-1465-D5A0996B98EF}"/>
              </a:ext>
            </a:extLst>
          </p:cNvPr>
          <p:cNvSpPr>
            <a:spLocks noGrp="1"/>
          </p:cNvSpPr>
          <p:nvPr>
            <p:ph type="sldNum" sz="quarter" idx="12"/>
          </p:nvPr>
        </p:nvSpPr>
        <p:spPr/>
        <p:txBody>
          <a:bodyPr/>
          <a:lstStyle/>
          <a:p>
            <a:fld id="{8F68031C-A26D-A146-8FE7-1FA385CD9906}" type="slidenum">
              <a:rPr lang="en-US" smtClean="0"/>
              <a:t>‹#›</a:t>
            </a:fld>
            <a:endParaRPr lang="en-US"/>
          </a:p>
        </p:txBody>
      </p:sp>
    </p:spTree>
    <p:extLst>
      <p:ext uri="{BB962C8B-B14F-4D97-AF65-F5344CB8AC3E}">
        <p14:creationId xmlns:p14="http://schemas.microsoft.com/office/powerpoint/2010/main" val="4045922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E6C2C-8CC8-CA25-93A7-7296627FB05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A865A15-CE9F-C089-AC73-F6B275EA2F3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1F570B8-F64B-C82F-4C4A-1C13FC2753B9}"/>
              </a:ext>
            </a:extLst>
          </p:cNvPr>
          <p:cNvSpPr>
            <a:spLocks noGrp="1"/>
          </p:cNvSpPr>
          <p:nvPr>
            <p:ph type="dt" sz="half" idx="10"/>
          </p:nvPr>
        </p:nvSpPr>
        <p:spPr/>
        <p:txBody>
          <a:bodyPr/>
          <a:lstStyle/>
          <a:p>
            <a:fld id="{B4B343EA-AEBB-2547-84AA-5CB680E3E5CB}" type="datetimeFigureOut">
              <a:rPr lang="en-US" smtClean="0"/>
              <a:t>4/25/24</a:t>
            </a:fld>
            <a:endParaRPr lang="en-US"/>
          </a:p>
        </p:txBody>
      </p:sp>
      <p:sp>
        <p:nvSpPr>
          <p:cNvPr id="5" name="Footer Placeholder 4">
            <a:extLst>
              <a:ext uri="{FF2B5EF4-FFF2-40B4-BE49-F238E27FC236}">
                <a16:creationId xmlns:a16="http://schemas.microsoft.com/office/drawing/2014/main" id="{4B47E283-BCFC-95C8-C540-1F094625ABA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16540B4-E035-6C2F-BA2D-021B3CC817C4}"/>
              </a:ext>
            </a:extLst>
          </p:cNvPr>
          <p:cNvSpPr>
            <a:spLocks noGrp="1"/>
          </p:cNvSpPr>
          <p:nvPr>
            <p:ph type="sldNum" sz="quarter" idx="12"/>
          </p:nvPr>
        </p:nvSpPr>
        <p:spPr/>
        <p:txBody>
          <a:bodyPr/>
          <a:lstStyle/>
          <a:p>
            <a:fld id="{8F68031C-A26D-A146-8FE7-1FA385CD9906}" type="slidenum">
              <a:rPr lang="en-US" smtClean="0"/>
              <a:t>‹#›</a:t>
            </a:fld>
            <a:endParaRPr lang="en-US"/>
          </a:p>
        </p:txBody>
      </p:sp>
    </p:spTree>
    <p:extLst>
      <p:ext uri="{BB962C8B-B14F-4D97-AF65-F5344CB8AC3E}">
        <p14:creationId xmlns:p14="http://schemas.microsoft.com/office/powerpoint/2010/main" val="38312096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9A1C7-6AD8-A9CC-D448-E982D65042F7}"/>
              </a:ext>
            </a:extLst>
          </p:cNvPr>
          <p:cNvSpPr>
            <a:spLocks noGrp="1"/>
          </p:cNvSpPr>
          <p:nvPr>
            <p:ph type="title"/>
          </p:nvPr>
        </p:nvSpPr>
        <p:spPr>
          <a:xfrm>
            <a:off x="831851" y="1709740"/>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9399E55-96AA-6ECA-D33B-CEA67C4402EC}"/>
              </a:ext>
            </a:extLst>
          </p:cNvPr>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BE86A5A-E872-833B-D711-F1FC26EC19E1}"/>
              </a:ext>
            </a:extLst>
          </p:cNvPr>
          <p:cNvSpPr>
            <a:spLocks noGrp="1"/>
          </p:cNvSpPr>
          <p:nvPr>
            <p:ph type="dt" sz="half" idx="10"/>
          </p:nvPr>
        </p:nvSpPr>
        <p:spPr/>
        <p:txBody>
          <a:bodyPr/>
          <a:lstStyle/>
          <a:p>
            <a:fld id="{B4B343EA-AEBB-2547-84AA-5CB680E3E5CB}" type="datetimeFigureOut">
              <a:rPr lang="en-US" smtClean="0"/>
              <a:t>4/25/24</a:t>
            </a:fld>
            <a:endParaRPr lang="en-US"/>
          </a:p>
        </p:txBody>
      </p:sp>
      <p:sp>
        <p:nvSpPr>
          <p:cNvPr id="5" name="Footer Placeholder 4">
            <a:extLst>
              <a:ext uri="{FF2B5EF4-FFF2-40B4-BE49-F238E27FC236}">
                <a16:creationId xmlns:a16="http://schemas.microsoft.com/office/drawing/2014/main" id="{F9AF0120-B4D6-8BAB-0D35-DE1D717F75F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9E07F9-0EFF-90CD-E9AC-2BD7588BA471}"/>
              </a:ext>
            </a:extLst>
          </p:cNvPr>
          <p:cNvSpPr>
            <a:spLocks noGrp="1"/>
          </p:cNvSpPr>
          <p:nvPr>
            <p:ph type="sldNum" sz="quarter" idx="12"/>
          </p:nvPr>
        </p:nvSpPr>
        <p:spPr/>
        <p:txBody>
          <a:bodyPr/>
          <a:lstStyle/>
          <a:p>
            <a:fld id="{8F68031C-A26D-A146-8FE7-1FA385CD9906}" type="slidenum">
              <a:rPr lang="en-US" smtClean="0"/>
              <a:t>‹#›</a:t>
            </a:fld>
            <a:endParaRPr lang="en-US"/>
          </a:p>
        </p:txBody>
      </p:sp>
    </p:spTree>
    <p:extLst>
      <p:ext uri="{BB962C8B-B14F-4D97-AF65-F5344CB8AC3E}">
        <p14:creationId xmlns:p14="http://schemas.microsoft.com/office/powerpoint/2010/main" val="9754492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B63608-E307-6E79-5741-821A10D69CA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F33C7D4-E27E-2814-CA10-6B5909D4A5E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C38DED2-A393-B808-8F0C-0956600E44D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CE92D8F-2A9E-BBCC-6DAE-9611970B375B}"/>
              </a:ext>
            </a:extLst>
          </p:cNvPr>
          <p:cNvSpPr>
            <a:spLocks noGrp="1"/>
          </p:cNvSpPr>
          <p:nvPr>
            <p:ph type="dt" sz="half" idx="10"/>
          </p:nvPr>
        </p:nvSpPr>
        <p:spPr/>
        <p:txBody>
          <a:bodyPr/>
          <a:lstStyle/>
          <a:p>
            <a:fld id="{B4B343EA-AEBB-2547-84AA-5CB680E3E5CB}" type="datetimeFigureOut">
              <a:rPr lang="en-US" smtClean="0"/>
              <a:t>4/25/24</a:t>
            </a:fld>
            <a:endParaRPr lang="en-US"/>
          </a:p>
        </p:txBody>
      </p:sp>
      <p:sp>
        <p:nvSpPr>
          <p:cNvPr id="6" name="Footer Placeholder 5">
            <a:extLst>
              <a:ext uri="{FF2B5EF4-FFF2-40B4-BE49-F238E27FC236}">
                <a16:creationId xmlns:a16="http://schemas.microsoft.com/office/drawing/2014/main" id="{A7ED36E7-14BC-9028-9E2F-C5855D7963B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DCA267-F128-04F5-99C0-8CF3C685A5F9}"/>
              </a:ext>
            </a:extLst>
          </p:cNvPr>
          <p:cNvSpPr>
            <a:spLocks noGrp="1"/>
          </p:cNvSpPr>
          <p:nvPr>
            <p:ph type="sldNum" sz="quarter" idx="12"/>
          </p:nvPr>
        </p:nvSpPr>
        <p:spPr/>
        <p:txBody>
          <a:bodyPr/>
          <a:lstStyle/>
          <a:p>
            <a:fld id="{8F68031C-A26D-A146-8FE7-1FA385CD9906}" type="slidenum">
              <a:rPr lang="en-US" smtClean="0"/>
              <a:t>‹#›</a:t>
            </a:fld>
            <a:endParaRPr lang="en-US"/>
          </a:p>
        </p:txBody>
      </p:sp>
    </p:spTree>
    <p:extLst>
      <p:ext uri="{BB962C8B-B14F-4D97-AF65-F5344CB8AC3E}">
        <p14:creationId xmlns:p14="http://schemas.microsoft.com/office/powerpoint/2010/main" val="28310855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824BA0-C5BB-5718-8E9C-D40AB27F5FEF}"/>
              </a:ext>
            </a:extLst>
          </p:cNvPr>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C274E86-4F60-4829-2D8E-AAA0632FCA39}"/>
              </a:ext>
            </a:extLst>
          </p:cNvPr>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90F6C60-2942-463A-9B9B-C236DDFCDC1E}"/>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548B7FE-B2C4-67B6-7DCB-EC255085E24D}"/>
              </a:ext>
            </a:extLst>
          </p:cNvPr>
          <p:cNvSpPr>
            <a:spLocks noGrp="1"/>
          </p:cNvSpPr>
          <p:nvPr>
            <p:ph type="body" sz="quarter" idx="3"/>
          </p:nvPr>
        </p:nvSpPr>
        <p:spPr>
          <a:xfrm>
            <a:off x="6172201"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4A094C6-B14C-16B8-3076-29CA5DC29D9F}"/>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686E6C9-3AC6-7316-C964-6F609DA29E7C}"/>
              </a:ext>
            </a:extLst>
          </p:cNvPr>
          <p:cNvSpPr>
            <a:spLocks noGrp="1"/>
          </p:cNvSpPr>
          <p:nvPr>
            <p:ph type="dt" sz="half" idx="10"/>
          </p:nvPr>
        </p:nvSpPr>
        <p:spPr/>
        <p:txBody>
          <a:bodyPr/>
          <a:lstStyle/>
          <a:p>
            <a:fld id="{B4B343EA-AEBB-2547-84AA-5CB680E3E5CB}" type="datetimeFigureOut">
              <a:rPr lang="en-US" smtClean="0"/>
              <a:t>4/25/24</a:t>
            </a:fld>
            <a:endParaRPr lang="en-US"/>
          </a:p>
        </p:txBody>
      </p:sp>
      <p:sp>
        <p:nvSpPr>
          <p:cNvPr id="8" name="Footer Placeholder 7">
            <a:extLst>
              <a:ext uri="{FF2B5EF4-FFF2-40B4-BE49-F238E27FC236}">
                <a16:creationId xmlns:a16="http://schemas.microsoft.com/office/drawing/2014/main" id="{F30BC3E9-E0D0-02AC-7214-8D46ED62A30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EA67CD4-4F5D-E91A-CACF-EFB597491C7C}"/>
              </a:ext>
            </a:extLst>
          </p:cNvPr>
          <p:cNvSpPr>
            <a:spLocks noGrp="1"/>
          </p:cNvSpPr>
          <p:nvPr>
            <p:ph type="sldNum" sz="quarter" idx="12"/>
          </p:nvPr>
        </p:nvSpPr>
        <p:spPr/>
        <p:txBody>
          <a:bodyPr/>
          <a:lstStyle/>
          <a:p>
            <a:fld id="{8F68031C-A26D-A146-8FE7-1FA385CD9906}" type="slidenum">
              <a:rPr lang="en-US" smtClean="0"/>
              <a:t>‹#›</a:t>
            </a:fld>
            <a:endParaRPr lang="en-US"/>
          </a:p>
        </p:txBody>
      </p:sp>
    </p:spTree>
    <p:extLst>
      <p:ext uri="{BB962C8B-B14F-4D97-AF65-F5344CB8AC3E}">
        <p14:creationId xmlns:p14="http://schemas.microsoft.com/office/powerpoint/2010/main" val="6332411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7EE87F-C1B8-3F50-9431-04913045E33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A6B6C13-388C-F568-D84B-55C2B08A938A}"/>
              </a:ext>
            </a:extLst>
          </p:cNvPr>
          <p:cNvSpPr>
            <a:spLocks noGrp="1"/>
          </p:cNvSpPr>
          <p:nvPr>
            <p:ph type="dt" sz="half" idx="10"/>
          </p:nvPr>
        </p:nvSpPr>
        <p:spPr/>
        <p:txBody>
          <a:bodyPr/>
          <a:lstStyle/>
          <a:p>
            <a:fld id="{B4B343EA-AEBB-2547-84AA-5CB680E3E5CB}" type="datetimeFigureOut">
              <a:rPr lang="en-US" smtClean="0"/>
              <a:t>4/25/24</a:t>
            </a:fld>
            <a:endParaRPr lang="en-US"/>
          </a:p>
        </p:txBody>
      </p:sp>
      <p:sp>
        <p:nvSpPr>
          <p:cNvPr id="4" name="Footer Placeholder 3">
            <a:extLst>
              <a:ext uri="{FF2B5EF4-FFF2-40B4-BE49-F238E27FC236}">
                <a16:creationId xmlns:a16="http://schemas.microsoft.com/office/drawing/2014/main" id="{C7C1DED6-7A9B-5760-7720-4D59983449F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7EA0573-A3B0-5900-E89B-8DB70576EF41}"/>
              </a:ext>
            </a:extLst>
          </p:cNvPr>
          <p:cNvSpPr>
            <a:spLocks noGrp="1"/>
          </p:cNvSpPr>
          <p:nvPr>
            <p:ph type="sldNum" sz="quarter" idx="12"/>
          </p:nvPr>
        </p:nvSpPr>
        <p:spPr/>
        <p:txBody>
          <a:bodyPr/>
          <a:lstStyle/>
          <a:p>
            <a:fld id="{8F68031C-A26D-A146-8FE7-1FA385CD9906}" type="slidenum">
              <a:rPr lang="en-US" smtClean="0"/>
              <a:t>‹#›</a:t>
            </a:fld>
            <a:endParaRPr lang="en-US"/>
          </a:p>
        </p:txBody>
      </p:sp>
    </p:spTree>
    <p:extLst>
      <p:ext uri="{BB962C8B-B14F-4D97-AF65-F5344CB8AC3E}">
        <p14:creationId xmlns:p14="http://schemas.microsoft.com/office/powerpoint/2010/main" val="40185452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BFC9955-ED5E-5C91-7C36-CDB699161EB0}"/>
              </a:ext>
            </a:extLst>
          </p:cNvPr>
          <p:cNvSpPr>
            <a:spLocks noGrp="1"/>
          </p:cNvSpPr>
          <p:nvPr>
            <p:ph type="dt" sz="half" idx="10"/>
          </p:nvPr>
        </p:nvSpPr>
        <p:spPr/>
        <p:txBody>
          <a:bodyPr/>
          <a:lstStyle/>
          <a:p>
            <a:fld id="{B4B343EA-AEBB-2547-84AA-5CB680E3E5CB}" type="datetimeFigureOut">
              <a:rPr lang="en-US" smtClean="0"/>
              <a:t>4/25/24</a:t>
            </a:fld>
            <a:endParaRPr lang="en-US"/>
          </a:p>
        </p:txBody>
      </p:sp>
      <p:sp>
        <p:nvSpPr>
          <p:cNvPr id="3" name="Footer Placeholder 2">
            <a:extLst>
              <a:ext uri="{FF2B5EF4-FFF2-40B4-BE49-F238E27FC236}">
                <a16:creationId xmlns:a16="http://schemas.microsoft.com/office/drawing/2014/main" id="{F6039EBE-F4ED-1306-D0D2-4CB84AB0643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DBFDB48-4640-313A-00CC-BCD1AFAA3AEB}"/>
              </a:ext>
            </a:extLst>
          </p:cNvPr>
          <p:cNvSpPr>
            <a:spLocks noGrp="1"/>
          </p:cNvSpPr>
          <p:nvPr>
            <p:ph type="sldNum" sz="quarter" idx="12"/>
          </p:nvPr>
        </p:nvSpPr>
        <p:spPr/>
        <p:txBody>
          <a:bodyPr/>
          <a:lstStyle/>
          <a:p>
            <a:fld id="{8F68031C-A26D-A146-8FE7-1FA385CD9906}" type="slidenum">
              <a:rPr lang="en-US" smtClean="0"/>
              <a:t>‹#›</a:t>
            </a:fld>
            <a:endParaRPr lang="en-US"/>
          </a:p>
        </p:txBody>
      </p:sp>
    </p:spTree>
    <p:extLst>
      <p:ext uri="{BB962C8B-B14F-4D97-AF65-F5344CB8AC3E}">
        <p14:creationId xmlns:p14="http://schemas.microsoft.com/office/powerpoint/2010/main" val="29977041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EA233-A94D-7EBF-5DBA-CE3E9930383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FACC433-0027-D0E5-BEBC-6DD7B5B05917}"/>
              </a:ext>
            </a:extLst>
          </p:cNvPr>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939349-0479-341D-6A55-678E14EE359D}"/>
              </a:ext>
            </a:extLst>
          </p:cNvPr>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B6A1D0C-5528-7F9F-27AA-F3F901C78256}"/>
              </a:ext>
            </a:extLst>
          </p:cNvPr>
          <p:cNvSpPr>
            <a:spLocks noGrp="1"/>
          </p:cNvSpPr>
          <p:nvPr>
            <p:ph type="dt" sz="half" idx="10"/>
          </p:nvPr>
        </p:nvSpPr>
        <p:spPr/>
        <p:txBody>
          <a:bodyPr/>
          <a:lstStyle/>
          <a:p>
            <a:fld id="{B4B343EA-AEBB-2547-84AA-5CB680E3E5CB}" type="datetimeFigureOut">
              <a:rPr lang="en-US" smtClean="0"/>
              <a:t>4/25/24</a:t>
            </a:fld>
            <a:endParaRPr lang="en-US"/>
          </a:p>
        </p:txBody>
      </p:sp>
      <p:sp>
        <p:nvSpPr>
          <p:cNvPr id="6" name="Footer Placeholder 5">
            <a:extLst>
              <a:ext uri="{FF2B5EF4-FFF2-40B4-BE49-F238E27FC236}">
                <a16:creationId xmlns:a16="http://schemas.microsoft.com/office/drawing/2014/main" id="{3CAA531C-9125-CDC7-FCA3-7F1E3D77563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07C3FA8-627A-A2DF-5E5F-FFD873CE560E}"/>
              </a:ext>
            </a:extLst>
          </p:cNvPr>
          <p:cNvSpPr>
            <a:spLocks noGrp="1"/>
          </p:cNvSpPr>
          <p:nvPr>
            <p:ph type="sldNum" sz="quarter" idx="12"/>
          </p:nvPr>
        </p:nvSpPr>
        <p:spPr/>
        <p:txBody>
          <a:bodyPr/>
          <a:lstStyle/>
          <a:p>
            <a:fld id="{8F68031C-A26D-A146-8FE7-1FA385CD9906}" type="slidenum">
              <a:rPr lang="en-US" smtClean="0"/>
              <a:t>‹#›</a:t>
            </a:fld>
            <a:endParaRPr lang="en-US"/>
          </a:p>
        </p:txBody>
      </p:sp>
    </p:spTree>
    <p:extLst>
      <p:ext uri="{BB962C8B-B14F-4D97-AF65-F5344CB8AC3E}">
        <p14:creationId xmlns:p14="http://schemas.microsoft.com/office/powerpoint/2010/main" val="9719637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ED9B43-F977-AEC2-9161-0BF45A2BCCA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DE2CF49-BC22-8FF7-6E8A-51E56A460FF3}"/>
              </a:ext>
            </a:extLst>
          </p:cNvPr>
          <p:cNvSpPr>
            <a:spLocks noGrp="1"/>
          </p:cNvSpPr>
          <p:nvPr>
            <p:ph type="pic" idx="1"/>
          </p:nvPr>
        </p:nvSpPr>
        <p:spPr>
          <a:xfrm>
            <a:off x="5183188" y="987427"/>
            <a:ext cx="6172200" cy="4873625"/>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US"/>
          </a:p>
        </p:txBody>
      </p:sp>
      <p:sp>
        <p:nvSpPr>
          <p:cNvPr id="4" name="Text Placeholder 3">
            <a:extLst>
              <a:ext uri="{FF2B5EF4-FFF2-40B4-BE49-F238E27FC236}">
                <a16:creationId xmlns:a16="http://schemas.microsoft.com/office/drawing/2014/main" id="{44608FF0-0379-8688-8B90-7F21E964AFC1}"/>
              </a:ext>
            </a:extLst>
          </p:cNvPr>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9B0FA40-8B69-856E-D34F-0F7FEF210BEE}"/>
              </a:ext>
            </a:extLst>
          </p:cNvPr>
          <p:cNvSpPr>
            <a:spLocks noGrp="1"/>
          </p:cNvSpPr>
          <p:nvPr>
            <p:ph type="dt" sz="half" idx="10"/>
          </p:nvPr>
        </p:nvSpPr>
        <p:spPr/>
        <p:txBody>
          <a:bodyPr/>
          <a:lstStyle/>
          <a:p>
            <a:fld id="{B4B343EA-AEBB-2547-84AA-5CB680E3E5CB}" type="datetimeFigureOut">
              <a:rPr lang="en-US" smtClean="0"/>
              <a:t>4/25/24</a:t>
            </a:fld>
            <a:endParaRPr lang="en-US"/>
          </a:p>
        </p:txBody>
      </p:sp>
      <p:sp>
        <p:nvSpPr>
          <p:cNvPr id="6" name="Footer Placeholder 5">
            <a:extLst>
              <a:ext uri="{FF2B5EF4-FFF2-40B4-BE49-F238E27FC236}">
                <a16:creationId xmlns:a16="http://schemas.microsoft.com/office/drawing/2014/main" id="{4730AFCB-B221-E0F5-1CE8-61934538C7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D53F779-A48A-5359-AFBC-DD954E03D225}"/>
              </a:ext>
            </a:extLst>
          </p:cNvPr>
          <p:cNvSpPr>
            <a:spLocks noGrp="1"/>
          </p:cNvSpPr>
          <p:nvPr>
            <p:ph type="sldNum" sz="quarter" idx="12"/>
          </p:nvPr>
        </p:nvSpPr>
        <p:spPr/>
        <p:txBody>
          <a:bodyPr/>
          <a:lstStyle/>
          <a:p>
            <a:fld id="{8F68031C-A26D-A146-8FE7-1FA385CD9906}" type="slidenum">
              <a:rPr lang="en-US" smtClean="0"/>
              <a:t>‹#›</a:t>
            </a:fld>
            <a:endParaRPr lang="en-US"/>
          </a:p>
        </p:txBody>
      </p:sp>
    </p:spTree>
    <p:extLst>
      <p:ext uri="{BB962C8B-B14F-4D97-AF65-F5344CB8AC3E}">
        <p14:creationId xmlns:p14="http://schemas.microsoft.com/office/powerpoint/2010/main" val="7125670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63C12C-792E-584A-A3A1-5C9B4B2EF3C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951B8A1-581B-675B-DA86-AA24B5C3CCC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679EF4-5FF1-D5E7-FB8D-A32132EA78CD}"/>
              </a:ext>
            </a:extLst>
          </p:cNvPr>
          <p:cNvSpPr>
            <a:spLocks noGrp="1"/>
          </p:cNvSpPr>
          <p:nvPr>
            <p:ph type="dt" sz="half" idx="10"/>
          </p:nvPr>
        </p:nvSpPr>
        <p:spPr/>
        <p:txBody>
          <a:bodyPr/>
          <a:lstStyle/>
          <a:p>
            <a:fld id="{B4B343EA-AEBB-2547-84AA-5CB680E3E5CB}" type="datetimeFigureOut">
              <a:rPr lang="en-US" smtClean="0"/>
              <a:t>4/25/24</a:t>
            </a:fld>
            <a:endParaRPr lang="en-US"/>
          </a:p>
        </p:txBody>
      </p:sp>
      <p:sp>
        <p:nvSpPr>
          <p:cNvPr id="5" name="Footer Placeholder 4">
            <a:extLst>
              <a:ext uri="{FF2B5EF4-FFF2-40B4-BE49-F238E27FC236}">
                <a16:creationId xmlns:a16="http://schemas.microsoft.com/office/drawing/2014/main" id="{2278AC89-9B96-688A-A91C-14BC16379A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7329C90-9E78-45AD-10BF-9E02F224CDE4}"/>
              </a:ext>
            </a:extLst>
          </p:cNvPr>
          <p:cNvSpPr>
            <a:spLocks noGrp="1"/>
          </p:cNvSpPr>
          <p:nvPr>
            <p:ph type="sldNum" sz="quarter" idx="12"/>
          </p:nvPr>
        </p:nvSpPr>
        <p:spPr/>
        <p:txBody>
          <a:bodyPr/>
          <a:lstStyle/>
          <a:p>
            <a:fld id="{8F68031C-A26D-A146-8FE7-1FA385CD9906}" type="slidenum">
              <a:rPr lang="en-US" smtClean="0"/>
              <a:t>‹#›</a:t>
            </a:fld>
            <a:endParaRPr lang="en-US"/>
          </a:p>
        </p:txBody>
      </p:sp>
    </p:spTree>
    <p:extLst>
      <p:ext uri="{BB962C8B-B14F-4D97-AF65-F5344CB8AC3E}">
        <p14:creationId xmlns:p14="http://schemas.microsoft.com/office/powerpoint/2010/main" val="21255590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704EDC7-46FE-8730-00FB-BBEF08E21188}"/>
              </a:ext>
            </a:extLst>
          </p:cNvPr>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D10FB14-3718-EBB9-301B-D2EA1BBC0CA9}"/>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AFD40E8-7631-D268-AC1E-B78BC1F777D1}"/>
              </a:ext>
            </a:extLst>
          </p:cNvPr>
          <p:cNvSpPr>
            <a:spLocks noGrp="1"/>
          </p:cNvSpPr>
          <p:nvPr>
            <p:ph type="dt" sz="half" idx="10"/>
          </p:nvPr>
        </p:nvSpPr>
        <p:spPr/>
        <p:txBody>
          <a:bodyPr/>
          <a:lstStyle/>
          <a:p>
            <a:fld id="{B4B343EA-AEBB-2547-84AA-5CB680E3E5CB}" type="datetimeFigureOut">
              <a:rPr lang="en-US" smtClean="0"/>
              <a:t>4/25/24</a:t>
            </a:fld>
            <a:endParaRPr lang="en-US"/>
          </a:p>
        </p:txBody>
      </p:sp>
      <p:sp>
        <p:nvSpPr>
          <p:cNvPr id="5" name="Footer Placeholder 4">
            <a:extLst>
              <a:ext uri="{FF2B5EF4-FFF2-40B4-BE49-F238E27FC236}">
                <a16:creationId xmlns:a16="http://schemas.microsoft.com/office/drawing/2014/main" id="{87771650-6E05-DFD9-F6D8-F96AD40B99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F1C349-0F04-E38E-F2EA-DF375819F4DF}"/>
              </a:ext>
            </a:extLst>
          </p:cNvPr>
          <p:cNvSpPr>
            <a:spLocks noGrp="1"/>
          </p:cNvSpPr>
          <p:nvPr>
            <p:ph type="sldNum" sz="quarter" idx="12"/>
          </p:nvPr>
        </p:nvSpPr>
        <p:spPr/>
        <p:txBody>
          <a:bodyPr/>
          <a:lstStyle/>
          <a:p>
            <a:fld id="{8F68031C-A26D-A146-8FE7-1FA385CD9906}" type="slidenum">
              <a:rPr lang="en-US" smtClean="0"/>
              <a:t>‹#›</a:t>
            </a:fld>
            <a:endParaRPr lang="en-US"/>
          </a:p>
        </p:txBody>
      </p:sp>
    </p:spTree>
    <p:extLst>
      <p:ext uri="{BB962C8B-B14F-4D97-AF65-F5344CB8AC3E}">
        <p14:creationId xmlns:p14="http://schemas.microsoft.com/office/powerpoint/2010/main" val="1290699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Large Statement Slide">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1282097" y="2231578"/>
            <a:ext cx="9627811" cy="2521857"/>
          </a:xfrm>
        </p:spPr>
        <p:txBody>
          <a:bodyPr/>
          <a:lstStyle>
            <a:lvl1pPr marL="0" indent="0" algn="l">
              <a:lnSpc>
                <a:spcPts val="3180"/>
              </a:lnSpc>
              <a:buNone/>
              <a:defRPr sz="2400"/>
            </a:lvl1pPr>
            <a:lvl2pPr marL="0" indent="0" algn="ctr">
              <a:buNone/>
              <a:defRPr sz="2000"/>
            </a:lvl2pPr>
            <a:lvl3pPr marL="0" indent="0" algn="ctr">
              <a:buNone/>
              <a:defRPr sz="2000"/>
            </a:lvl3pPr>
            <a:lvl4pPr marL="0" indent="0" algn="ctr">
              <a:buNone/>
              <a:defRPr sz="2000"/>
            </a:lvl4pPr>
            <a:lvl5pPr marL="0" indent="0" algn="ctr">
              <a:buNone/>
              <a:defRPr sz="2000"/>
            </a:lvl5pPr>
          </a:lstStyle>
          <a:p>
            <a:pPr lvl="0"/>
            <a:r>
              <a:rPr lang="en-US"/>
              <a:t>Edit Master text styles</a:t>
            </a:r>
          </a:p>
        </p:txBody>
      </p:sp>
      <p:sp>
        <p:nvSpPr>
          <p:cNvPr id="6" name="Title 5"/>
          <p:cNvSpPr>
            <a:spLocks noGrp="1"/>
          </p:cNvSpPr>
          <p:nvPr>
            <p:ph type="title"/>
          </p:nvPr>
        </p:nvSpPr>
        <p:spPr/>
        <p:txBody>
          <a:bodyPr/>
          <a:lstStyle/>
          <a:p>
            <a:r>
              <a:rPr lang="en-US"/>
              <a:t>Click to edit Master title style</a:t>
            </a:r>
            <a:endParaRPr lang="en-US" dirty="0"/>
          </a:p>
        </p:txBody>
      </p:sp>
      <p:sp>
        <p:nvSpPr>
          <p:cNvPr id="4" name="Slide Number Placeholder 4"/>
          <p:cNvSpPr>
            <a:spLocks noGrp="1"/>
          </p:cNvSpPr>
          <p:nvPr>
            <p:ph type="sldNum" sz="quarter" idx="11"/>
          </p:nvPr>
        </p:nvSpPr>
        <p:spPr/>
        <p:txBody>
          <a:bodyPr/>
          <a:lstStyle>
            <a:lvl1pPr>
              <a:defRPr/>
            </a:lvl1pPr>
          </a:lstStyle>
          <a:p>
            <a:pPr>
              <a:defRPr/>
            </a:pPr>
            <a:fld id="{F324DA2C-D596-DE41-A663-CFA846304E69}" type="slidenum">
              <a:rPr lang="en-US"/>
              <a:pPr>
                <a:defRPr/>
              </a:pPr>
              <a:t>‹#›</a:t>
            </a:fld>
            <a:endParaRPr lang="en-US" dirty="0"/>
          </a:p>
        </p:txBody>
      </p:sp>
    </p:spTree>
    <p:extLst>
      <p:ext uri="{BB962C8B-B14F-4D97-AF65-F5344CB8AC3E}">
        <p14:creationId xmlns:p14="http://schemas.microsoft.com/office/powerpoint/2010/main" val="3394100552"/>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F6A6018-48EA-484D-7078-4ED6251784BF}"/>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2C60E16-5611-8A47-09EF-F40E79C2688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C296E5E-8E14-699C-4B90-DDF6BFA1444D}"/>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B343EA-AEBB-2547-84AA-5CB680E3E5CB}" type="datetimeFigureOut">
              <a:rPr lang="en-US" smtClean="0"/>
              <a:t>4/25/24</a:t>
            </a:fld>
            <a:endParaRPr lang="en-US"/>
          </a:p>
        </p:txBody>
      </p:sp>
      <p:sp>
        <p:nvSpPr>
          <p:cNvPr id="5" name="Footer Placeholder 4">
            <a:extLst>
              <a:ext uri="{FF2B5EF4-FFF2-40B4-BE49-F238E27FC236}">
                <a16:creationId xmlns:a16="http://schemas.microsoft.com/office/drawing/2014/main" id="{93992FDF-9FF3-CF3D-CCFF-84DBAF843529}"/>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41AE7AD-9122-6A00-68B2-507C6722A717}"/>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68031C-A26D-A146-8FE7-1FA385CD9906}" type="slidenum">
              <a:rPr lang="en-US" smtClean="0"/>
              <a:t>‹#›</a:t>
            </a:fld>
            <a:endParaRPr lang="en-US"/>
          </a:p>
        </p:txBody>
      </p:sp>
    </p:spTree>
    <p:extLst>
      <p:ext uri="{BB962C8B-B14F-4D97-AF65-F5344CB8AC3E}">
        <p14:creationId xmlns:p14="http://schemas.microsoft.com/office/powerpoint/2010/main" val="23897929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tif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mailto:Siyu.Wang@Wichita.edu"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5A59F003-E00A-43F9-91DC-CC54E3B874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digital balance scale using circles">
            <a:extLst>
              <a:ext uri="{FF2B5EF4-FFF2-40B4-BE49-F238E27FC236}">
                <a16:creationId xmlns:a16="http://schemas.microsoft.com/office/drawing/2014/main" id="{82C3CB72-C8EA-385C-83DD-0ECE3433282D}"/>
              </a:ext>
            </a:extLst>
          </p:cNvPr>
          <p:cNvPicPr>
            <a:picLocks noChangeAspect="1"/>
          </p:cNvPicPr>
          <p:nvPr/>
        </p:nvPicPr>
        <p:blipFill rotWithShape="1">
          <a:blip r:embed="rId2"/>
          <a:srcRect l="4681" t="15477" r="4410"/>
          <a:stretch/>
        </p:blipFill>
        <p:spPr>
          <a:xfrm>
            <a:off x="2" y="13"/>
            <a:ext cx="12192001" cy="6857991"/>
          </a:xfrm>
          <a:prstGeom prst="rect">
            <a:avLst/>
          </a:prstGeom>
        </p:spPr>
      </p:pic>
      <p:sp>
        <p:nvSpPr>
          <p:cNvPr id="17" name="Rectangle 16">
            <a:extLst>
              <a:ext uri="{FF2B5EF4-FFF2-40B4-BE49-F238E27FC236}">
                <a16:creationId xmlns:a16="http://schemas.microsoft.com/office/drawing/2014/main" id="{D74A4382-E3AD-430A-9A1F-DFA3E0E77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799866" y="-1524510"/>
            <a:ext cx="4592271" cy="12192001"/>
          </a:xfrm>
          <a:prstGeom prst="rect">
            <a:avLst/>
          </a:prstGeom>
          <a:gradFill>
            <a:gsLst>
              <a:gs pos="35000">
                <a:schemeClr val="tx1">
                  <a:alpha val="46000"/>
                </a:schemeClr>
              </a:gs>
              <a:gs pos="21000">
                <a:schemeClr val="tx1">
                  <a:alpha val="30000"/>
                </a:schemeClr>
              </a:gs>
              <a:gs pos="0">
                <a:schemeClr val="tx1">
                  <a:alpha val="0"/>
                </a:schemeClr>
              </a:gs>
              <a:gs pos="100000">
                <a:schemeClr val="tx1">
                  <a:alpha val="9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E2BCA37-EFE5-A972-D9FD-0AEC0C00EAB5}"/>
              </a:ext>
            </a:extLst>
          </p:cNvPr>
          <p:cNvSpPr>
            <a:spLocks noGrp="1"/>
          </p:cNvSpPr>
          <p:nvPr>
            <p:ph type="ctrTitle"/>
          </p:nvPr>
        </p:nvSpPr>
        <p:spPr>
          <a:xfrm>
            <a:off x="562704" y="3377689"/>
            <a:ext cx="11425497" cy="2387600"/>
          </a:xfrm>
        </p:spPr>
        <p:txBody>
          <a:bodyPr>
            <a:normAutofit/>
          </a:bodyPr>
          <a:lstStyle/>
          <a:p>
            <a:pPr algn="l"/>
            <a:r>
              <a:rPr lang="en-US" sz="4100" dirty="0">
                <a:solidFill>
                  <a:schemeClr val="bg1"/>
                </a:solidFill>
                <a:latin typeface="Helvetica" pitchFamily="2" charset="0"/>
              </a:rPr>
              <a:t>What to Say and How to Say It:</a:t>
            </a:r>
            <a:br>
              <a:rPr lang="en-US" sz="4100" dirty="0">
                <a:solidFill>
                  <a:schemeClr val="bg1"/>
                </a:solidFill>
                <a:latin typeface="Helvetica" pitchFamily="2" charset="0"/>
              </a:rPr>
            </a:br>
            <a:br>
              <a:rPr lang="en-US" sz="4100" dirty="0">
                <a:solidFill>
                  <a:schemeClr val="bg1"/>
                </a:solidFill>
                <a:latin typeface="Helvetica" pitchFamily="2" charset="0"/>
              </a:rPr>
            </a:br>
            <a:r>
              <a:rPr lang="en-US" sz="4100" dirty="0">
                <a:solidFill>
                  <a:schemeClr val="bg1"/>
                </a:solidFill>
                <a:latin typeface="Helvetica" pitchFamily="2" charset="0"/>
              </a:rPr>
              <a:t>Behavioral Economics &amp; Health Communication</a:t>
            </a:r>
            <a:br>
              <a:rPr lang="en-US" sz="4100" dirty="0">
                <a:solidFill>
                  <a:schemeClr val="bg1"/>
                </a:solidFill>
                <a:latin typeface="Helvetica" pitchFamily="2" charset="0"/>
              </a:rPr>
            </a:br>
            <a:endParaRPr lang="en-US" sz="4100" dirty="0">
              <a:solidFill>
                <a:schemeClr val="bg1"/>
              </a:solidFill>
            </a:endParaRPr>
          </a:p>
        </p:txBody>
      </p:sp>
      <p:sp>
        <p:nvSpPr>
          <p:cNvPr id="19" name="Rectangle: Rounded Corners 18">
            <a:extLst>
              <a:ext uri="{FF2B5EF4-FFF2-40B4-BE49-F238E27FC236}">
                <a16:creationId xmlns:a16="http://schemas.microsoft.com/office/drawing/2014/main" id="{79F40191-0F44-4FD1-82CC-ACB507C14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5575039"/>
            <a:ext cx="9785897"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583904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20FACF-CB31-C79C-E635-7806A7BCE097}"/>
              </a:ext>
            </a:extLst>
          </p:cNvPr>
          <p:cNvSpPr>
            <a:spLocks noGrp="1"/>
          </p:cNvSpPr>
          <p:nvPr>
            <p:ph type="title"/>
          </p:nvPr>
        </p:nvSpPr>
        <p:spPr>
          <a:xfrm>
            <a:off x="6094477" y="457205"/>
            <a:ext cx="5187675" cy="1807305"/>
          </a:xfrm>
        </p:spPr>
        <p:txBody>
          <a:bodyPr>
            <a:normAutofit/>
          </a:bodyPr>
          <a:lstStyle/>
          <a:p>
            <a:r>
              <a:rPr lang="en-US" b="0" i="0" dirty="0">
                <a:effectLst/>
                <a:highlight>
                  <a:srgbClr val="FFFFFF"/>
                </a:highlight>
                <a:latin typeface="Söhne"/>
              </a:rPr>
              <a:t>Behavioral economics</a:t>
            </a:r>
            <a:endParaRPr lang="en-US" dirty="0"/>
          </a:p>
        </p:txBody>
      </p:sp>
      <p:pic>
        <p:nvPicPr>
          <p:cNvPr id="5" name="Picture 4" descr="Red toy person in front of two lines of white figures">
            <a:extLst>
              <a:ext uri="{FF2B5EF4-FFF2-40B4-BE49-F238E27FC236}">
                <a16:creationId xmlns:a16="http://schemas.microsoft.com/office/drawing/2014/main" id="{21ACCA6F-D629-0878-976C-A48F278F7563}"/>
              </a:ext>
            </a:extLst>
          </p:cNvPr>
          <p:cNvPicPr>
            <a:picLocks noChangeAspect="1"/>
          </p:cNvPicPr>
          <p:nvPr/>
        </p:nvPicPr>
        <p:blipFill rotWithShape="1">
          <a:blip r:embed="rId2"/>
          <a:srcRect l="22607" r="18751"/>
          <a:stretch/>
        </p:blipFill>
        <p:spPr>
          <a:xfrm>
            <a:off x="0" y="13"/>
            <a:ext cx="6116549" cy="6857991"/>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233D6DA5-8276-160C-D960-8777B3B32AF2}"/>
              </a:ext>
            </a:extLst>
          </p:cNvPr>
          <p:cNvSpPr>
            <a:spLocks noGrp="1"/>
          </p:cNvSpPr>
          <p:nvPr>
            <p:ph idx="1"/>
          </p:nvPr>
        </p:nvSpPr>
        <p:spPr>
          <a:xfrm>
            <a:off x="6166123" y="2333301"/>
            <a:ext cx="5437299" cy="4067503"/>
          </a:xfrm>
        </p:spPr>
        <p:txBody>
          <a:bodyPr>
            <a:normAutofit/>
          </a:bodyPr>
          <a:lstStyle/>
          <a:p>
            <a:r>
              <a:rPr lang="en-US" sz="2000" dirty="0">
                <a:highlight>
                  <a:srgbClr val="FFFFFF"/>
                </a:highlight>
                <a:latin typeface="Söhne"/>
              </a:rPr>
              <a:t>A field of economics that integrates insights from psychology into economic theory to explain how real people make decisions. </a:t>
            </a:r>
          </a:p>
          <a:p>
            <a:endParaRPr lang="en-US" sz="2000" dirty="0">
              <a:highlight>
                <a:srgbClr val="FFFFFF"/>
              </a:highlight>
              <a:latin typeface="Söhne"/>
            </a:endParaRPr>
          </a:p>
          <a:p>
            <a:r>
              <a:rPr lang="en-US" sz="2000" dirty="0">
                <a:highlight>
                  <a:srgbClr val="FFFFFF"/>
                </a:highlight>
                <a:latin typeface="Söhne"/>
              </a:rPr>
              <a:t>It challenges the traditional economic assumption that individuals are rational agents who always act to maximize their utility. </a:t>
            </a:r>
          </a:p>
          <a:p>
            <a:endParaRPr lang="en-US" sz="2000" dirty="0">
              <a:highlight>
                <a:srgbClr val="FFFFFF"/>
              </a:highlight>
              <a:latin typeface="Söhne"/>
            </a:endParaRPr>
          </a:p>
          <a:p>
            <a:r>
              <a:rPr lang="en-US" sz="2000" dirty="0">
                <a:highlight>
                  <a:srgbClr val="FFFFFF"/>
                </a:highlight>
                <a:latin typeface="Söhne"/>
              </a:rPr>
              <a:t>Instead, behavioral economics suggests that cognitive, social, emotional, and psychological factors significantly influence decision-making processes.</a:t>
            </a:r>
            <a:endParaRPr lang="en-US" sz="2000" dirty="0"/>
          </a:p>
        </p:txBody>
      </p:sp>
    </p:spTree>
    <p:extLst>
      <p:ext uri="{BB962C8B-B14F-4D97-AF65-F5344CB8AC3E}">
        <p14:creationId xmlns:p14="http://schemas.microsoft.com/office/powerpoint/2010/main" val="15304848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034099-E140-00FD-3169-9FF776F04D1D}"/>
              </a:ext>
            </a:extLst>
          </p:cNvPr>
          <p:cNvSpPr>
            <a:spLocks noGrp="1"/>
          </p:cNvSpPr>
          <p:nvPr>
            <p:ph type="title"/>
          </p:nvPr>
        </p:nvSpPr>
        <p:spPr>
          <a:xfrm>
            <a:off x="395293" y="379417"/>
            <a:ext cx="6476999" cy="1807305"/>
          </a:xfrm>
        </p:spPr>
        <p:txBody>
          <a:bodyPr>
            <a:normAutofit/>
          </a:bodyPr>
          <a:lstStyle/>
          <a:p>
            <a:r>
              <a:rPr lang="en-US" altLang="zh-CN" dirty="0"/>
              <a:t>How do our brains function? </a:t>
            </a:r>
            <a:endParaRPr lang="en-US" dirty="0"/>
          </a:p>
        </p:txBody>
      </p:sp>
      <p:sp>
        <p:nvSpPr>
          <p:cNvPr id="3" name="Content Placeholder 2">
            <a:extLst>
              <a:ext uri="{FF2B5EF4-FFF2-40B4-BE49-F238E27FC236}">
                <a16:creationId xmlns:a16="http://schemas.microsoft.com/office/drawing/2014/main" id="{A6CB7471-3F20-30F8-6E29-DB97A3C88A6D}"/>
              </a:ext>
            </a:extLst>
          </p:cNvPr>
          <p:cNvSpPr>
            <a:spLocks noGrp="1"/>
          </p:cNvSpPr>
          <p:nvPr>
            <p:ph idx="1"/>
          </p:nvPr>
        </p:nvSpPr>
        <p:spPr>
          <a:xfrm>
            <a:off x="574823" y="1850316"/>
            <a:ext cx="6041130" cy="4370242"/>
          </a:xfrm>
        </p:spPr>
        <p:txBody>
          <a:bodyPr>
            <a:normAutofit/>
          </a:bodyPr>
          <a:lstStyle/>
          <a:p>
            <a:pPr fontAlgn="base"/>
            <a:r>
              <a:rPr lang="en-US" sz="1800" dirty="0"/>
              <a:t>Our brains have to process an infinite amount of stimuli and make an endless number of decisions. So to save time and mental energy, our brains rely on </a:t>
            </a:r>
            <a:r>
              <a:rPr lang="en-US" sz="1800" b="1" dirty="0"/>
              <a:t>heuristics</a:t>
            </a:r>
            <a:r>
              <a:rPr lang="en-US" sz="1800" dirty="0"/>
              <a:t>, or short-cuts. </a:t>
            </a:r>
          </a:p>
          <a:p>
            <a:pPr marL="0" indent="0" fontAlgn="base">
              <a:buNone/>
            </a:pPr>
            <a:endParaRPr lang="en-US" sz="1800" dirty="0"/>
          </a:p>
          <a:p>
            <a:pPr fontAlgn="base"/>
            <a:r>
              <a:rPr lang="en-US" altLang="zh-CN" sz="1800" b="1" dirty="0"/>
              <a:t>B</a:t>
            </a:r>
            <a:r>
              <a:rPr lang="en-US" sz="1800" b="1" dirty="0"/>
              <a:t>iases</a:t>
            </a:r>
            <a:r>
              <a:rPr lang="en-US" sz="1800" dirty="0"/>
              <a:t> are systematic errors in thinking that interfere with how we reason, process information, and perceive reality. </a:t>
            </a:r>
          </a:p>
          <a:p>
            <a:pPr fontAlgn="base"/>
            <a:endParaRPr lang="en-US" sz="1800" dirty="0"/>
          </a:p>
          <a:p>
            <a:pPr fontAlgn="base"/>
            <a:r>
              <a:rPr lang="en-US" sz="1800" dirty="0"/>
              <a:t>Biases and heuristics are part of our automatic or intuitive system of thinking, so they occur without our awareness. But because they impact nearly all of our thinking and decision making, familiarity with the most common errors is a great way to become a better critical thinker.</a:t>
            </a:r>
          </a:p>
          <a:p>
            <a:endParaRPr lang="en-US" sz="1400" dirty="0"/>
          </a:p>
        </p:txBody>
      </p:sp>
      <p:pic>
        <p:nvPicPr>
          <p:cNvPr id="5" name="Picture 4" descr="Computer Generated Lights">
            <a:extLst>
              <a:ext uri="{FF2B5EF4-FFF2-40B4-BE49-F238E27FC236}">
                <a16:creationId xmlns:a16="http://schemas.microsoft.com/office/drawing/2014/main" id="{52C6A06B-5C49-E16B-BD4D-DEF7D0A5FADE}"/>
              </a:ext>
            </a:extLst>
          </p:cNvPr>
          <p:cNvPicPr>
            <a:picLocks noChangeAspect="1"/>
          </p:cNvPicPr>
          <p:nvPr/>
        </p:nvPicPr>
        <p:blipFill rotWithShape="1">
          <a:blip r:embed="rId3"/>
          <a:srcRect l="12555" r="23105"/>
          <a:stretch/>
        </p:blipFill>
        <p:spPr>
          <a:xfrm>
            <a:off x="6229220" y="13"/>
            <a:ext cx="5962785" cy="6857991"/>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29593426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4747089-0322-4B03-B224-817DD4C8B7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7228512D-3055-4911-A4D1-4A084C9C42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7933929" y="1372794"/>
            <a:ext cx="6135300" cy="5537781"/>
          </a:xfrm>
          <a:custGeom>
            <a:avLst/>
            <a:gdLst>
              <a:gd name="connsiteX0" fmla="*/ 0 w 6135300"/>
              <a:gd name="connsiteY0" fmla="*/ 0 h 5537781"/>
              <a:gd name="connsiteX1" fmla="*/ 6135300 w 6135300"/>
              <a:gd name="connsiteY1" fmla="*/ 0 h 5537781"/>
              <a:gd name="connsiteX2" fmla="*/ 6135300 w 6135300"/>
              <a:gd name="connsiteY2" fmla="*/ 3548931 h 5537781"/>
              <a:gd name="connsiteX3" fmla="*/ 4146451 w 6135300"/>
              <a:gd name="connsiteY3" fmla="*/ 5537781 h 5537781"/>
              <a:gd name="connsiteX4" fmla="*/ 0 w 6135300"/>
              <a:gd name="connsiteY4" fmla="*/ 1391331 h 55377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35300" h="5537781">
                <a:moveTo>
                  <a:pt x="0" y="0"/>
                </a:moveTo>
                <a:lnTo>
                  <a:pt x="6135300" y="0"/>
                </a:lnTo>
                <a:lnTo>
                  <a:pt x="6135300" y="3548931"/>
                </a:lnTo>
                <a:lnTo>
                  <a:pt x="4146451" y="5537781"/>
                </a:lnTo>
                <a:lnTo>
                  <a:pt x="0" y="1391331"/>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Multi-coloured confetti">
            <a:extLst>
              <a:ext uri="{FF2B5EF4-FFF2-40B4-BE49-F238E27FC236}">
                <a16:creationId xmlns:a16="http://schemas.microsoft.com/office/drawing/2014/main" id="{10D88D42-E85D-5D02-45C5-6C60F89DCC60}"/>
              </a:ext>
            </a:extLst>
          </p:cNvPr>
          <p:cNvPicPr>
            <a:picLocks noChangeAspect="1"/>
          </p:cNvPicPr>
          <p:nvPr/>
        </p:nvPicPr>
        <p:blipFill rotWithShape="1">
          <a:blip r:embed="rId2"/>
          <a:srcRect t="5294" r="2" b="1095"/>
          <a:stretch/>
        </p:blipFill>
        <p:spPr>
          <a:xfrm>
            <a:off x="886786" y="5"/>
            <a:ext cx="8557447" cy="5347244"/>
          </a:xfrm>
          <a:custGeom>
            <a:avLst/>
            <a:gdLst/>
            <a:ahLst/>
            <a:cxnLst/>
            <a:rect l="l" t="t" r="r" b="b"/>
            <a:pathLst>
              <a:path w="9366779" h="5852967">
                <a:moveTo>
                  <a:pt x="1169579" y="0"/>
                </a:moveTo>
                <a:lnTo>
                  <a:pt x="8197201" y="0"/>
                </a:lnTo>
                <a:lnTo>
                  <a:pt x="9366779" y="1169579"/>
                </a:lnTo>
                <a:lnTo>
                  <a:pt x="4683391" y="5852967"/>
                </a:lnTo>
                <a:lnTo>
                  <a:pt x="0" y="1169579"/>
                </a:lnTo>
                <a:close/>
              </a:path>
            </a:pathLst>
          </a:custGeom>
        </p:spPr>
      </p:pic>
      <p:sp>
        <p:nvSpPr>
          <p:cNvPr id="19" name="Isosceles Triangle 18">
            <a:extLst>
              <a:ext uri="{FF2B5EF4-FFF2-40B4-BE49-F238E27FC236}">
                <a16:creationId xmlns:a16="http://schemas.microsoft.com/office/drawing/2014/main" id="{3C98C7BF-70D9-4D19-BD2D-D808991FDF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83854" y="5272381"/>
            <a:ext cx="3171239" cy="1585619"/>
          </a:xfrm>
          <a:prstGeom prst="triangle">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B497CCB5-5FC2-473C-AFCC-2430CEF1DF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940245" y="2074303"/>
            <a:ext cx="3372171" cy="337216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ame 22">
            <a:extLst>
              <a:ext uri="{FF2B5EF4-FFF2-40B4-BE49-F238E27FC236}">
                <a16:creationId xmlns:a16="http://schemas.microsoft.com/office/drawing/2014/main" id="{599C8C75-BFDF-44E7-A028-EEB5EDD588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501610" y="1635666"/>
            <a:ext cx="4249447" cy="4249444"/>
          </a:xfrm>
          <a:prstGeom prst="frame">
            <a:avLst>
              <a:gd name="adj1" fmla="val 1195"/>
            </a:avLst>
          </a:pr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4E6AA0D1-F93E-E65D-A531-06DD8219D0C4}"/>
              </a:ext>
            </a:extLst>
          </p:cNvPr>
          <p:cNvSpPr>
            <a:spLocks noGrp="1"/>
          </p:cNvSpPr>
          <p:nvPr>
            <p:ph type="ctrTitle"/>
          </p:nvPr>
        </p:nvSpPr>
        <p:spPr>
          <a:xfrm>
            <a:off x="6817194" y="3087527"/>
            <a:ext cx="3618284" cy="1345720"/>
          </a:xfrm>
          <a:noFill/>
        </p:spPr>
        <p:txBody>
          <a:bodyPr anchor="ctr">
            <a:normAutofit/>
          </a:bodyPr>
          <a:lstStyle/>
          <a:p>
            <a:r>
              <a:rPr lang="en-US" altLang="zh-CN" sz="2800">
                <a:solidFill>
                  <a:srgbClr val="080808"/>
                </a:solidFill>
              </a:rPr>
              <a:t>Motivated</a:t>
            </a:r>
            <a:r>
              <a:rPr lang="zh-CN" altLang="en-US" sz="2800">
                <a:solidFill>
                  <a:srgbClr val="080808"/>
                </a:solidFill>
              </a:rPr>
              <a:t> </a:t>
            </a:r>
            <a:r>
              <a:rPr lang="en-US" altLang="zh-CN" sz="2800">
                <a:solidFill>
                  <a:srgbClr val="080808"/>
                </a:solidFill>
              </a:rPr>
              <a:t>Belief</a:t>
            </a:r>
            <a:endParaRPr lang="en-US" sz="2800">
              <a:solidFill>
                <a:srgbClr val="080808"/>
              </a:solidFill>
            </a:endParaRPr>
          </a:p>
        </p:txBody>
      </p:sp>
      <p:sp>
        <p:nvSpPr>
          <p:cNvPr id="25" name="Freeform: Shape 24">
            <a:extLst>
              <a:ext uri="{FF2B5EF4-FFF2-40B4-BE49-F238E27FC236}">
                <a16:creationId xmlns:a16="http://schemas.microsoft.com/office/drawing/2014/main" id="{FFD685C2-1A84-41DE-BFA0-0A068F83D2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914977" y="292975"/>
            <a:ext cx="5056735" cy="9206602"/>
          </a:xfrm>
          <a:custGeom>
            <a:avLst/>
            <a:gdLst>
              <a:gd name="connsiteX0" fmla="*/ 0 w 5053652"/>
              <a:gd name="connsiteY0" fmla="*/ 209273 h 9200989"/>
              <a:gd name="connsiteX1" fmla="*/ 209274 w 5053652"/>
              <a:gd name="connsiteY1" fmla="*/ 0 h 9200989"/>
              <a:gd name="connsiteX2" fmla="*/ 5053652 w 5053652"/>
              <a:gd name="connsiteY2" fmla="*/ 4844379 h 9200989"/>
              <a:gd name="connsiteX3" fmla="*/ 697042 w 5053652"/>
              <a:gd name="connsiteY3" fmla="*/ 9200989 h 9200989"/>
              <a:gd name="connsiteX4" fmla="*/ 0 w 5053652"/>
              <a:gd name="connsiteY4" fmla="*/ 9200989 h 9200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3652" h="9200989">
                <a:moveTo>
                  <a:pt x="0" y="209273"/>
                </a:moveTo>
                <a:lnTo>
                  <a:pt x="209274" y="0"/>
                </a:lnTo>
                <a:lnTo>
                  <a:pt x="5053652" y="4844379"/>
                </a:lnTo>
                <a:lnTo>
                  <a:pt x="697042" y="9200989"/>
                </a:lnTo>
                <a:lnTo>
                  <a:pt x="0" y="9200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02983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DEE5033-EDB7-C3D5-14B8-1F1CCF15BDEA}"/>
              </a:ext>
            </a:extLst>
          </p:cNvPr>
          <p:cNvSpPr>
            <a:spLocks noGrp="1"/>
          </p:cNvSpPr>
          <p:nvPr>
            <p:ph type="title"/>
          </p:nvPr>
        </p:nvSpPr>
        <p:spPr>
          <a:xfrm>
            <a:off x="686835" y="1153573"/>
            <a:ext cx="3200400" cy="4461163"/>
          </a:xfrm>
        </p:spPr>
        <p:txBody>
          <a:bodyPr>
            <a:normAutofit/>
          </a:bodyPr>
          <a:lstStyle/>
          <a:p>
            <a:r>
              <a:rPr lang="en-US">
                <a:solidFill>
                  <a:srgbClr val="FFFFFF"/>
                </a:solidFill>
                <a:latin typeface="Sitka Banner" pitchFamily="2" charset="0"/>
              </a:rPr>
              <a:t>Motivated Belief</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4" y="2455481"/>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8670854-8D06-5B79-4C96-98C4C116BECB}"/>
              </a:ext>
            </a:extLst>
          </p:cNvPr>
          <p:cNvSpPr>
            <a:spLocks noGrp="1"/>
          </p:cNvSpPr>
          <p:nvPr>
            <p:ph idx="1"/>
          </p:nvPr>
        </p:nvSpPr>
        <p:spPr>
          <a:xfrm>
            <a:off x="4447309" y="591345"/>
            <a:ext cx="6906491" cy="5585619"/>
          </a:xfrm>
        </p:spPr>
        <p:txBody>
          <a:bodyPr anchor="ctr">
            <a:normAutofit/>
          </a:bodyPr>
          <a:lstStyle/>
          <a:p>
            <a:r>
              <a:rPr lang="en-US" sz="2400" dirty="0">
                <a:latin typeface="Sitka Banner" pitchFamily="2" charset="0"/>
              </a:rPr>
              <a:t>Belief often fulfils important psychological and functional needs of the individual: confidence in one’s ability, hope, social identity, political ideology, and religion faith </a:t>
            </a:r>
            <a:r>
              <a:rPr lang="en-US" sz="2400" b="1" dirty="0">
                <a:latin typeface="Sitka Banner" pitchFamily="2" charset="0"/>
              </a:rPr>
              <a:t>(</a:t>
            </a:r>
            <a:r>
              <a:rPr kumimoji="1" lang="en-US" altLang="zh-CN" sz="2400" b="1" dirty="0" err="1">
                <a:latin typeface="Sitka Banner" pitchFamily="2" charset="0"/>
                <a:ea typeface="Times New Roman" panose="02020603050405020304" pitchFamily="18" charset="0"/>
                <a:cs typeface="Times New Roman" panose="02020603050405020304" pitchFamily="18" charset="0"/>
              </a:rPr>
              <a:t>Bénabou</a:t>
            </a:r>
            <a:r>
              <a:rPr kumimoji="1" lang="en-US" altLang="zh-CN" sz="2400" b="1" dirty="0">
                <a:latin typeface="Sitka Banner" pitchFamily="2" charset="0"/>
                <a:ea typeface="Times New Roman" panose="02020603050405020304" pitchFamily="18" charset="0"/>
                <a:cs typeface="Times New Roman" panose="02020603050405020304" pitchFamily="18" charset="0"/>
              </a:rPr>
              <a:t> et </a:t>
            </a:r>
            <a:r>
              <a:rPr kumimoji="1" lang="en-US" altLang="zh-CN" sz="2400" b="1" dirty="0" err="1">
                <a:latin typeface="Sitka Banner" pitchFamily="2" charset="0"/>
                <a:ea typeface="Times New Roman" panose="02020603050405020304" pitchFamily="18" charset="0"/>
                <a:cs typeface="Times New Roman" panose="02020603050405020304" pitchFamily="18" charset="0"/>
              </a:rPr>
              <a:t>Tirole</a:t>
            </a:r>
            <a:r>
              <a:rPr kumimoji="1" lang="en-US" altLang="zh-CN" sz="2400" b="1" dirty="0">
                <a:latin typeface="Sitka Banner" pitchFamily="2" charset="0"/>
                <a:ea typeface="Times New Roman" panose="02020603050405020304" pitchFamily="18" charset="0"/>
                <a:cs typeface="Times New Roman" panose="02020603050405020304" pitchFamily="18" charset="0"/>
              </a:rPr>
              <a:t>, 2016</a:t>
            </a:r>
            <a:r>
              <a:rPr lang="en-US" sz="2400" b="1" dirty="0">
                <a:latin typeface="Sitka Banner" pitchFamily="2" charset="0"/>
              </a:rPr>
              <a:t>). </a:t>
            </a:r>
          </a:p>
          <a:p>
            <a:endParaRPr lang="en-US" sz="2400" dirty="0">
              <a:latin typeface="Sitka Banner" pitchFamily="2" charset="0"/>
            </a:endParaRPr>
          </a:p>
          <a:p>
            <a:r>
              <a:rPr lang="en-US" sz="2400" dirty="0">
                <a:latin typeface="Sitka Banner" pitchFamily="2" charset="0"/>
              </a:rPr>
              <a:t>Using Data from the Survey of Consumer Finances, </a:t>
            </a:r>
            <a:r>
              <a:rPr lang="en-US" sz="2400" b="1" dirty="0">
                <a:latin typeface="Sitka Banner" pitchFamily="2" charset="0"/>
              </a:rPr>
              <a:t>Puri and Robinson (2007)</a:t>
            </a:r>
            <a:r>
              <a:rPr lang="en-US" sz="2400" dirty="0">
                <a:latin typeface="Sitka Banner" pitchFamily="2" charset="0"/>
              </a:rPr>
              <a:t> find that more optimistic individuals work more, save more, expect to retire later, and are more likely to re-marry after divorce. </a:t>
            </a:r>
          </a:p>
          <a:p>
            <a:endParaRPr lang="en-US" sz="2400" dirty="0">
              <a:latin typeface="Sitka Banner" pitchFamily="2" charset="0"/>
            </a:endParaRPr>
          </a:p>
          <a:p>
            <a:r>
              <a:rPr lang="en-US" sz="2400" dirty="0">
                <a:latin typeface="Sitka Banner" pitchFamily="2" charset="0"/>
              </a:rPr>
              <a:t>Beliefs about determinants of economic success (luck or effort</a:t>
            </a:r>
            <a:r>
              <a:rPr lang="en-US" altLang="zh-CN" sz="2400" dirty="0">
                <a:latin typeface="Sitka Banner" pitchFamily="2" charset="0"/>
              </a:rPr>
              <a:t>)</a:t>
            </a:r>
            <a:r>
              <a:rPr lang="en-US" sz="2400" dirty="0">
                <a:latin typeface="Sitka Banner" pitchFamily="2" charset="0"/>
              </a:rPr>
              <a:t> are strong explanatory factors of individual attitudes toward redistribution as well as actual as well as actual national social spending </a:t>
            </a:r>
            <a:r>
              <a:rPr lang="en-US" sz="2400" b="1" dirty="0">
                <a:latin typeface="Sitka Banner" pitchFamily="2" charset="0"/>
              </a:rPr>
              <a:t>(</a:t>
            </a:r>
            <a:r>
              <a:rPr lang="en-US" sz="2400" b="1" dirty="0" err="1">
                <a:latin typeface="Sitka Banner" pitchFamily="2" charset="0"/>
              </a:rPr>
              <a:t>Alesina</a:t>
            </a:r>
            <a:r>
              <a:rPr lang="en-US" sz="2400" b="1" dirty="0">
                <a:latin typeface="Sitka Banner" pitchFamily="2" charset="0"/>
              </a:rPr>
              <a:t> et al. 2001).</a:t>
            </a:r>
          </a:p>
        </p:txBody>
      </p:sp>
    </p:spTree>
    <p:extLst>
      <p:ext uri="{BB962C8B-B14F-4D97-AF65-F5344CB8AC3E}">
        <p14:creationId xmlns:p14="http://schemas.microsoft.com/office/powerpoint/2010/main" val="4294891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A583C6-1F9C-D03E-EEB2-E07F88BA5808}"/>
              </a:ext>
            </a:extLst>
          </p:cNvPr>
          <p:cNvSpPr>
            <a:spLocks noGrp="1"/>
          </p:cNvSpPr>
          <p:nvPr>
            <p:ph type="title"/>
          </p:nvPr>
        </p:nvSpPr>
        <p:spPr/>
        <p:txBody>
          <a:bodyPr/>
          <a:lstStyle/>
          <a:p>
            <a:r>
              <a:rPr lang="en-US" dirty="0">
                <a:latin typeface="Sitka Banner" pitchFamily="2" charset="0"/>
              </a:rPr>
              <a:t>Motivated Belief</a:t>
            </a:r>
          </a:p>
        </p:txBody>
      </p:sp>
      <p:sp>
        <p:nvSpPr>
          <p:cNvPr id="3" name="Content Placeholder 2">
            <a:extLst>
              <a:ext uri="{FF2B5EF4-FFF2-40B4-BE49-F238E27FC236}">
                <a16:creationId xmlns:a16="http://schemas.microsoft.com/office/drawing/2014/main" id="{064F72AD-20C3-579A-3C6B-06E1D12F927A}"/>
              </a:ext>
            </a:extLst>
          </p:cNvPr>
          <p:cNvSpPr>
            <a:spLocks noGrp="1"/>
          </p:cNvSpPr>
          <p:nvPr>
            <p:ph idx="1"/>
          </p:nvPr>
        </p:nvSpPr>
        <p:spPr/>
        <p:txBody>
          <a:bodyPr>
            <a:normAutofit fontScale="92500"/>
          </a:bodyPr>
          <a:lstStyle/>
          <a:p>
            <a:r>
              <a:rPr lang="en-US" b="1" dirty="0" err="1">
                <a:latin typeface="Sitka Banner" pitchFamily="2" charset="0"/>
              </a:rPr>
              <a:t>Wiswall</a:t>
            </a:r>
            <a:r>
              <a:rPr lang="en-US" b="1" dirty="0">
                <a:latin typeface="Sitka Banner" pitchFamily="2" charset="0"/>
              </a:rPr>
              <a:t> and Zafar (2015) </a:t>
            </a:r>
            <a:r>
              <a:rPr lang="en-US" dirty="0">
                <a:latin typeface="Sitka Banner" pitchFamily="2" charset="0"/>
              </a:rPr>
              <a:t>elicit college students’ beliefs about their own future earnings and the average earnings in different majors. Then they provide the actual figures for each major and elicit subjects’ updated beliefs about their expected incomes.  </a:t>
            </a:r>
          </a:p>
          <a:p>
            <a:r>
              <a:rPr lang="en-US" dirty="0">
                <a:latin typeface="Sitka Banner" pitchFamily="2" charset="0"/>
              </a:rPr>
              <a:t>College students are substantially misinformed about population earnings and revise their earnings belief in a sensible way in response to the information. </a:t>
            </a:r>
          </a:p>
          <a:p>
            <a:r>
              <a:rPr lang="en-US" dirty="0">
                <a:latin typeface="Sitka Banner" pitchFamily="2" charset="0"/>
              </a:rPr>
              <a:t>The effect of information is asymmetric: There is significant updating when the information is good news for the respondent: an underestimation of population earnings by $1000 results in an upward revision in own earnings of $347 (p&lt;0.01), compared with a downward revision of just $159 for an overestimation (p&lt;0.1).</a:t>
            </a:r>
          </a:p>
        </p:txBody>
      </p:sp>
    </p:spTree>
    <p:extLst>
      <p:ext uri="{BB962C8B-B14F-4D97-AF65-F5344CB8AC3E}">
        <p14:creationId xmlns:p14="http://schemas.microsoft.com/office/powerpoint/2010/main" val="30881004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C045D3-10C9-0675-E53C-9C4152088B82}"/>
              </a:ext>
            </a:extLst>
          </p:cNvPr>
          <p:cNvSpPr>
            <a:spLocks noGrp="1"/>
          </p:cNvSpPr>
          <p:nvPr>
            <p:ph idx="1"/>
          </p:nvPr>
        </p:nvSpPr>
        <p:spPr/>
        <p:txBody>
          <a:bodyPr>
            <a:normAutofit/>
          </a:bodyPr>
          <a:lstStyle/>
          <a:p>
            <a:pPr marL="0" indent="0">
              <a:buNone/>
              <a:defRPr/>
            </a:pPr>
            <a:r>
              <a:rPr lang="en-US" b="1" dirty="0" err="1">
                <a:latin typeface="Sitka Banner" pitchFamily="2" charset="0"/>
              </a:rPr>
              <a:t>Eil</a:t>
            </a:r>
            <a:r>
              <a:rPr lang="en-US" b="1" dirty="0">
                <a:latin typeface="Sitka Banner" pitchFamily="2" charset="0"/>
              </a:rPr>
              <a:t> and Rao</a:t>
            </a:r>
            <a:r>
              <a:rPr lang="zh-CN" altLang="en-US" b="1" dirty="0">
                <a:latin typeface="Sitka Banner" pitchFamily="2" charset="0"/>
              </a:rPr>
              <a:t> </a:t>
            </a:r>
            <a:r>
              <a:rPr lang="en-US" altLang="zh-CN" b="1" dirty="0">
                <a:latin typeface="Sitka Banner" pitchFamily="2" charset="0"/>
              </a:rPr>
              <a:t>(2011) </a:t>
            </a:r>
            <a:r>
              <a:rPr lang="en-US" altLang="zh-CN" dirty="0">
                <a:latin typeface="Sitka Banner" pitchFamily="2" charset="0"/>
              </a:rPr>
              <a:t>u</a:t>
            </a:r>
            <a:r>
              <a:rPr lang="en-US" dirty="0">
                <a:latin typeface="Sitka Banner" pitchFamily="2" charset="0"/>
              </a:rPr>
              <a:t>sed IQ test, and physical attractiveness (Beauty), as rated by subjects of the opposite sex. </a:t>
            </a:r>
          </a:p>
          <a:p>
            <a:pPr>
              <a:defRPr/>
            </a:pPr>
            <a:r>
              <a:rPr lang="en-US" dirty="0">
                <a:latin typeface="Sitka Banner" pitchFamily="2" charset="0"/>
              </a:rPr>
              <a:t>For good news, the inference was less noisy, respected signal strength and conformed much more closely to Bayesian rationality.</a:t>
            </a:r>
          </a:p>
          <a:p>
            <a:pPr>
              <a:defRPr/>
            </a:pPr>
            <a:r>
              <a:rPr lang="en-US" dirty="0">
                <a:latin typeface="Sitka Banner" pitchFamily="2" charset="0"/>
              </a:rPr>
              <a:t> Conversely for bad news, beliefs were more noisy and signal strength was not respected, which led to discounting bad news on net.</a:t>
            </a:r>
          </a:p>
        </p:txBody>
      </p:sp>
      <p:sp>
        <p:nvSpPr>
          <p:cNvPr id="56322" name="Slide Number Placeholder 3">
            <a:extLst>
              <a:ext uri="{FF2B5EF4-FFF2-40B4-BE49-F238E27FC236}">
                <a16:creationId xmlns:a16="http://schemas.microsoft.com/office/drawing/2014/main" id="{EC7AF1D3-E2DA-662A-C865-4F2E0B0FFB34}"/>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32" indent="-285744">
              <a:defRPr>
                <a:solidFill>
                  <a:schemeClr val="tx1"/>
                </a:solidFill>
                <a:latin typeface="Arial" panose="020B0604020202020204" pitchFamily="34" charset="0"/>
                <a:ea typeface="宋体" panose="02010600030101010101" pitchFamily="2" charset="-122"/>
              </a:defRPr>
            </a:lvl2pPr>
            <a:lvl3pPr marL="1142971" indent="-228594">
              <a:defRPr>
                <a:solidFill>
                  <a:schemeClr val="tx1"/>
                </a:solidFill>
                <a:latin typeface="Arial" panose="020B0604020202020204" pitchFamily="34" charset="0"/>
                <a:ea typeface="宋体" panose="02010600030101010101" pitchFamily="2" charset="-122"/>
              </a:defRPr>
            </a:lvl3pPr>
            <a:lvl4pPr marL="1600160" indent="-228594">
              <a:defRPr>
                <a:solidFill>
                  <a:schemeClr val="tx1"/>
                </a:solidFill>
                <a:latin typeface="Arial" panose="020B0604020202020204" pitchFamily="34" charset="0"/>
                <a:ea typeface="宋体" panose="02010600030101010101" pitchFamily="2" charset="-122"/>
              </a:defRPr>
            </a:lvl4pPr>
            <a:lvl5pPr marL="2057349" indent="-228594">
              <a:defRPr>
                <a:solidFill>
                  <a:schemeClr val="tx1"/>
                </a:solidFill>
                <a:latin typeface="Arial" panose="020B0604020202020204" pitchFamily="34" charset="0"/>
                <a:ea typeface="宋体" panose="02010600030101010101" pitchFamily="2" charset="-122"/>
              </a:defRPr>
            </a:lvl5pPr>
            <a:lvl6pPr marL="2514537" indent="-228594"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726" indent="-228594"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8914" indent="-228594"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103" indent="-228594"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DAF1F5CA-C096-D247-85BA-C71942D9CF0B}" type="slidenum">
              <a:rPr lang="zh-CN" altLang="en-US">
                <a:solidFill>
                  <a:srgbClr val="898989"/>
                </a:solidFill>
              </a:rPr>
              <a:pPr/>
              <a:t>7</a:t>
            </a:fld>
            <a:endParaRPr lang="zh-CN" altLang="en-US" sz="1800">
              <a:solidFill>
                <a:srgbClr val="898989"/>
              </a:solidFill>
            </a:endParaRPr>
          </a:p>
        </p:txBody>
      </p:sp>
      <p:sp>
        <p:nvSpPr>
          <p:cNvPr id="8" name="Title 1">
            <a:extLst>
              <a:ext uri="{FF2B5EF4-FFF2-40B4-BE49-F238E27FC236}">
                <a16:creationId xmlns:a16="http://schemas.microsoft.com/office/drawing/2014/main" id="{1098C6C9-B454-0D12-6ECD-548033819546}"/>
              </a:ext>
            </a:extLst>
          </p:cNvPr>
          <p:cNvSpPr>
            <a:spLocks noGrp="1"/>
          </p:cNvSpPr>
          <p:nvPr>
            <p:ph type="title"/>
          </p:nvPr>
        </p:nvSpPr>
        <p:spPr/>
        <p:txBody>
          <a:bodyPr/>
          <a:lstStyle/>
          <a:p>
            <a:r>
              <a:rPr lang="en-US" dirty="0">
                <a:latin typeface="Sitka Banner" pitchFamily="2" charset="0"/>
              </a:rPr>
              <a:t>Motivated Belief</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80F41A-60DD-112C-8DD0-C64C4AC32025}"/>
              </a:ext>
            </a:extLst>
          </p:cNvPr>
          <p:cNvSpPr>
            <a:spLocks noGrp="1"/>
          </p:cNvSpPr>
          <p:nvPr>
            <p:ph type="ctrTitle"/>
          </p:nvPr>
        </p:nvSpPr>
        <p:spPr>
          <a:xfrm>
            <a:off x="7464613" y="1783959"/>
            <a:ext cx="4087307" cy="2889115"/>
          </a:xfrm>
        </p:spPr>
        <p:txBody>
          <a:bodyPr anchor="b">
            <a:normAutofit/>
          </a:bodyPr>
          <a:lstStyle/>
          <a:p>
            <a:pPr algn="l"/>
            <a:r>
              <a:rPr lang="en-US" altLang="zh-CN" sz="5400" dirty="0"/>
              <a:t>Projection</a:t>
            </a:r>
            <a:r>
              <a:rPr lang="zh-CN" altLang="en-US" sz="5400" dirty="0"/>
              <a:t> </a:t>
            </a:r>
            <a:r>
              <a:rPr lang="en-US" altLang="zh-CN" sz="5400" dirty="0"/>
              <a:t>Bias</a:t>
            </a:r>
            <a:endParaRPr lang="en-US" sz="5400" dirty="0"/>
          </a:p>
        </p:txBody>
      </p:sp>
      <p:sp>
        <p:nvSpPr>
          <p:cNvPr id="8" name="Freeform: Shape 7">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20549FA6-6EB3-DFE6-7497-A910CDC72407}"/>
              </a:ext>
            </a:extLst>
          </p:cNvPr>
          <p:cNvPicPr>
            <a:picLocks noChangeAspect="1"/>
          </p:cNvPicPr>
          <p:nvPr/>
        </p:nvPicPr>
        <p:blipFill rotWithShape="1">
          <a:blip r:embed="rId2"/>
          <a:srcRect l="76" r="2" b="2"/>
          <a:stretch/>
        </p:blipFill>
        <p:spPr>
          <a:xfrm>
            <a:off x="5" y="13"/>
            <a:ext cx="7028495" cy="6857991"/>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Tree>
    <p:extLst>
      <p:ext uri="{BB962C8B-B14F-4D97-AF65-F5344CB8AC3E}">
        <p14:creationId xmlns:p14="http://schemas.microsoft.com/office/powerpoint/2010/main" val="1069869737"/>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pPr>
              <a:defRPr/>
            </a:pPr>
            <a:fld id="{E9F50718-DB35-8644-8597-008C098930D3}" type="slidenum">
              <a:rPr lang="en-US" smtClean="0"/>
              <a:pPr>
                <a:defRPr/>
              </a:pPr>
              <a:t>9</a:t>
            </a:fld>
            <a:endParaRPr lang="en-US" dirty="0"/>
          </a:p>
        </p:txBody>
      </p:sp>
      <p:sp>
        <p:nvSpPr>
          <p:cNvPr id="12" name="Title 3"/>
          <p:cNvSpPr txBox="1">
            <a:spLocks/>
          </p:cNvSpPr>
          <p:nvPr/>
        </p:nvSpPr>
        <p:spPr bwMode="auto">
          <a:xfrm>
            <a:off x="2325231" y="172207"/>
            <a:ext cx="8121316"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0" tIns="45720" rIns="91440" bIns="45720" numCol="1" anchor="t" anchorCtr="0" compatLnSpc="1">
            <a:prstTxWarp prst="textNoShape">
              <a:avLst/>
            </a:prstTxWarp>
          </a:bodyPr>
          <a:lstStyle>
            <a:lvl1pPr algn="l" defTabSz="457200" rtl="0" eaLnBrk="1" fontAlgn="base" hangingPunct="1">
              <a:spcBef>
                <a:spcPct val="0"/>
              </a:spcBef>
              <a:spcAft>
                <a:spcPct val="0"/>
              </a:spcAft>
              <a:defRPr sz="2400" b="1" kern="1200">
                <a:solidFill>
                  <a:schemeClr val="tx1"/>
                </a:solidFill>
                <a:latin typeface="Century Gothic" panose="020B0502020202020204" pitchFamily="34" charset="0"/>
                <a:ea typeface="ヒラギノ角ゴ Pro W3" pitchFamily="-108" charset="-128"/>
                <a:cs typeface="Century Gothic" panose="020B0502020202020204" pitchFamily="34" charset="0"/>
              </a:defRPr>
            </a:lvl1pPr>
            <a:lvl2pPr algn="l" defTabSz="457200" rtl="0" eaLnBrk="1" fontAlgn="base" hangingPunct="1">
              <a:spcBef>
                <a:spcPct val="0"/>
              </a:spcBef>
              <a:spcAft>
                <a:spcPct val="0"/>
              </a:spcAft>
              <a:defRPr b="1">
                <a:solidFill>
                  <a:schemeClr val="tx1"/>
                </a:solidFill>
                <a:latin typeface="Ford Antenna Medium" charset="0"/>
                <a:ea typeface="ヒラギノ角ゴ Pro W3" pitchFamily="-108" charset="-128"/>
              </a:defRPr>
            </a:lvl2pPr>
            <a:lvl3pPr algn="l" defTabSz="457200" rtl="0" eaLnBrk="1" fontAlgn="base" hangingPunct="1">
              <a:spcBef>
                <a:spcPct val="0"/>
              </a:spcBef>
              <a:spcAft>
                <a:spcPct val="0"/>
              </a:spcAft>
              <a:defRPr b="1">
                <a:solidFill>
                  <a:schemeClr val="tx1"/>
                </a:solidFill>
                <a:latin typeface="Ford Antenna Medium" charset="0"/>
                <a:ea typeface="ヒラギノ角ゴ Pro W3" pitchFamily="-108" charset="-128"/>
              </a:defRPr>
            </a:lvl3pPr>
            <a:lvl4pPr algn="l" defTabSz="457200" rtl="0" eaLnBrk="1" fontAlgn="base" hangingPunct="1">
              <a:spcBef>
                <a:spcPct val="0"/>
              </a:spcBef>
              <a:spcAft>
                <a:spcPct val="0"/>
              </a:spcAft>
              <a:defRPr b="1">
                <a:solidFill>
                  <a:schemeClr val="tx1"/>
                </a:solidFill>
                <a:latin typeface="Ford Antenna Medium" charset="0"/>
                <a:ea typeface="ヒラギノ角ゴ Pro W3" pitchFamily="-108" charset="-128"/>
              </a:defRPr>
            </a:lvl4pPr>
            <a:lvl5pPr algn="l" defTabSz="457200" rtl="0" eaLnBrk="1" fontAlgn="base" hangingPunct="1">
              <a:spcBef>
                <a:spcPct val="0"/>
              </a:spcBef>
              <a:spcAft>
                <a:spcPct val="0"/>
              </a:spcAft>
              <a:defRPr b="1">
                <a:solidFill>
                  <a:schemeClr val="tx1"/>
                </a:solidFill>
                <a:latin typeface="Ford Antenna Medium" charset="0"/>
                <a:ea typeface="ヒラギノ角ゴ Pro W3" pitchFamily="-108" charset="-128"/>
              </a:defRPr>
            </a:lvl5pPr>
            <a:lvl6pPr marL="457200" algn="l" defTabSz="457200" rtl="0" eaLnBrk="1" fontAlgn="base" hangingPunct="1">
              <a:spcBef>
                <a:spcPct val="0"/>
              </a:spcBef>
              <a:spcAft>
                <a:spcPct val="0"/>
              </a:spcAft>
              <a:defRPr>
                <a:solidFill>
                  <a:schemeClr val="tx1"/>
                </a:solidFill>
                <a:latin typeface="Antenna Regular" pitchFamily="47" charset="0"/>
                <a:ea typeface="ヒラギノ角ゴ Pro W3" pitchFamily="-108" charset="-128"/>
              </a:defRPr>
            </a:lvl6pPr>
            <a:lvl7pPr marL="914400" algn="l" defTabSz="457200" rtl="0" eaLnBrk="1" fontAlgn="base" hangingPunct="1">
              <a:spcBef>
                <a:spcPct val="0"/>
              </a:spcBef>
              <a:spcAft>
                <a:spcPct val="0"/>
              </a:spcAft>
              <a:defRPr>
                <a:solidFill>
                  <a:schemeClr val="tx1"/>
                </a:solidFill>
                <a:latin typeface="Antenna Regular" pitchFamily="47" charset="0"/>
                <a:ea typeface="ヒラギノ角ゴ Pro W3" pitchFamily="-108" charset="-128"/>
              </a:defRPr>
            </a:lvl7pPr>
            <a:lvl8pPr marL="1371600" algn="l" defTabSz="457200" rtl="0" eaLnBrk="1" fontAlgn="base" hangingPunct="1">
              <a:spcBef>
                <a:spcPct val="0"/>
              </a:spcBef>
              <a:spcAft>
                <a:spcPct val="0"/>
              </a:spcAft>
              <a:defRPr>
                <a:solidFill>
                  <a:schemeClr val="tx1"/>
                </a:solidFill>
                <a:latin typeface="Antenna Regular" pitchFamily="47" charset="0"/>
                <a:ea typeface="ヒラギノ角ゴ Pro W3" pitchFamily="-108" charset="-128"/>
              </a:defRPr>
            </a:lvl8pPr>
            <a:lvl9pPr marL="1828800" algn="l" defTabSz="457200" rtl="0" eaLnBrk="1" fontAlgn="base" hangingPunct="1">
              <a:spcBef>
                <a:spcPct val="0"/>
              </a:spcBef>
              <a:spcAft>
                <a:spcPct val="0"/>
              </a:spcAft>
              <a:defRPr>
                <a:solidFill>
                  <a:schemeClr val="tx1"/>
                </a:solidFill>
                <a:latin typeface="Antenna Regular" pitchFamily="47" charset="0"/>
                <a:ea typeface="ヒラギノ角ゴ Pro W3" pitchFamily="-108" charset="-128"/>
              </a:defRPr>
            </a:lvl9pPr>
          </a:lstStyle>
          <a:p>
            <a:r>
              <a:rPr lang="en-US" dirty="0">
                <a:solidFill>
                  <a:srgbClr val="002060"/>
                </a:solidFill>
                <a:ea typeface="ヒラギノ角ゴ Pro W3" charset="0"/>
              </a:rPr>
              <a:t>Projection Bias</a:t>
            </a:r>
          </a:p>
        </p:txBody>
      </p:sp>
      <p:cxnSp>
        <p:nvCxnSpPr>
          <p:cNvPr id="13" name="Straight Connector 12"/>
          <p:cNvCxnSpPr/>
          <p:nvPr/>
        </p:nvCxnSpPr>
        <p:spPr>
          <a:xfrm>
            <a:off x="1905000" y="763732"/>
            <a:ext cx="8229600" cy="0"/>
          </a:xfrm>
          <a:prstGeom prst="line">
            <a:avLst/>
          </a:prstGeom>
          <a:noFill/>
          <a:ln w="12700" cap="flat" cmpd="sng" algn="ctr">
            <a:solidFill>
              <a:srgbClr val="A6A6A6"/>
            </a:solidFill>
            <a:prstDash val="solid"/>
          </a:ln>
          <a:effectLst/>
        </p:spPr>
      </p:cxnSp>
      <p:pic>
        <p:nvPicPr>
          <p:cNvPr id="1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7400925" y="6235989"/>
            <a:ext cx="2830515" cy="388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a:stretch>
            <a:fillRect/>
          </a:stretch>
        </p:blipFill>
        <p:spPr>
          <a:xfrm>
            <a:off x="5605992" y="3422307"/>
            <a:ext cx="3842808" cy="2151972"/>
          </a:xfrm>
          <a:prstGeom prst="rect">
            <a:avLst/>
          </a:prstGeom>
        </p:spPr>
      </p:pic>
      <p:sp>
        <p:nvSpPr>
          <p:cNvPr id="4" name="TextBox 3"/>
          <p:cNvSpPr txBox="1"/>
          <p:nvPr/>
        </p:nvSpPr>
        <p:spPr>
          <a:xfrm>
            <a:off x="2460984" y="2921250"/>
            <a:ext cx="3781777" cy="369332"/>
          </a:xfrm>
          <a:prstGeom prst="rect">
            <a:avLst/>
          </a:prstGeom>
          <a:noFill/>
        </p:spPr>
        <p:txBody>
          <a:bodyPr wrap="square" rtlCol="0">
            <a:spAutoFit/>
          </a:bodyPr>
          <a:lstStyle/>
          <a:p>
            <a:r>
              <a:rPr lang="en-US" i="1" dirty="0">
                <a:latin typeface="Candara" panose="020E0502030303020204" pitchFamily="34" charset="0"/>
                <a:cs typeface="Arial" panose="020B0604020202020204" pitchFamily="34" charset="0"/>
              </a:rPr>
              <a:t>“Never shop on an empty stomach.”</a:t>
            </a:r>
          </a:p>
        </p:txBody>
      </p:sp>
      <p:sp>
        <p:nvSpPr>
          <p:cNvPr id="9" name="Text Box 5"/>
          <p:cNvSpPr txBox="1">
            <a:spLocks noChangeArrowheads="1"/>
          </p:cNvSpPr>
          <p:nvPr/>
        </p:nvSpPr>
        <p:spPr bwMode="auto">
          <a:xfrm>
            <a:off x="2270391" y="1341348"/>
            <a:ext cx="7864211" cy="985246"/>
          </a:xfrm>
          <a:prstGeom prst="rect">
            <a:avLst/>
          </a:prstGeom>
          <a:noFill/>
          <a:ln>
            <a:noFill/>
          </a:ln>
          <a:effectLst/>
        </p:spPr>
        <p:txBody>
          <a:bodyPr wrap="square" lIns="81635" tIns="40819" rIns="81635" bIns="40819">
            <a:spAutoFit/>
          </a:bodyPr>
          <a:lstStyle>
            <a:lvl1pPr marL="211138" indent="-211138" eaLnBrk="0" hangingPunct="0">
              <a:defRPr sz="1600" b="1">
                <a:solidFill>
                  <a:schemeClr val="tx1"/>
                </a:solidFill>
                <a:latin typeface="Arial" charset="0"/>
                <a:ea typeface="ＭＳ Ｐゴシック" pitchFamily="34" charset="-128"/>
              </a:defRPr>
            </a:lvl1pPr>
            <a:lvl2pPr marL="742950" indent="-285750" eaLnBrk="0" hangingPunct="0">
              <a:defRPr sz="1600" b="1">
                <a:solidFill>
                  <a:schemeClr val="tx1"/>
                </a:solidFill>
                <a:latin typeface="Arial" charset="0"/>
                <a:ea typeface="ＭＳ Ｐゴシック" pitchFamily="34" charset="-128"/>
              </a:defRPr>
            </a:lvl2pPr>
            <a:lvl3pPr marL="1143000" indent="-228600" eaLnBrk="0" hangingPunct="0">
              <a:defRPr sz="1600" b="1">
                <a:solidFill>
                  <a:schemeClr val="tx1"/>
                </a:solidFill>
                <a:latin typeface="Arial" charset="0"/>
                <a:ea typeface="ＭＳ Ｐゴシック" pitchFamily="34" charset="-128"/>
              </a:defRPr>
            </a:lvl3pPr>
            <a:lvl4pPr marL="1600200" indent="-228600" eaLnBrk="0" hangingPunct="0">
              <a:defRPr sz="1600" b="1">
                <a:solidFill>
                  <a:schemeClr val="tx1"/>
                </a:solidFill>
                <a:latin typeface="Arial" charset="0"/>
                <a:ea typeface="ＭＳ Ｐゴシック" pitchFamily="34" charset="-128"/>
              </a:defRPr>
            </a:lvl4pPr>
            <a:lvl5pPr marL="2057400" indent="-228600" eaLnBrk="0" hangingPunct="0">
              <a:defRPr sz="1600" b="1">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1600" b="1">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1600" b="1">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1600" b="1">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1600" b="1">
                <a:solidFill>
                  <a:schemeClr val="tx1"/>
                </a:solidFill>
                <a:latin typeface="Arial" charset="0"/>
                <a:ea typeface="ＭＳ Ｐゴシック" pitchFamily="34" charset="-128"/>
              </a:defRPr>
            </a:lvl9pPr>
          </a:lstStyle>
          <a:p>
            <a:pPr marL="91438" indent="0" eaLnBrk="1" hangingPunct="1">
              <a:spcBef>
                <a:spcPts val="803"/>
              </a:spcBef>
              <a:buClr>
                <a:srgbClr val="000000"/>
              </a:buClr>
              <a:buSzPct val="125000"/>
              <a:defRPr/>
            </a:pPr>
            <a:r>
              <a:rPr lang="en-US" dirty="0">
                <a:solidFill>
                  <a:schemeClr val="tx1">
                    <a:lumMod val="75000"/>
                  </a:schemeClr>
                </a:solidFill>
                <a:latin typeface="Arial" panose="020B0604020202020204" pitchFamily="34" charset="0"/>
                <a:cs typeface="Arial" panose="020B0604020202020204" pitchFamily="34" charset="0"/>
              </a:rPr>
              <a:t>Projection bias refers to the tendency of the individuals to over-predict the degree to which one’s future tastes will resemble one’s current tastes. </a:t>
            </a:r>
          </a:p>
          <a:p>
            <a:pPr marL="306123" indent="-306123" eaLnBrk="1" hangingPunct="1">
              <a:spcBef>
                <a:spcPts val="803"/>
              </a:spcBef>
              <a:buClr>
                <a:srgbClr val="000000"/>
              </a:buClr>
              <a:buSzPct val="125000"/>
              <a:buFont typeface="Arial" panose="020B0604020202020204" pitchFamily="34" charset="0"/>
              <a:buChar char="•"/>
              <a:defRPr/>
            </a:pPr>
            <a:endParaRPr lang="en-US" sz="2000" dirty="0">
              <a:solidFill>
                <a:srgbClr val="000000"/>
              </a:solidFill>
              <a:latin typeface="Century Gothic" panose="020B0502020202020204" pitchFamily="34" charset="0"/>
              <a:cs typeface="Arial" pitchFamily="34" charset="0"/>
            </a:endParaRPr>
          </a:p>
        </p:txBody>
      </p:sp>
    </p:spTree>
    <p:extLst>
      <p:ext uri="{BB962C8B-B14F-4D97-AF65-F5344CB8AC3E}">
        <p14:creationId xmlns:p14="http://schemas.microsoft.com/office/powerpoint/2010/main" val="2880959209"/>
      </p:ext>
    </p:extLst>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D4BE6-95D3-AF15-C032-F0FEDEA6F7A9}"/>
              </a:ext>
            </a:extLst>
          </p:cNvPr>
          <p:cNvSpPr>
            <a:spLocks noGrp="1"/>
          </p:cNvSpPr>
          <p:nvPr>
            <p:ph type="ctrTitle"/>
          </p:nvPr>
        </p:nvSpPr>
        <p:spPr>
          <a:xfrm>
            <a:off x="6746628" y="1783959"/>
            <a:ext cx="4645251" cy="2889115"/>
          </a:xfrm>
        </p:spPr>
        <p:txBody>
          <a:bodyPr anchor="b">
            <a:normAutofit/>
          </a:bodyPr>
          <a:lstStyle/>
          <a:p>
            <a:pPr algn="l"/>
            <a:r>
              <a:rPr lang="en-US" b="1">
                <a:latin typeface="Calibri" panose="020F0502020204030204" pitchFamily="34" charset="0"/>
                <a:cs typeface="Calibri" panose="020F0502020204030204" pitchFamily="34" charset="0"/>
              </a:rPr>
              <a:t>Hyperbolic discounting </a:t>
            </a:r>
          </a:p>
        </p:txBody>
      </p:sp>
      <p:sp>
        <p:nvSpPr>
          <p:cNvPr id="8" name="Freeform: Shape 7">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914377">
              <a:defRPr/>
            </a:pPr>
            <a:endParaRPr lang="en-US">
              <a:solidFill>
                <a:prstClr val="white"/>
              </a:solidFill>
              <a:latin typeface="Calibri" panose="020F0502020204030204"/>
            </a:endParaRPr>
          </a:p>
        </p:txBody>
      </p:sp>
      <p:pic>
        <p:nvPicPr>
          <p:cNvPr id="4" name="Picture 3">
            <a:extLst>
              <a:ext uri="{FF2B5EF4-FFF2-40B4-BE49-F238E27FC236}">
                <a16:creationId xmlns:a16="http://schemas.microsoft.com/office/drawing/2014/main" id="{97D2862E-9A9D-9E4C-96D5-5B7D82414A88}"/>
              </a:ext>
            </a:extLst>
          </p:cNvPr>
          <p:cNvPicPr>
            <a:picLocks noChangeAspect="1"/>
          </p:cNvPicPr>
          <p:nvPr/>
        </p:nvPicPr>
        <p:blipFill rotWithShape="1">
          <a:blip r:embed="rId2"/>
          <a:srcRect r="51468" b="1"/>
          <a:stretch/>
        </p:blipFill>
        <p:spPr>
          <a:xfrm>
            <a:off x="23" y="13"/>
            <a:ext cx="6024135" cy="6857991"/>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806020463"/>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0BDD93-FEB1-5F4C-BA1A-2BFD1635DA63}"/>
              </a:ext>
            </a:extLst>
          </p:cNvPr>
          <p:cNvSpPr>
            <a:spLocks noGrp="1"/>
          </p:cNvSpPr>
          <p:nvPr>
            <p:ph type="title"/>
          </p:nvPr>
        </p:nvSpPr>
        <p:spPr/>
        <p:txBody>
          <a:bodyPr/>
          <a:lstStyle/>
          <a:p>
            <a:r>
              <a:rPr lang="en-US" sz="3600" b="1" dirty="0">
                <a:latin typeface="Calibri" panose="020F0502020204030204" pitchFamily="34" charset="0"/>
                <a:cs typeface="Calibri" panose="020F0502020204030204" pitchFamily="34" charset="0"/>
              </a:rPr>
              <a:t>Intertemporal Choice</a:t>
            </a:r>
            <a:br>
              <a:rPr lang="en-US" sz="3600" b="1" dirty="0">
                <a:latin typeface="Calibri" panose="020F0502020204030204" pitchFamily="34" charset="0"/>
                <a:cs typeface="Calibri" panose="020F0502020204030204" pitchFamily="34" charset="0"/>
              </a:rPr>
            </a:br>
            <a:endParaRPr lang="en-US" dirty="0"/>
          </a:p>
        </p:txBody>
      </p:sp>
      <p:sp>
        <p:nvSpPr>
          <p:cNvPr id="3" name="Content Placeholder 2">
            <a:extLst>
              <a:ext uri="{FF2B5EF4-FFF2-40B4-BE49-F238E27FC236}">
                <a16:creationId xmlns:a16="http://schemas.microsoft.com/office/drawing/2014/main" id="{C0CF9E20-BAE3-B346-B923-F0A35E0AAE6B}"/>
              </a:ext>
            </a:extLst>
          </p:cNvPr>
          <p:cNvSpPr>
            <a:spLocks noGrp="1"/>
          </p:cNvSpPr>
          <p:nvPr>
            <p:ph idx="1"/>
          </p:nvPr>
        </p:nvSpPr>
        <p:spPr>
          <a:xfrm>
            <a:off x="838200" y="1412874"/>
            <a:ext cx="10672482" cy="5079999"/>
          </a:xfrm>
        </p:spPr>
        <p:txBody>
          <a:bodyPr>
            <a:normAutofit/>
          </a:bodyPr>
          <a:lstStyle/>
          <a:p>
            <a:pPr marL="0" indent="0">
              <a:buNone/>
            </a:pPr>
            <a:r>
              <a:rPr lang="en-US" dirty="0">
                <a:latin typeface="Calibri" panose="020F0502020204030204" pitchFamily="34" charset="0"/>
                <a:cs typeface="Calibri" panose="020F0502020204030204" pitchFamily="34" charset="0"/>
              </a:rPr>
              <a:t>People make decisions about what and how much to do at various points in time, when choices at one time influence the possibilities available at other points in time. </a:t>
            </a:r>
          </a:p>
          <a:p>
            <a:endParaRPr lang="en-US" sz="1800" dirty="0">
              <a:latin typeface="Calibri" panose="020F0502020204030204" pitchFamily="34" charset="0"/>
              <a:cs typeface="Calibri" panose="020F0502020204030204" pitchFamily="34" charset="0"/>
            </a:endParaRPr>
          </a:p>
          <a:p>
            <a:endParaRPr lang="en-US" sz="1800" dirty="0">
              <a:latin typeface="Calibri" panose="020F0502020204030204" pitchFamily="34" charset="0"/>
              <a:cs typeface="Calibri" panose="020F0502020204030204" pitchFamily="34" charset="0"/>
            </a:endParaRPr>
          </a:p>
          <a:p>
            <a:endParaRPr lang="en-US" sz="1800" dirty="0">
              <a:latin typeface="Calibri" panose="020F0502020204030204" pitchFamily="34" charset="0"/>
              <a:cs typeface="Calibri" panose="020F0502020204030204" pitchFamily="34" charset="0"/>
            </a:endParaRPr>
          </a:p>
          <a:p>
            <a:endParaRPr lang="en-US" sz="1800" dirty="0">
              <a:latin typeface="Calibri" panose="020F0502020204030204" pitchFamily="34" charset="0"/>
              <a:cs typeface="Calibri" panose="020F0502020204030204" pitchFamily="34" charset="0"/>
            </a:endParaRPr>
          </a:p>
          <a:p>
            <a:endParaRPr lang="en-US" sz="1800" dirty="0">
              <a:latin typeface="Calibri" panose="020F0502020204030204" pitchFamily="34" charset="0"/>
              <a:cs typeface="Calibri" panose="020F0502020204030204" pitchFamily="34" charset="0"/>
            </a:endParaRPr>
          </a:p>
          <a:p>
            <a:endParaRPr lang="en-US" sz="1800" dirty="0">
              <a:latin typeface="Calibri" panose="020F0502020204030204" pitchFamily="34" charset="0"/>
              <a:cs typeface="Calibri" panose="020F0502020204030204" pitchFamily="34" charset="0"/>
            </a:endParaRPr>
          </a:p>
          <a:p>
            <a:endParaRPr lang="en-US" sz="1800" dirty="0">
              <a:latin typeface="Calibri" panose="020F0502020204030204" pitchFamily="34" charset="0"/>
              <a:cs typeface="Calibri" panose="020F0502020204030204" pitchFamily="34" charset="0"/>
            </a:endParaRPr>
          </a:p>
          <a:p>
            <a:pPr marL="0" indent="0">
              <a:buNone/>
            </a:pPr>
            <a:endParaRPr lang="en-US" sz="1800" b="1" dirty="0">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994D9DB0-87B9-0D4E-8784-BEC0ABBC1B73}"/>
              </a:ext>
            </a:extLst>
          </p:cNvPr>
          <p:cNvPicPr>
            <a:picLocks noChangeAspect="1"/>
          </p:cNvPicPr>
          <p:nvPr/>
        </p:nvPicPr>
        <p:blipFill>
          <a:blip r:embed="rId2"/>
          <a:stretch>
            <a:fillRect/>
          </a:stretch>
        </p:blipFill>
        <p:spPr>
          <a:xfrm>
            <a:off x="4434671" y="3278546"/>
            <a:ext cx="4579088" cy="3156127"/>
          </a:xfrm>
          <a:prstGeom prst="rect">
            <a:avLst/>
          </a:prstGeom>
        </p:spPr>
      </p:pic>
    </p:spTree>
    <p:extLst>
      <p:ext uri="{BB962C8B-B14F-4D97-AF65-F5344CB8AC3E}">
        <p14:creationId xmlns:p14="http://schemas.microsoft.com/office/powerpoint/2010/main" val="36812330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0BDD93-FEB1-5F4C-BA1A-2BFD1635DA63}"/>
              </a:ext>
            </a:extLst>
          </p:cNvPr>
          <p:cNvSpPr>
            <a:spLocks noGrp="1"/>
          </p:cNvSpPr>
          <p:nvPr>
            <p:ph type="title"/>
          </p:nvPr>
        </p:nvSpPr>
        <p:spPr>
          <a:xfrm>
            <a:off x="838200" y="666341"/>
            <a:ext cx="10515600" cy="1325563"/>
          </a:xfrm>
        </p:spPr>
        <p:txBody>
          <a:bodyPr>
            <a:normAutofit fontScale="90000"/>
          </a:bodyPr>
          <a:lstStyle/>
          <a:p>
            <a:r>
              <a:rPr lang="en-US" b="1" dirty="0">
                <a:latin typeface="Calibri" panose="020F0502020204030204" pitchFamily="34" charset="0"/>
                <a:cs typeface="Calibri" panose="020F0502020204030204" pitchFamily="34" charset="0"/>
              </a:rPr>
              <a:t>Hyperbolic discounting </a:t>
            </a:r>
            <a:br>
              <a:rPr lang="en-US" b="1" dirty="0">
                <a:latin typeface="Calibri" panose="020F0502020204030204" pitchFamily="34" charset="0"/>
                <a:cs typeface="Calibri" panose="020F0502020204030204" pitchFamily="34" charset="0"/>
              </a:rPr>
            </a:br>
            <a:br>
              <a:rPr lang="en-US" sz="3600" b="1" dirty="0">
                <a:latin typeface="Calibri" panose="020F0502020204030204" pitchFamily="34" charset="0"/>
                <a:cs typeface="Calibri" panose="020F0502020204030204" pitchFamily="34" charset="0"/>
              </a:rPr>
            </a:br>
            <a:endParaRPr lang="en-US" dirty="0"/>
          </a:p>
        </p:txBody>
      </p:sp>
      <p:sp>
        <p:nvSpPr>
          <p:cNvPr id="3" name="Content Placeholder 2">
            <a:extLst>
              <a:ext uri="{FF2B5EF4-FFF2-40B4-BE49-F238E27FC236}">
                <a16:creationId xmlns:a16="http://schemas.microsoft.com/office/drawing/2014/main" id="{C0CF9E20-BAE3-B346-B923-F0A35E0AAE6B}"/>
              </a:ext>
            </a:extLst>
          </p:cNvPr>
          <p:cNvSpPr>
            <a:spLocks noGrp="1"/>
          </p:cNvSpPr>
          <p:nvPr>
            <p:ph idx="1"/>
          </p:nvPr>
        </p:nvSpPr>
        <p:spPr>
          <a:xfrm>
            <a:off x="991496" y="1454148"/>
            <a:ext cx="10209007" cy="5215465"/>
          </a:xfrm>
        </p:spPr>
        <p:txBody>
          <a:bodyPr>
            <a:normAutofit/>
          </a:bodyPr>
          <a:lstStyle/>
          <a:p>
            <a:endParaRPr lang="en-US" sz="2000" dirty="0">
              <a:latin typeface="Calibri" panose="020F0502020204030204" pitchFamily="34" charset="0"/>
              <a:cs typeface="Calibri" panose="020F0502020204030204" pitchFamily="34" charset="0"/>
            </a:endParaRPr>
          </a:p>
          <a:p>
            <a:pPr marL="0" indent="0">
              <a:buNone/>
            </a:pPr>
            <a:r>
              <a:rPr lang="en-US" sz="2400" dirty="0">
                <a:latin typeface="Calibri" panose="020F0502020204030204" pitchFamily="34" charset="0"/>
                <a:cs typeface="Calibri" panose="020F0502020204030204" pitchFamily="34" charset="0"/>
              </a:rPr>
              <a:t>A class of economists argue that individuals are often affected by what is called the temporal myopia. </a:t>
            </a:r>
          </a:p>
          <a:p>
            <a:pPr marL="0" indent="0">
              <a:buNone/>
            </a:pPr>
            <a:endParaRPr lang="en-US" sz="2400" dirty="0">
              <a:latin typeface="Calibri" panose="020F0502020204030204" pitchFamily="34" charset="0"/>
              <a:cs typeface="Calibri" panose="020F0502020204030204" pitchFamily="34" charset="0"/>
            </a:endParaRPr>
          </a:p>
          <a:p>
            <a:pPr marL="0" indent="0">
              <a:buNone/>
            </a:pPr>
            <a:r>
              <a:rPr lang="en-US" sz="2400" dirty="0">
                <a:latin typeface="Calibri" panose="020F0502020204030204" pitchFamily="34" charset="0"/>
                <a:cs typeface="Calibri" panose="020F0502020204030204" pitchFamily="34" charset="0"/>
              </a:rPr>
              <a:t>The consumer's typical response to uncertainty in this case is to sharply reduce the importance of the future of their decision making. In the common tongue it reflects the sentiment “Eat, drink and be merry, for tomorrow we may die.”</a:t>
            </a:r>
            <a:endParaRPr lang="en-US"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846446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Cokelat kayu boling pin dan bola boling">
            <a:extLst>
              <a:ext uri="{FF2B5EF4-FFF2-40B4-BE49-F238E27FC236}">
                <a16:creationId xmlns:a16="http://schemas.microsoft.com/office/drawing/2014/main" id="{4AF6B302-5BD6-1A65-AFD7-45B8A913182A}"/>
              </a:ext>
            </a:extLst>
          </p:cNvPr>
          <p:cNvPicPr>
            <a:picLocks noChangeAspect="1"/>
          </p:cNvPicPr>
          <p:nvPr/>
        </p:nvPicPr>
        <p:blipFill rotWithShape="1">
          <a:blip r:embed="rId2">
            <a:alphaModFix amt="50000"/>
          </a:blip>
          <a:srcRect t="24557" b="443"/>
          <a:stretch/>
        </p:blipFill>
        <p:spPr>
          <a:xfrm>
            <a:off x="23" y="5"/>
            <a:ext cx="12191980" cy="6857999"/>
          </a:xfrm>
          <a:prstGeom prst="rect">
            <a:avLst/>
          </a:prstGeom>
        </p:spPr>
      </p:pic>
      <p:sp>
        <p:nvSpPr>
          <p:cNvPr id="2" name="Title 1">
            <a:extLst>
              <a:ext uri="{FF2B5EF4-FFF2-40B4-BE49-F238E27FC236}">
                <a16:creationId xmlns:a16="http://schemas.microsoft.com/office/drawing/2014/main" id="{8547676D-5B5B-FEC8-7FE7-1CDFFEDCBBF5}"/>
              </a:ext>
            </a:extLst>
          </p:cNvPr>
          <p:cNvSpPr>
            <a:spLocks noGrp="1"/>
          </p:cNvSpPr>
          <p:nvPr>
            <p:ph type="ctrTitle"/>
          </p:nvPr>
        </p:nvSpPr>
        <p:spPr>
          <a:xfrm>
            <a:off x="1524000" y="1122365"/>
            <a:ext cx="9144000" cy="2900519"/>
          </a:xfrm>
        </p:spPr>
        <p:txBody>
          <a:bodyPr>
            <a:normAutofit/>
          </a:bodyPr>
          <a:lstStyle/>
          <a:p>
            <a:r>
              <a:rPr lang="en-US" altLang="zh-CN">
                <a:solidFill>
                  <a:srgbClr val="FFFFFF"/>
                </a:solidFill>
              </a:rPr>
              <a:t>Intrinsic</a:t>
            </a:r>
            <a:r>
              <a:rPr lang="zh-CN" altLang="en-US">
                <a:solidFill>
                  <a:srgbClr val="FFFFFF"/>
                </a:solidFill>
              </a:rPr>
              <a:t> </a:t>
            </a:r>
            <a:r>
              <a:rPr lang="en-US" altLang="zh-CN">
                <a:solidFill>
                  <a:srgbClr val="FFFFFF"/>
                </a:solidFill>
              </a:rPr>
              <a:t>vs.</a:t>
            </a:r>
            <a:r>
              <a:rPr lang="zh-CN" altLang="en-US">
                <a:solidFill>
                  <a:srgbClr val="FFFFFF"/>
                </a:solidFill>
              </a:rPr>
              <a:t> </a:t>
            </a:r>
            <a:r>
              <a:rPr lang="en-US" altLang="zh-CN">
                <a:solidFill>
                  <a:srgbClr val="FFFFFF"/>
                </a:solidFill>
              </a:rPr>
              <a:t>Extrinsic</a:t>
            </a:r>
            <a:r>
              <a:rPr lang="zh-CN" altLang="en-US">
                <a:solidFill>
                  <a:srgbClr val="FFFFFF"/>
                </a:solidFill>
              </a:rPr>
              <a:t> </a:t>
            </a:r>
            <a:r>
              <a:rPr lang="en-US" altLang="zh-CN">
                <a:solidFill>
                  <a:srgbClr val="FFFFFF"/>
                </a:solidFill>
              </a:rPr>
              <a:t>Motivation</a:t>
            </a:r>
            <a:endParaRPr lang="en-US">
              <a:solidFill>
                <a:srgbClr val="FFFFFF"/>
              </a:solidFill>
            </a:endParaRPr>
          </a:p>
        </p:txBody>
      </p:sp>
    </p:spTree>
    <p:extLst>
      <p:ext uri="{BB962C8B-B14F-4D97-AF65-F5344CB8AC3E}">
        <p14:creationId xmlns:p14="http://schemas.microsoft.com/office/powerpoint/2010/main" val="1248622123"/>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0BDD93-FEB1-5F4C-BA1A-2BFD1635DA63}"/>
              </a:ext>
            </a:extLst>
          </p:cNvPr>
          <p:cNvSpPr>
            <a:spLocks noGrp="1"/>
          </p:cNvSpPr>
          <p:nvPr>
            <p:ph type="title"/>
          </p:nvPr>
        </p:nvSpPr>
        <p:spPr/>
        <p:txBody>
          <a:bodyPr>
            <a:normAutofit/>
          </a:bodyPr>
          <a:lstStyle/>
          <a:p>
            <a:r>
              <a:rPr lang="en-US" sz="3600" b="1" dirty="0">
                <a:latin typeface="Calibri" panose="020F0502020204030204" pitchFamily="34" charset="0"/>
                <a:cs typeface="Calibri" panose="020F0502020204030204" pitchFamily="34" charset="0"/>
              </a:rPr>
              <a:t>Intrinsic vs. Extrinsic Motivation </a:t>
            </a:r>
            <a:br>
              <a:rPr lang="en-US" sz="3600" b="1" dirty="0">
                <a:latin typeface="Calibri" panose="020F0502020204030204" pitchFamily="34" charset="0"/>
                <a:cs typeface="Calibri" panose="020F0502020204030204" pitchFamily="34" charset="0"/>
              </a:rPr>
            </a:br>
            <a:endParaRPr lang="en-US" dirty="0"/>
          </a:p>
        </p:txBody>
      </p:sp>
      <p:sp>
        <p:nvSpPr>
          <p:cNvPr id="3" name="Content Placeholder 2">
            <a:extLst>
              <a:ext uri="{FF2B5EF4-FFF2-40B4-BE49-F238E27FC236}">
                <a16:creationId xmlns:a16="http://schemas.microsoft.com/office/drawing/2014/main" id="{C0CF9E20-BAE3-B346-B923-F0A35E0AAE6B}"/>
              </a:ext>
            </a:extLst>
          </p:cNvPr>
          <p:cNvSpPr>
            <a:spLocks noGrp="1"/>
          </p:cNvSpPr>
          <p:nvPr>
            <p:ph idx="1"/>
          </p:nvPr>
        </p:nvSpPr>
        <p:spPr>
          <a:xfrm>
            <a:off x="977884" y="1690690"/>
            <a:ext cx="9941128" cy="4351337"/>
          </a:xfrm>
        </p:spPr>
        <p:txBody>
          <a:bodyPr>
            <a:normAutofit/>
          </a:bodyPr>
          <a:lstStyle/>
          <a:p>
            <a:pPr marL="0" indent="0">
              <a:buNone/>
            </a:pPr>
            <a:r>
              <a:rPr lang="en-US" sz="2400" dirty="0">
                <a:latin typeface="Calibri" panose="020F0502020204030204" pitchFamily="34" charset="0"/>
                <a:cs typeface="Calibri" panose="020F0502020204030204" pitchFamily="34" charset="0"/>
              </a:rPr>
              <a:t>When explicit incentives seek to change behavior in areas like </a:t>
            </a:r>
            <a:r>
              <a:rPr lang="en-US" sz="2400" b="1" dirty="0">
                <a:latin typeface="Calibri" panose="020F0502020204030204" pitchFamily="34" charset="0"/>
                <a:cs typeface="Calibri" panose="020F0502020204030204" pitchFamily="34" charset="0"/>
              </a:rPr>
              <a:t>education, contributions to public goods, and forming habits</a:t>
            </a:r>
            <a:r>
              <a:rPr lang="en-US" sz="2400" dirty="0">
                <a:latin typeface="Calibri" panose="020F0502020204030204" pitchFamily="34" charset="0"/>
                <a:cs typeface="Calibri" panose="020F0502020204030204" pitchFamily="34" charset="0"/>
              </a:rPr>
              <a:t>, a potential </a:t>
            </a:r>
            <a:r>
              <a:rPr lang="en-US" sz="2400" b="1" dirty="0">
                <a:latin typeface="Calibri" panose="020F0502020204030204" pitchFamily="34" charset="0"/>
                <a:cs typeface="Calibri" panose="020F0502020204030204" pitchFamily="34" charset="0"/>
              </a:rPr>
              <a:t>conflict </a:t>
            </a:r>
            <a:r>
              <a:rPr lang="en-US" sz="2400" dirty="0">
                <a:latin typeface="Calibri" panose="020F0502020204030204" pitchFamily="34" charset="0"/>
                <a:cs typeface="Calibri" panose="020F0502020204030204" pitchFamily="34" charset="0"/>
              </a:rPr>
              <a:t>arises between the direct </a:t>
            </a:r>
            <a:r>
              <a:rPr lang="en-US" sz="2400" b="1" dirty="0">
                <a:latin typeface="Calibri" panose="020F0502020204030204" pitchFamily="34" charset="0"/>
                <a:cs typeface="Calibri" panose="020F0502020204030204" pitchFamily="34" charset="0"/>
              </a:rPr>
              <a:t>extrinsic effect </a:t>
            </a:r>
            <a:r>
              <a:rPr lang="en-US" sz="2400" dirty="0">
                <a:latin typeface="Calibri" panose="020F0502020204030204" pitchFamily="34" charset="0"/>
                <a:cs typeface="Calibri" panose="020F0502020204030204" pitchFamily="34" charset="0"/>
              </a:rPr>
              <a:t>of the incentives and how these incentives can crowd out </a:t>
            </a:r>
            <a:r>
              <a:rPr lang="en-US" sz="2400" b="1" dirty="0">
                <a:latin typeface="Calibri" panose="020F0502020204030204" pitchFamily="34" charset="0"/>
                <a:cs typeface="Calibri" panose="020F0502020204030204" pitchFamily="34" charset="0"/>
              </a:rPr>
              <a:t>intrinsic motivations </a:t>
            </a:r>
            <a:r>
              <a:rPr lang="en-US" sz="2400" dirty="0">
                <a:latin typeface="Calibri" panose="020F0502020204030204" pitchFamily="34" charset="0"/>
                <a:cs typeface="Calibri" panose="020F0502020204030204" pitchFamily="34" charset="0"/>
              </a:rPr>
              <a:t>in the short run and the long run. </a:t>
            </a:r>
          </a:p>
        </p:txBody>
      </p:sp>
    </p:spTree>
    <p:extLst>
      <p:ext uri="{BB962C8B-B14F-4D97-AF65-F5344CB8AC3E}">
        <p14:creationId xmlns:p14="http://schemas.microsoft.com/office/powerpoint/2010/main" val="32568533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0BDD93-FEB1-5F4C-BA1A-2BFD1635DA63}"/>
              </a:ext>
            </a:extLst>
          </p:cNvPr>
          <p:cNvSpPr>
            <a:spLocks noGrp="1"/>
          </p:cNvSpPr>
          <p:nvPr>
            <p:ph type="title"/>
          </p:nvPr>
        </p:nvSpPr>
        <p:spPr/>
        <p:txBody>
          <a:bodyPr>
            <a:normAutofit/>
          </a:bodyPr>
          <a:lstStyle/>
          <a:p>
            <a:r>
              <a:rPr lang="en-US" sz="3600" b="1" dirty="0">
                <a:latin typeface="Calibri" panose="020F0502020204030204" pitchFamily="34" charset="0"/>
                <a:cs typeface="Calibri" panose="020F0502020204030204" pitchFamily="34" charset="0"/>
              </a:rPr>
              <a:t>Intrinsic vs. Extrinsic Motivation </a:t>
            </a:r>
            <a:br>
              <a:rPr lang="en-US" sz="3600" b="1" dirty="0">
                <a:latin typeface="Calibri" panose="020F0502020204030204" pitchFamily="34" charset="0"/>
                <a:cs typeface="Calibri" panose="020F0502020204030204" pitchFamily="34" charset="0"/>
              </a:rPr>
            </a:br>
            <a:endParaRPr lang="en-US" dirty="0"/>
          </a:p>
        </p:txBody>
      </p:sp>
      <p:sp>
        <p:nvSpPr>
          <p:cNvPr id="3" name="Content Placeholder 2">
            <a:extLst>
              <a:ext uri="{FF2B5EF4-FFF2-40B4-BE49-F238E27FC236}">
                <a16:creationId xmlns:a16="http://schemas.microsoft.com/office/drawing/2014/main" id="{C0CF9E20-BAE3-B346-B923-F0A35E0AAE6B}"/>
              </a:ext>
            </a:extLst>
          </p:cNvPr>
          <p:cNvSpPr>
            <a:spLocks noGrp="1"/>
          </p:cNvSpPr>
          <p:nvPr>
            <p:ph idx="1"/>
          </p:nvPr>
        </p:nvSpPr>
        <p:spPr>
          <a:xfrm>
            <a:off x="838200" y="1439284"/>
            <a:ext cx="9278010" cy="4351337"/>
          </a:xfrm>
        </p:spPr>
        <p:txBody>
          <a:bodyPr>
            <a:normAutofit/>
          </a:bodyPr>
          <a:lstStyle/>
          <a:p>
            <a:r>
              <a:rPr lang="en-US" sz="2000" dirty="0">
                <a:latin typeface="Calibri" panose="020F0502020204030204" pitchFamily="34" charset="0"/>
                <a:cs typeface="Calibri" panose="020F0502020204030204" pitchFamily="34" charset="0"/>
              </a:rPr>
              <a:t>Monetary incentives from principals may change how tasks are perceived by agents, with negative effects on behavior. </a:t>
            </a:r>
          </a:p>
          <a:p>
            <a:r>
              <a:rPr lang="en-US" sz="2000" dirty="0" err="1">
                <a:latin typeface="Calibri" panose="020F0502020204030204" pitchFamily="34" charset="0"/>
                <a:cs typeface="Calibri" panose="020F0502020204030204" pitchFamily="34" charset="0"/>
              </a:rPr>
              <a:t>Eg.</a:t>
            </a:r>
            <a:r>
              <a:rPr lang="en-US" sz="2000" dirty="0">
                <a:latin typeface="Calibri" panose="020F0502020204030204" pitchFamily="34" charset="0"/>
                <a:cs typeface="Calibri" panose="020F0502020204030204" pitchFamily="34" charset="0"/>
              </a:rPr>
              <a:t> an incentive for a child to learn to read might achieve that goal in the short term, but then be counterproductive as an incentive for students to enjoy reading and seek it out over their lifetimes. </a:t>
            </a:r>
          </a:p>
        </p:txBody>
      </p:sp>
      <p:pic>
        <p:nvPicPr>
          <p:cNvPr id="8" name="Picture 7">
            <a:extLst>
              <a:ext uri="{FF2B5EF4-FFF2-40B4-BE49-F238E27FC236}">
                <a16:creationId xmlns:a16="http://schemas.microsoft.com/office/drawing/2014/main" id="{D0DAFE9A-1503-2B45-B3D9-978CD7608B62}"/>
              </a:ext>
            </a:extLst>
          </p:cNvPr>
          <p:cNvPicPr>
            <a:picLocks noChangeAspect="1"/>
          </p:cNvPicPr>
          <p:nvPr/>
        </p:nvPicPr>
        <p:blipFill>
          <a:blip r:embed="rId2"/>
          <a:stretch>
            <a:fillRect/>
          </a:stretch>
        </p:blipFill>
        <p:spPr>
          <a:xfrm>
            <a:off x="4904692" y="3742988"/>
            <a:ext cx="4402667" cy="1838115"/>
          </a:xfrm>
          <a:prstGeom prst="rect">
            <a:avLst/>
          </a:prstGeom>
        </p:spPr>
      </p:pic>
      <p:sp>
        <p:nvSpPr>
          <p:cNvPr id="9" name="Rectangle 8">
            <a:extLst>
              <a:ext uri="{FF2B5EF4-FFF2-40B4-BE49-F238E27FC236}">
                <a16:creationId xmlns:a16="http://schemas.microsoft.com/office/drawing/2014/main" id="{CBAB7724-FBE0-2548-BFB9-AF4155B3A79C}"/>
              </a:ext>
            </a:extLst>
          </p:cNvPr>
          <p:cNvSpPr/>
          <p:nvPr/>
        </p:nvSpPr>
        <p:spPr>
          <a:xfrm>
            <a:off x="2075790" y="4520246"/>
            <a:ext cx="1641347" cy="461665"/>
          </a:xfrm>
          <a:prstGeom prst="rect">
            <a:avLst/>
          </a:prstGeom>
        </p:spPr>
        <p:txBody>
          <a:bodyPr wrap="none">
            <a:spAutoFit/>
          </a:bodyPr>
          <a:lstStyle/>
          <a:p>
            <a:r>
              <a:rPr lang="en-US" sz="2400" b="1" dirty="0">
                <a:latin typeface="Calibri" panose="020F0502020204030204" pitchFamily="34" charset="0"/>
                <a:cs typeface="Calibri" panose="020F0502020204030204" pitchFamily="34" charset="0"/>
              </a:rPr>
              <a:t>Uri </a:t>
            </a:r>
            <a:r>
              <a:rPr lang="en-US" sz="2400" b="1" dirty="0" err="1">
                <a:latin typeface="Calibri" panose="020F0502020204030204" pitchFamily="34" charset="0"/>
                <a:cs typeface="Calibri" panose="020F0502020204030204" pitchFamily="34" charset="0"/>
              </a:rPr>
              <a:t>Gneezy</a:t>
            </a:r>
            <a:r>
              <a:rPr lang="en-US" sz="2400" b="1" dirty="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13464629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Multi-coloured dialogue boxes">
            <a:extLst>
              <a:ext uri="{FF2B5EF4-FFF2-40B4-BE49-F238E27FC236}">
                <a16:creationId xmlns:a16="http://schemas.microsoft.com/office/drawing/2014/main" id="{02183485-66FE-2824-B6E4-AC491C448DFF}"/>
              </a:ext>
            </a:extLst>
          </p:cNvPr>
          <p:cNvPicPr>
            <a:picLocks noChangeAspect="1"/>
          </p:cNvPicPr>
          <p:nvPr/>
        </p:nvPicPr>
        <p:blipFill rotWithShape="1">
          <a:blip r:embed="rId2">
            <a:alphaModFix amt="50000"/>
          </a:blip>
          <a:srcRect t="21441" b="5978"/>
          <a:stretch/>
        </p:blipFill>
        <p:spPr>
          <a:xfrm>
            <a:off x="20" y="1"/>
            <a:ext cx="12191980" cy="6857999"/>
          </a:xfrm>
          <a:prstGeom prst="rect">
            <a:avLst/>
          </a:prstGeom>
        </p:spPr>
      </p:pic>
      <p:sp>
        <p:nvSpPr>
          <p:cNvPr id="2" name="Title 1">
            <a:extLst>
              <a:ext uri="{FF2B5EF4-FFF2-40B4-BE49-F238E27FC236}">
                <a16:creationId xmlns:a16="http://schemas.microsoft.com/office/drawing/2014/main" id="{B0E867BC-3D83-AF9D-FA71-81B0A8432A3E}"/>
              </a:ext>
            </a:extLst>
          </p:cNvPr>
          <p:cNvSpPr>
            <a:spLocks noGrp="1"/>
          </p:cNvSpPr>
          <p:nvPr>
            <p:ph type="ctrTitle"/>
          </p:nvPr>
        </p:nvSpPr>
        <p:spPr>
          <a:xfrm>
            <a:off x="1524000" y="1122362"/>
            <a:ext cx="9144000" cy="2900518"/>
          </a:xfrm>
        </p:spPr>
        <p:txBody>
          <a:bodyPr>
            <a:normAutofit/>
          </a:bodyPr>
          <a:lstStyle/>
          <a:p>
            <a:r>
              <a:rPr lang="en-US" altLang="zh-CN" dirty="0">
                <a:solidFill>
                  <a:srgbClr val="FFFFFF"/>
                </a:solidFill>
              </a:rPr>
              <a:t>Communication</a:t>
            </a:r>
            <a:endParaRPr lang="en-US" dirty="0">
              <a:solidFill>
                <a:srgbClr val="FFFFFF"/>
              </a:solidFill>
            </a:endParaRPr>
          </a:p>
        </p:txBody>
      </p:sp>
    </p:spTree>
    <p:extLst>
      <p:ext uri="{BB962C8B-B14F-4D97-AF65-F5344CB8AC3E}">
        <p14:creationId xmlns:p14="http://schemas.microsoft.com/office/powerpoint/2010/main" val="159117434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7" name="Rectangle 1046">
            <a:extLst>
              <a:ext uri="{FF2B5EF4-FFF2-40B4-BE49-F238E27FC236}">
                <a16:creationId xmlns:a16="http://schemas.microsoft.com/office/drawing/2014/main" id="{9427AF5F-9A0E-42B7-A252-FD64C9885F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522401-70F1-A4BC-F0CB-77D1653B8071}"/>
              </a:ext>
            </a:extLst>
          </p:cNvPr>
          <p:cNvSpPr>
            <a:spLocks noGrp="1"/>
          </p:cNvSpPr>
          <p:nvPr>
            <p:ph type="title"/>
          </p:nvPr>
        </p:nvSpPr>
        <p:spPr>
          <a:xfrm>
            <a:off x="838200" y="365125"/>
            <a:ext cx="10515600" cy="1306443"/>
          </a:xfrm>
        </p:spPr>
        <p:txBody>
          <a:bodyPr>
            <a:normAutofit/>
          </a:bodyPr>
          <a:lstStyle/>
          <a:p>
            <a:r>
              <a:rPr lang="en-US" sz="4000"/>
              <a:t>Functions of Communication</a:t>
            </a:r>
          </a:p>
        </p:txBody>
      </p:sp>
      <p:sp>
        <p:nvSpPr>
          <p:cNvPr id="3" name="Content Placeholder 2">
            <a:extLst>
              <a:ext uri="{FF2B5EF4-FFF2-40B4-BE49-F238E27FC236}">
                <a16:creationId xmlns:a16="http://schemas.microsoft.com/office/drawing/2014/main" id="{A96BDF89-31DC-9BBD-990D-5BA84F0B0D34}"/>
              </a:ext>
            </a:extLst>
          </p:cNvPr>
          <p:cNvSpPr>
            <a:spLocks noGrp="1"/>
          </p:cNvSpPr>
          <p:nvPr>
            <p:ph idx="1"/>
          </p:nvPr>
        </p:nvSpPr>
        <p:spPr>
          <a:xfrm>
            <a:off x="838200" y="1825625"/>
            <a:ext cx="4345300" cy="4303464"/>
          </a:xfrm>
        </p:spPr>
        <p:txBody>
          <a:bodyPr>
            <a:normAutofit/>
          </a:bodyPr>
          <a:lstStyle/>
          <a:p>
            <a:pPr marL="0" indent="0">
              <a:buNone/>
            </a:pPr>
            <a:r>
              <a:rPr lang="en-US" sz="2400" b="1" dirty="0">
                <a:effectLst/>
                <a:latin typeface="Helvetica" pitchFamily="2" charset="0"/>
              </a:rPr>
              <a:t>Instrumental functions of communication </a:t>
            </a:r>
          </a:p>
          <a:p>
            <a:r>
              <a:rPr lang="en-US" sz="2400" dirty="0">
                <a:effectLst/>
                <a:latin typeface="Helvetica" pitchFamily="2" charset="0"/>
              </a:rPr>
              <a:t>Information transmission </a:t>
            </a:r>
          </a:p>
          <a:p>
            <a:r>
              <a:rPr lang="en-US" sz="2400" dirty="0">
                <a:effectLst/>
                <a:latin typeface="Helvetica" pitchFamily="2" charset="0"/>
              </a:rPr>
              <a:t>Strategic communication </a:t>
            </a:r>
          </a:p>
          <a:p>
            <a:pPr marL="0" indent="0">
              <a:buNone/>
            </a:pPr>
            <a:endParaRPr lang="en-US" sz="2400" b="1" dirty="0">
              <a:latin typeface="Helvetica" pitchFamily="2" charset="0"/>
            </a:endParaRPr>
          </a:p>
          <a:p>
            <a:pPr marL="0" indent="0">
              <a:buNone/>
            </a:pPr>
            <a:r>
              <a:rPr lang="en-US" sz="2400" b="1" dirty="0">
                <a:effectLst/>
                <a:latin typeface="Helvetica" pitchFamily="2" charset="0"/>
              </a:rPr>
              <a:t>Non-instrumental function of communication</a:t>
            </a:r>
          </a:p>
          <a:p>
            <a:r>
              <a:rPr lang="en-US" sz="2400" dirty="0">
                <a:latin typeface="Helvetica" pitchFamily="2" charset="0"/>
              </a:rPr>
              <a:t>E</a:t>
            </a:r>
            <a:r>
              <a:rPr lang="en-US" sz="2400" dirty="0">
                <a:effectLst/>
                <a:latin typeface="Helvetica" pitchFamily="2" charset="0"/>
              </a:rPr>
              <a:t>motion expression</a:t>
            </a:r>
            <a:endParaRPr lang="en-US" sz="2400" dirty="0"/>
          </a:p>
        </p:txBody>
      </p:sp>
      <p:pic>
        <p:nvPicPr>
          <p:cNvPr id="1026" name="Picture 2" descr="Stress Relief Boxing Desk Toys, Desktop Punching Bag Angry Management Doll,  Anti Stress Plush Screaming Doll, Comfortable Touching Me Decompress Toys,  ...">
            <a:extLst>
              <a:ext uri="{FF2B5EF4-FFF2-40B4-BE49-F238E27FC236}">
                <a16:creationId xmlns:a16="http://schemas.microsoft.com/office/drawing/2014/main" id="{4CE5FD81-BE9F-3C6F-E87F-190B2B4C730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 b="27927"/>
          <a:stretch/>
        </p:blipFill>
        <p:spPr bwMode="auto">
          <a:xfrm>
            <a:off x="5183500" y="1904282"/>
            <a:ext cx="6170299" cy="4224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60304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7F7C8-2248-97D2-5749-D718FCB81031}"/>
              </a:ext>
            </a:extLst>
          </p:cNvPr>
          <p:cNvSpPr>
            <a:spLocks noGrp="1"/>
          </p:cNvSpPr>
          <p:nvPr>
            <p:ph type="title"/>
          </p:nvPr>
        </p:nvSpPr>
        <p:spPr/>
        <p:txBody>
          <a:bodyPr/>
          <a:lstStyle/>
          <a:p>
            <a:r>
              <a:rPr lang="en-US" dirty="0"/>
              <a:t>AI and Communication </a:t>
            </a:r>
          </a:p>
        </p:txBody>
      </p:sp>
      <p:sp>
        <p:nvSpPr>
          <p:cNvPr id="3" name="Content Placeholder 2">
            <a:extLst>
              <a:ext uri="{FF2B5EF4-FFF2-40B4-BE49-F238E27FC236}">
                <a16:creationId xmlns:a16="http://schemas.microsoft.com/office/drawing/2014/main" id="{A20BAFEE-9FFE-9805-BE05-819E3E659ABF}"/>
              </a:ext>
            </a:extLst>
          </p:cNvPr>
          <p:cNvSpPr>
            <a:spLocks noGrp="1"/>
          </p:cNvSpPr>
          <p:nvPr>
            <p:ph idx="1"/>
          </p:nvPr>
        </p:nvSpPr>
        <p:spPr>
          <a:xfrm>
            <a:off x="838200" y="1495314"/>
            <a:ext cx="11100810" cy="5195942"/>
          </a:xfrm>
        </p:spPr>
        <p:txBody>
          <a:bodyPr>
            <a:normAutofit lnSpcReduction="10000"/>
          </a:bodyPr>
          <a:lstStyle/>
          <a:p>
            <a:pPr marL="0" indent="0">
              <a:lnSpc>
                <a:spcPct val="120000"/>
              </a:lnSpc>
              <a:buNone/>
            </a:pPr>
            <a:r>
              <a:rPr lang="en-US" sz="2000" b="0" i="0" dirty="0">
                <a:effectLst/>
                <a:highlight>
                  <a:srgbClr val="FFFFFF"/>
                </a:highlight>
                <a:latin typeface="Arial" panose="020B0604020202020204" pitchFamily="34" charset="0"/>
              </a:rPr>
              <a:t>In recent years, the implementation of AI in communication-intensive industries, such as professional services, healthcare, and education, has surpassed its use in manufacturing</a:t>
            </a:r>
            <a:br>
              <a:rPr lang="en-US" sz="2000" dirty="0"/>
            </a:br>
            <a:r>
              <a:rPr lang="en-US" sz="2000" b="0" i="0" dirty="0">
                <a:effectLst/>
                <a:highlight>
                  <a:srgbClr val="FFFFFF"/>
                </a:highlight>
                <a:latin typeface="Arial" panose="020B0604020202020204" pitchFamily="34" charset="0"/>
              </a:rPr>
              <a:t>(</a:t>
            </a:r>
            <a:r>
              <a:rPr lang="en-US" sz="2000" dirty="0">
                <a:solidFill>
                  <a:srgbClr val="000080"/>
                </a:solidFill>
                <a:latin typeface="Helvetica" pitchFamily="2" charset="0"/>
              </a:rPr>
              <a:t>Acemoglu et al. 2022</a:t>
            </a:r>
            <a:r>
              <a:rPr lang="en-US" sz="2000" b="0" i="0" dirty="0">
                <a:effectLst/>
                <a:highlight>
                  <a:srgbClr val="FFFFFF"/>
                </a:highlight>
                <a:latin typeface="Arial" panose="020B0604020202020204" pitchFamily="34" charset="0"/>
              </a:rPr>
              <a:t>)</a:t>
            </a:r>
          </a:p>
          <a:p>
            <a:pPr marL="0" indent="0">
              <a:lnSpc>
                <a:spcPct val="120000"/>
              </a:lnSpc>
              <a:buNone/>
            </a:pPr>
            <a:endParaRPr lang="en-US" sz="2000" dirty="0">
              <a:highlight>
                <a:srgbClr val="FFFFFF"/>
              </a:highlight>
              <a:latin typeface="Arial" panose="020B0604020202020204" pitchFamily="34" charset="0"/>
            </a:endParaRPr>
          </a:p>
          <a:p>
            <a:pPr marL="0" indent="0">
              <a:lnSpc>
                <a:spcPct val="120000"/>
              </a:lnSpc>
              <a:buNone/>
            </a:pPr>
            <a:r>
              <a:rPr lang="en-US" sz="2000" b="0" i="0" dirty="0">
                <a:effectLst/>
                <a:highlight>
                  <a:srgbClr val="FFFFFF"/>
                </a:highlight>
                <a:latin typeface="Arial" panose="020B0604020202020204" pitchFamily="34" charset="0"/>
              </a:rPr>
              <a:t>One body of literature suggests that AI cannot completely replace the roles of humans, particularly in aspects such as trust, cooperation, and emotional responses </a:t>
            </a:r>
          </a:p>
          <a:p>
            <a:pPr marL="0" indent="0">
              <a:lnSpc>
                <a:spcPct val="120000"/>
              </a:lnSpc>
              <a:buNone/>
            </a:pPr>
            <a:r>
              <a:rPr lang="en-US" altLang="zh-CN" sz="2000" b="0" i="0" dirty="0">
                <a:solidFill>
                  <a:srgbClr val="000000"/>
                </a:solidFill>
                <a:highlight>
                  <a:srgbClr val="FFFFFF"/>
                </a:highlight>
                <a:latin typeface="Helvetica" pitchFamily="2" charset="0"/>
              </a:rPr>
              <a:t>-</a:t>
            </a:r>
            <a:r>
              <a:rPr lang="zh-CN" altLang="en-US" sz="2000" b="0" i="0" dirty="0">
                <a:solidFill>
                  <a:srgbClr val="000000"/>
                </a:solidFill>
                <a:highlight>
                  <a:srgbClr val="FFFFFF"/>
                </a:highlight>
                <a:latin typeface="Helvetica" pitchFamily="2" charset="0"/>
              </a:rPr>
              <a:t> </a:t>
            </a:r>
            <a:r>
              <a:rPr lang="en-US" altLang="zh-CN" sz="2000" b="0" i="0" dirty="0">
                <a:solidFill>
                  <a:srgbClr val="000000"/>
                </a:solidFill>
                <a:highlight>
                  <a:srgbClr val="FFFFFF"/>
                </a:highlight>
                <a:latin typeface="Helvetica" pitchFamily="2" charset="0"/>
              </a:rPr>
              <a:t>L</a:t>
            </a:r>
            <a:r>
              <a:rPr lang="en-US" sz="2000" dirty="0">
                <a:solidFill>
                  <a:srgbClr val="000000"/>
                </a:solidFill>
                <a:effectLst/>
                <a:latin typeface="Helvetica" pitchFamily="2" charset="0"/>
              </a:rPr>
              <a:t>ess trust </a:t>
            </a:r>
            <a:r>
              <a:rPr lang="en-US" sz="2000" dirty="0">
                <a:solidFill>
                  <a:srgbClr val="000080"/>
                </a:solidFill>
                <a:effectLst/>
                <a:latin typeface="Helvetica" pitchFamily="2" charset="0"/>
              </a:rPr>
              <a:t>(</a:t>
            </a:r>
            <a:r>
              <a:rPr lang="en-US" sz="2000" dirty="0" err="1">
                <a:solidFill>
                  <a:srgbClr val="000080"/>
                </a:solidFill>
                <a:effectLst/>
                <a:latin typeface="Helvetica" pitchFamily="2" charset="0"/>
              </a:rPr>
              <a:t>Dietvorst</a:t>
            </a:r>
            <a:r>
              <a:rPr lang="en-US" sz="2000" dirty="0">
                <a:solidFill>
                  <a:srgbClr val="000080"/>
                </a:solidFill>
                <a:effectLst/>
                <a:latin typeface="Helvetica" pitchFamily="2" charset="0"/>
              </a:rPr>
              <a:t> et al. 2015; </a:t>
            </a:r>
            <a:r>
              <a:rPr lang="en-US" sz="2000" dirty="0" err="1">
                <a:solidFill>
                  <a:srgbClr val="000080"/>
                </a:solidFill>
                <a:effectLst/>
                <a:latin typeface="Helvetica" pitchFamily="2" charset="0"/>
              </a:rPr>
              <a:t>Schniter</a:t>
            </a:r>
            <a:r>
              <a:rPr lang="en-US" sz="2000" dirty="0">
                <a:solidFill>
                  <a:srgbClr val="000080"/>
                </a:solidFill>
                <a:effectLst/>
                <a:latin typeface="Helvetica" pitchFamily="2" charset="0"/>
              </a:rPr>
              <a:t> et al. 2020)</a:t>
            </a:r>
            <a:r>
              <a:rPr lang="en-US" sz="2000" dirty="0">
                <a:solidFill>
                  <a:srgbClr val="000000"/>
                </a:solidFill>
                <a:effectLst/>
                <a:latin typeface="Helvetica" pitchFamily="2" charset="0"/>
              </a:rPr>
              <a:t>, lower </a:t>
            </a:r>
            <a:r>
              <a:rPr lang="en-US" sz="2000" dirty="0">
                <a:effectLst/>
                <a:latin typeface="Helvetica" pitchFamily="2" charset="0"/>
              </a:rPr>
              <a:t>willingness to cooperate </a:t>
            </a:r>
            <a:r>
              <a:rPr lang="en-US" sz="2000" dirty="0">
                <a:solidFill>
                  <a:srgbClr val="000080"/>
                </a:solidFill>
                <a:effectLst/>
                <a:latin typeface="Helvetica" pitchFamily="2" charset="0"/>
              </a:rPr>
              <a:t>(</a:t>
            </a:r>
            <a:r>
              <a:rPr lang="en-US" sz="2000" dirty="0" err="1">
                <a:solidFill>
                  <a:srgbClr val="000080"/>
                </a:solidFill>
                <a:effectLst/>
                <a:latin typeface="Helvetica" pitchFamily="2" charset="0"/>
              </a:rPr>
              <a:t>Maggioni</a:t>
            </a:r>
            <a:r>
              <a:rPr lang="en-US" sz="2000" dirty="0">
                <a:solidFill>
                  <a:srgbClr val="000080"/>
                </a:solidFill>
                <a:effectLst/>
                <a:latin typeface="Helvetica" pitchFamily="2" charset="0"/>
              </a:rPr>
              <a:t> and </a:t>
            </a:r>
            <a:r>
              <a:rPr lang="en-US" sz="2000" dirty="0" err="1">
                <a:solidFill>
                  <a:srgbClr val="000080"/>
                </a:solidFill>
                <a:effectLst/>
                <a:latin typeface="Helvetica" pitchFamily="2" charset="0"/>
              </a:rPr>
              <a:t>Rossignoli</a:t>
            </a:r>
            <a:r>
              <a:rPr lang="en-US" sz="2000" dirty="0">
                <a:solidFill>
                  <a:srgbClr val="000080"/>
                </a:solidFill>
                <a:effectLst/>
                <a:latin typeface="Helvetica" pitchFamily="2" charset="0"/>
              </a:rPr>
              <a:t> 2023)</a:t>
            </a:r>
            <a:r>
              <a:rPr lang="en-US" sz="2000" dirty="0">
                <a:effectLst/>
                <a:latin typeface="Helvetica" pitchFamily="2" charset="0"/>
              </a:rPr>
              <a:t>, less emotional </a:t>
            </a:r>
            <a:r>
              <a:rPr lang="en-US" sz="2000" dirty="0">
                <a:solidFill>
                  <a:srgbClr val="000000"/>
                </a:solidFill>
                <a:effectLst/>
                <a:latin typeface="Helvetica" pitchFamily="2" charset="0"/>
              </a:rPr>
              <a:t>expression </a:t>
            </a:r>
            <a:r>
              <a:rPr lang="en-US" sz="2000" dirty="0">
                <a:solidFill>
                  <a:srgbClr val="000080"/>
                </a:solidFill>
                <a:effectLst/>
                <a:latin typeface="Helvetica" pitchFamily="2" charset="0"/>
              </a:rPr>
              <a:t>(</a:t>
            </a:r>
            <a:r>
              <a:rPr lang="en-US" sz="2000" dirty="0" err="1">
                <a:solidFill>
                  <a:srgbClr val="000080"/>
                </a:solidFill>
                <a:effectLst/>
                <a:latin typeface="Helvetica" pitchFamily="2" charset="0"/>
              </a:rPr>
              <a:t>Chugunova</a:t>
            </a:r>
            <a:r>
              <a:rPr lang="en-US" sz="2000" dirty="0">
                <a:solidFill>
                  <a:srgbClr val="000080"/>
                </a:solidFill>
                <a:effectLst/>
                <a:latin typeface="Helvetica" pitchFamily="2" charset="0"/>
              </a:rPr>
              <a:t> and </a:t>
            </a:r>
            <a:r>
              <a:rPr lang="en-US" sz="2000" dirty="0" err="1">
                <a:solidFill>
                  <a:srgbClr val="000080"/>
                </a:solidFill>
                <a:effectLst/>
                <a:latin typeface="Helvetica" pitchFamily="2" charset="0"/>
              </a:rPr>
              <a:t>Sele</a:t>
            </a:r>
            <a:r>
              <a:rPr lang="en-US" sz="2000" dirty="0">
                <a:solidFill>
                  <a:srgbClr val="000080"/>
                </a:solidFill>
                <a:effectLst/>
                <a:latin typeface="Helvetica" pitchFamily="2" charset="0"/>
              </a:rPr>
              <a:t> 2022) </a:t>
            </a:r>
            <a:r>
              <a:rPr lang="en-US" sz="2000" dirty="0">
                <a:solidFill>
                  <a:srgbClr val="000000"/>
                </a:solidFill>
                <a:effectLst/>
                <a:latin typeface="Helvetica" pitchFamily="2" charset="0"/>
              </a:rPr>
              <a:t>towards AI</a:t>
            </a:r>
          </a:p>
          <a:p>
            <a:pPr marL="0" indent="0">
              <a:lnSpc>
                <a:spcPct val="120000"/>
              </a:lnSpc>
              <a:buNone/>
            </a:pPr>
            <a:endParaRPr lang="en-US" sz="2000" dirty="0">
              <a:solidFill>
                <a:srgbClr val="000000"/>
              </a:solidFill>
              <a:latin typeface="Helvetica" pitchFamily="2" charset="0"/>
            </a:endParaRPr>
          </a:p>
          <a:p>
            <a:pPr marL="0" indent="0">
              <a:lnSpc>
                <a:spcPct val="120000"/>
              </a:lnSpc>
              <a:buNone/>
            </a:pPr>
            <a:r>
              <a:rPr lang="en-US" sz="2000" b="0" i="0" dirty="0">
                <a:effectLst/>
                <a:highlight>
                  <a:srgbClr val="FFFFFF"/>
                </a:highlight>
                <a:latin typeface="Arial" panose="020B0604020202020204" pitchFamily="34" charset="0"/>
              </a:rPr>
              <a:t>Another line of research in the field demonstrates the efficiency of AI</a:t>
            </a:r>
            <a:endParaRPr lang="en-US" altLang="zh-CN" sz="2000" dirty="0">
              <a:highlight>
                <a:srgbClr val="FFFFFF"/>
              </a:highlight>
              <a:latin typeface="Arial" panose="020B0604020202020204" pitchFamily="34" charset="0"/>
            </a:endParaRPr>
          </a:p>
          <a:p>
            <a:pPr marL="0" indent="0">
              <a:lnSpc>
                <a:spcPct val="120000"/>
              </a:lnSpc>
              <a:buNone/>
            </a:pPr>
            <a:r>
              <a:rPr lang="en-US" altLang="zh-CN" sz="2000" dirty="0">
                <a:latin typeface="Helvetica" pitchFamily="2" charset="0"/>
              </a:rPr>
              <a:t>-</a:t>
            </a:r>
            <a:r>
              <a:rPr lang="zh-CN" altLang="en-US" sz="2000" dirty="0">
                <a:latin typeface="Helvetica" pitchFamily="2" charset="0"/>
              </a:rPr>
              <a:t> </a:t>
            </a:r>
            <a:r>
              <a:rPr lang="en-US" altLang="zh-CN" sz="2000" dirty="0">
                <a:latin typeface="Helvetica" pitchFamily="2" charset="0"/>
              </a:rPr>
              <a:t>W</a:t>
            </a:r>
            <a:r>
              <a:rPr lang="en-US" sz="2000" dirty="0">
                <a:effectLst/>
                <a:latin typeface="Helvetica" pitchFamily="2" charset="0"/>
              </a:rPr>
              <a:t>orking performance </a:t>
            </a:r>
            <a:r>
              <a:rPr lang="en-US" sz="2000" dirty="0">
                <a:solidFill>
                  <a:srgbClr val="000080"/>
                </a:solidFill>
                <a:effectLst/>
                <a:latin typeface="Helvetica" pitchFamily="2" charset="0"/>
              </a:rPr>
              <a:t>(Luo et al. 2019; Bao and Huang 2022; Ayers et al. 2023)</a:t>
            </a:r>
            <a:r>
              <a:rPr lang="en-US" sz="2000" dirty="0">
                <a:solidFill>
                  <a:srgbClr val="000000"/>
                </a:solidFill>
                <a:effectLst/>
                <a:latin typeface="Helvetica" pitchFamily="2" charset="0"/>
              </a:rPr>
              <a:t>; consumer satisfaction </a:t>
            </a:r>
            <a:r>
              <a:rPr lang="en-US" sz="2000" dirty="0">
                <a:solidFill>
                  <a:srgbClr val="000080"/>
                </a:solidFill>
                <a:effectLst/>
                <a:latin typeface="Helvetica" pitchFamily="2" charset="0"/>
              </a:rPr>
              <a:t>(Mende et al. 2019)</a:t>
            </a:r>
          </a:p>
        </p:txBody>
      </p:sp>
    </p:spTree>
    <p:extLst>
      <p:ext uri="{BB962C8B-B14F-4D97-AF65-F5344CB8AC3E}">
        <p14:creationId xmlns:p14="http://schemas.microsoft.com/office/powerpoint/2010/main" val="10546963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4B7EBF7-9D0A-2211-6C2A-510BE34E9BA6}"/>
              </a:ext>
            </a:extLst>
          </p:cNvPr>
          <p:cNvPicPr>
            <a:picLocks noChangeAspect="1"/>
          </p:cNvPicPr>
          <p:nvPr/>
        </p:nvPicPr>
        <p:blipFill>
          <a:blip r:embed="rId2"/>
          <a:stretch>
            <a:fillRect/>
          </a:stretch>
        </p:blipFill>
        <p:spPr>
          <a:xfrm>
            <a:off x="1128713" y="315917"/>
            <a:ext cx="9286875" cy="6542087"/>
          </a:xfrm>
          <a:prstGeom prst="rect">
            <a:avLst/>
          </a:prstGeom>
        </p:spPr>
      </p:pic>
    </p:spTree>
    <p:extLst>
      <p:ext uri="{BB962C8B-B14F-4D97-AF65-F5344CB8AC3E}">
        <p14:creationId xmlns:p14="http://schemas.microsoft.com/office/powerpoint/2010/main" val="26788667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4838FFED-7948-32F1-43E2-2242A7432CF4}"/>
              </a:ext>
            </a:extLst>
          </p:cNvPr>
          <p:cNvPicPr>
            <a:picLocks noGrp="1" noChangeAspect="1"/>
          </p:cNvPicPr>
          <p:nvPr>
            <p:ph idx="1"/>
          </p:nvPr>
        </p:nvPicPr>
        <p:blipFill>
          <a:blip r:embed="rId2"/>
          <a:stretch>
            <a:fillRect/>
          </a:stretch>
        </p:blipFill>
        <p:spPr>
          <a:xfrm>
            <a:off x="643467" y="1043518"/>
            <a:ext cx="10905067" cy="4770965"/>
          </a:xfrm>
          <a:prstGeom prst="rect">
            <a:avLst/>
          </a:prstGeom>
        </p:spPr>
      </p:pic>
    </p:spTree>
    <p:extLst>
      <p:ext uri="{BB962C8B-B14F-4D97-AF65-F5344CB8AC3E}">
        <p14:creationId xmlns:p14="http://schemas.microsoft.com/office/powerpoint/2010/main" val="6251800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192236EB-DE54-BBDF-5A8D-9F5C5831BBC1}"/>
              </a:ext>
            </a:extLst>
          </p:cNvPr>
          <p:cNvPicPr>
            <a:picLocks noGrp="1" noChangeAspect="1"/>
          </p:cNvPicPr>
          <p:nvPr>
            <p:ph idx="1"/>
          </p:nvPr>
        </p:nvPicPr>
        <p:blipFill>
          <a:blip r:embed="rId2"/>
          <a:stretch>
            <a:fillRect/>
          </a:stretch>
        </p:blipFill>
        <p:spPr>
          <a:xfrm>
            <a:off x="1875498" y="643467"/>
            <a:ext cx="8441012" cy="5571067"/>
          </a:xfrm>
          <a:prstGeom prst="rect">
            <a:avLst/>
          </a:prstGeom>
        </p:spPr>
      </p:pic>
    </p:spTree>
    <p:extLst>
      <p:ext uri="{BB962C8B-B14F-4D97-AF65-F5344CB8AC3E}">
        <p14:creationId xmlns:p14="http://schemas.microsoft.com/office/powerpoint/2010/main" val="2034020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652945E7-E217-5EE8-1306-9540AD3128CC}"/>
              </a:ext>
            </a:extLst>
          </p:cNvPr>
          <p:cNvPicPr>
            <a:picLocks noGrp="1" noChangeAspect="1"/>
          </p:cNvPicPr>
          <p:nvPr>
            <p:ph idx="1"/>
          </p:nvPr>
        </p:nvPicPr>
        <p:blipFill>
          <a:blip r:embed="rId2"/>
          <a:stretch>
            <a:fillRect/>
          </a:stretch>
        </p:blipFill>
        <p:spPr>
          <a:xfrm>
            <a:off x="643467" y="1016255"/>
            <a:ext cx="10905067" cy="4825491"/>
          </a:xfrm>
          <a:prstGeom prst="rect">
            <a:avLst/>
          </a:prstGeom>
        </p:spPr>
      </p:pic>
    </p:spTree>
    <p:extLst>
      <p:ext uri="{BB962C8B-B14F-4D97-AF65-F5344CB8AC3E}">
        <p14:creationId xmlns:p14="http://schemas.microsoft.com/office/powerpoint/2010/main" val="24058431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025CDEA0-03B6-FEDA-B56D-9A7C0F50931E}"/>
              </a:ext>
            </a:extLst>
          </p:cNvPr>
          <p:cNvPicPr>
            <a:picLocks noGrp="1" noChangeAspect="1"/>
          </p:cNvPicPr>
          <p:nvPr>
            <p:ph idx="1"/>
          </p:nvPr>
        </p:nvPicPr>
        <p:blipFill>
          <a:blip r:embed="rId2"/>
          <a:stretch>
            <a:fillRect/>
          </a:stretch>
        </p:blipFill>
        <p:spPr>
          <a:xfrm>
            <a:off x="1875498" y="643467"/>
            <a:ext cx="8441012" cy="5571067"/>
          </a:xfrm>
          <a:prstGeom prst="rect">
            <a:avLst/>
          </a:prstGeom>
        </p:spPr>
      </p:pic>
    </p:spTree>
    <p:extLst>
      <p:ext uri="{BB962C8B-B14F-4D97-AF65-F5344CB8AC3E}">
        <p14:creationId xmlns:p14="http://schemas.microsoft.com/office/powerpoint/2010/main" val="36815074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3333EF6C-842C-7706-8297-A370138F41E6}"/>
              </a:ext>
            </a:extLst>
          </p:cNvPr>
          <p:cNvPicPr>
            <a:picLocks noGrp="1" noChangeAspect="1"/>
          </p:cNvPicPr>
          <p:nvPr>
            <p:ph idx="1"/>
          </p:nvPr>
        </p:nvPicPr>
        <p:blipFill>
          <a:blip r:embed="rId2"/>
          <a:stretch>
            <a:fillRect/>
          </a:stretch>
        </p:blipFill>
        <p:spPr>
          <a:xfrm>
            <a:off x="2227203" y="643467"/>
            <a:ext cx="7737595" cy="5571067"/>
          </a:xfrm>
          <a:prstGeom prst="rect">
            <a:avLst/>
          </a:prstGeom>
        </p:spPr>
      </p:pic>
    </p:spTree>
    <p:extLst>
      <p:ext uri="{BB962C8B-B14F-4D97-AF65-F5344CB8AC3E}">
        <p14:creationId xmlns:p14="http://schemas.microsoft.com/office/powerpoint/2010/main" val="12701599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A3FE8D61-4569-FBF6-36D2-6FF2E30F87AF}"/>
              </a:ext>
            </a:extLst>
          </p:cNvPr>
          <p:cNvPicPr>
            <a:picLocks noGrp="1" noChangeAspect="1"/>
          </p:cNvPicPr>
          <p:nvPr>
            <p:ph idx="1"/>
          </p:nvPr>
        </p:nvPicPr>
        <p:blipFill>
          <a:blip r:embed="rId2"/>
          <a:stretch>
            <a:fillRect/>
          </a:stretch>
        </p:blipFill>
        <p:spPr>
          <a:xfrm>
            <a:off x="1004407" y="778933"/>
            <a:ext cx="9849152" cy="5343165"/>
          </a:xfrm>
          <a:prstGeom prst="rect">
            <a:avLst/>
          </a:prstGeom>
        </p:spPr>
      </p:pic>
    </p:spTree>
    <p:extLst>
      <p:ext uri="{BB962C8B-B14F-4D97-AF65-F5344CB8AC3E}">
        <p14:creationId xmlns:p14="http://schemas.microsoft.com/office/powerpoint/2010/main" val="9429180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CC5BFDAF-6F4A-594A-AD31-EB089E16F236}"/>
              </a:ext>
            </a:extLst>
          </p:cNvPr>
          <p:cNvPicPr>
            <a:picLocks noGrp="1" noChangeAspect="1"/>
          </p:cNvPicPr>
          <p:nvPr>
            <p:ph idx="1"/>
          </p:nvPr>
        </p:nvPicPr>
        <p:blipFill>
          <a:blip r:embed="rId2"/>
          <a:stretch>
            <a:fillRect/>
          </a:stretch>
        </p:blipFill>
        <p:spPr>
          <a:xfrm>
            <a:off x="2102403" y="643467"/>
            <a:ext cx="7987195" cy="5571067"/>
          </a:xfrm>
          <a:prstGeom prst="rect">
            <a:avLst/>
          </a:prstGeom>
        </p:spPr>
      </p:pic>
    </p:spTree>
    <p:extLst>
      <p:ext uri="{BB962C8B-B14F-4D97-AF65-F5344CB8AC3E}">
        <p14:creationId xmlns:p14="http://schemas.microsoft.com/office/powerpoint/2010/main" val="21300134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3A567BBF-4D45-7FE5-31F0-1C41ACF9D0AF}"/>
              </a:ext>
            </a:extLst>
          </p:cNvPr>
          <p:cNvPicPr>
            <a:picLocks noGrp="1" noChangeAspect="1"/>
          </p:cNvPicPr>
          <p:nvPr>
            <p:ph idx="1"/>
          </p:nvPr>
        </p:nvPicPr>
        <p:blipFill>
          <a:blip r:embed="rId2"/>
          <a:stretch>
            <a:fillRect/>
          </a:stretch>
        </p:blipFill>
        <p:spPr>
          <a:xfrm>
            <a:off x="1051300" y="778680"/>
            <a:ext cx="9760136" cy="5343671"/>
          </a:xfrm>
          <a:prstGeom prst="rect">
            <a:avLst/>
          </a:prstGeom>
        </p:spPr>
      </p:pic>
    </p:spTree>
    <p:extLst>
      <p:ext uri="{BB962C8B-B14F-4D97-AF65-F5344CB8AC3E}">
        <p14:creationId xmlns:p14="http://schemas.microsoft.com/office/powerpoint/2010/main" val="30375881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DDA2D022-2C81-9736-5A05-725E018A1BCB}"/>
              </a:ext>
            </a:extLst>
          </p:cNvPr>
          <p:cNvPicPr>
            <a:picLocks noGrp="1" noChangeAspect="1"/>
          </p:cNvPicPr>
          <p:nvPr>
            <p:ph idx="1"/>
          </p:nvPr>
        </p:nvPicPr>
        <p:blipFill>
          <a:blip r:embed="rId2"/>
          <a:stretch>
            <a:fillRect/>
          </a:stretch>
        </p:blipFill>
        <p:spPr>
          <a:xfrm>
            <a:off x="1922920" y="643467"/>
            <a:ext cx="8346169" cy="5571067"/>
          </a:xfrm>
          <a:prstGeom prst="rect">
            <a:avLst/>
          </a:prstGeom>
        </p:spPr>
      </p:pic>
    </p:spTree>
    <p:extLst>
      <p:ext uri="{BB962C8B-B14F-4D97-AF65-F5344CB8AC3E}">
        <p14:creationId xmlns:p14="http://schemas.microsoft.com/office/powerpoint/2010/main" val="1356852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BDFB00-E23F-250B-4703-18556A8E2F80}"/>
              </a:ext>
            </a:extLst>
          </p:cNvPr>
          <p:cNvSpPr>
            <a:spLocks noGrp="1"/>
          </p:cNvSpPr>
          <p:nvPr>
            <p:ph type="title"/>
          </p:nvPr>
        </p:nvSpPr>
        <p:spPr/>
        <p:txBody>
          <a:bodyPr/>
          <a:lstStyle/>
          <a:p>
            <a:r>
              <a:rPr lang="en-US" altLang="zh-CN" dirty="0"/>
              <a:t>Take</a:t>
            </a:r>
            <a:r>
              <a:rPr lang="zh-CN" altLang="en-US" dirty="0"/>
              <a:t> </a:t>
            </a:r>
            <a:r>
              <a:rPr lang="en-US" altLang="zh-CN" dirty="0"/>
              <a:t>aways</a:t>
            </a:r>
            <a:endParaRPr lang="en-US" dirty="0"/>
          </a:p>
        </p:txBody>
      </p:sp>
      <p:sp>
        <p:nvSpPr>
          <p:cNvPr id="3" name="Content Placeholder 2">
            <a:extLst>
              <a:ext uri="{FF2B5EF4-FFF2-40B4-BE49-F238E27FC236}">
                <a16:creationId xmlns:a16="http://schemas.microsoft.com/office/drawing/2014/main" id="{0F56145D-A8FF-14AF-B1E1-D06500608F48}"/>
              </a:ext>
            </a:extLst>
          </p:cNvPr>
          <p:cNvSpPr>
            <a:spLocks noGrp="1"/>
          </p:cNvSpPr>
          <p:nvPr>
            <p:ph idx="1"/>
          </p:nvPr>
        </p:nvSpPr>
        <p:spPr>
          <a:xfrm>
            <a:off x="838200" y="1465876"/>
            <a:ext cx="10515600" cy="5026997"/>
          </a:xfrm>
        </p:spPr>
        <p:txBody>
          <a:bodyPr>
            <a:normAutofit fontScale="70000" lnSpcReduction="20000"/>
          </a:bodyPr>
          <a:lstStyle/>
          <a:p>
            <a:pPr algn="l">
              <a:lnSpc>
                <a:spcPct val="120000"/>
              </a:lnSpc>
              <a:buFont typeface="Arial" panose="020B0604020202020204" pitchFamily="34" charset="0"/>
              <a:buChar char="•"/>
            </a:pPr>
            <a:r>
              <a:rPr lang="en-US" sz="3200" b="0" i="0" dirty="0">
                <a:solidFill>
                  <a:srgbClr val="0D0D0D"/>
                </a:solidFill>
                <a:effectLst/>
                <a:highlight>
                  <a:srgbClr val="FFFFFF"/>
                </a:highlight>
                <a:latin typeface="Söhne"/>
              </a:rPr>
              <a:t>People exhibit both rational and irrational behaviors</a:t>
            </a:r>
          </a:p>
          <a:p>
            <a:pPr marL="0" indent="0" algn="l">
              <a:lnSpc>
                <a:spcPct val="120000"/>
              </a:lnSpc>
              <a:buNone/>
            </a:pPr>
            <a:endParaRPr lang="en-US" sz="3200" b="0" i="0" dirty="0">
              <a:solidFill>
                <a:srgbClr val="0D0D0D"/>
              </a:solidFill>
              <a:effectLst/>
              <a:highlight>
                <a:srgbClr val="FFFFFF"/>
              </a:highlight>
              <a:latin typeface="Söhne"/>
            </a:endParaRPr>
          </a:p>
          <a:p>
            <a:pPr algn="l">
              <a:lnSpc>
                <a:spcPct val="120000"/>
              </a:lnSpc>
              <a:buFont typeface="Arial" panose="020B0604020202020204" pitchFamily="34" charset="0"/>
              <a:buChar char="•"/>
            </a:pPr>
            <a:r>
              <a:rPr lang="en-US" sz="3200" b="0" i="0" dirty="0">
                <a:solidFill>
                  <a:srgbClr val="0D0D0D"/>
                </a:solidFill>
                <a:effectLst/>
                <a:highlight>
                  <a:srgbClr val="FFFFFF"/>
                </a:highlight>
                <a:latin typeface="Söhne"/>
              </a:rPr>
              <a:t>Understanding individual </a:t>
            </a:r>
            <a:r>
              <a:rPr lang="en-US" sz="3200" dirty="0">
                <a:highlight>
                  <a:srgbClr val="FFFFFF"/>
                </a:highlight>
                <a:latin typeface="Söhne"/>
              </a:rPr>
              <a:t>cognitive, social, emotional, and psychological factors </a:t>
            </a:r>
            <a:r>
              <a:rPr lang="en-US" sz="3200" b="0" i="0" dirty="0">
                <a:solidFill>
                  <a:srgbClr val="0D0D0D"/>
                </a:solidFill>
                <a:effectLst/>
                <a:highlight>
                  <a:srgbClr val="FFFFFF"/>
                </a:highlight>
                <a:latin typeface="Söhne"/>
              </a:rPr>
              <a:t>is crucial for effective communication</a:t>
            </a:r>
          </a:p>
          <a:p>
            <a:pPr marL="0" indent="0" algn="l">
              <a:lnSpc>
                <a:spcPct val="120000"/>
              </a:lnSpc>
              <a:buNone/>
            </a:pPr>
            <a:endParaRPr lang="en-US" sz="3200" b="0" i="0" dirty="0">
              <a:solidFill>
                <a:srgbClr val="0D0D0D"/>
              </a:solidFill>
              <a:effectLst/>
              <a:highlight>
                <a:srgbClr val="FFFFFF"/>
              </a:highlight>
              <a:latin typeface="Söhne"/>
            </a:endParaRPr>
          </a:p>
          <a:p>
            <a:pPr algn="l">
              <a:lnSpc>
                <a:spcPct val="120000"/>
              </a:lnSpc>
              <a:buFont typeface="Arial" panose="020B0604020202020204" pitchFamily="34" charset="0"/>
              <a:buChar char="•"/>
            </a:pPr>
            <a:r>
              <a:rPr lang="en-US" sz="3200" b="0" i="0" dirty="0">
                <a:solidFill>
                  <a:srgbClr val="0D0D0D"/>
                </a:solidFill>
                <a:effectLst/>
                <a:highlight>
                  <a:srgbClr val="FFFFFF"/>
                </a:highlight>
                <a:latin typeface="Söhne"/>
              </a:rPr>
              <a:t>Listening is more important than speaking</a:t>
            </a:r>
          </a:p>
          <a:p>
            <a:pPr marL="0" indent="0" algn="l">
              <a:lnSpc>
                <a:spcPct val="120000"/>
              </a:lnSpc>
              <a:buNone/>
            </a:pPr>
            <a:endParaRPr lang="en-US" sz="3200" b="0" i="0" dirty="0">
              <a:solidFill>
                <a:srgbClr val="0D0D0D"/>
              </a:solidFill>
              <a:effectLst/>
              <a:highlight>
                <a:srgbClr val="FFFFFF"/>
              </a:highlight>
              <a:latin typeface="Söhne"/>
            </a:endParaRPr>
          </a:p>
          <a:p>
            <a:pPr algn="l">
              <a:lnSpc>
                <a:spcPct val="120000"/>
              </a:lnSpc>
              <a:buFont typeface="Arial" panose="020B0604020202020204" pitchFamily="34" charset="0"/>
              <a:buChar char="•"/>
            </a:pPr>
            <a:r>
              <a:rPr lang="en-US" sz="3200" b="0" i="0" dirty="0">
                <a:solidFill>
                  <a:srgbClr val="0D0D0D"/>
                </a:solidFill>
                <a:effectLst/>
                <a:highlight>
                  <a:srgbClr val="FFFFFF"/>
                </a:highlight>
                <a:latin typeface="Söhne"/>
              </a:rPr>
              <a:t>The function of listening cannot be replaced by AI</a:t>
            </a:r>
          </a:p>
          <a:p>
            <a:pPr algn="l">
              <a:lnSpc>
                <a:spcPct val="120000"/>
              </a:lnSpc>
              <a:buFont typeface="Arial" panose="020B0604020202020204" pitchFamily="34" charset="0"/>
              <a:buChar char="•"/>
            </a:pPr>
            <a:endParaRPr lang="en-US" sz="3200" dirty="0">
              <a:solidFill>
                <a:srgbClr val="0D0D0D"/>
              </a:solidFill>
              <a:highlight>
                <a:srgbClr val="FFFFFF"/>
              </a:highlight>
              <a:latin typeface="Söhne"/>
            </a:endParaRPr>
          </a:p>
          <a:p>
            <a:pPr algn="l">
              <a:lnSpc>
                <a:spcPct val="120000"/>
              </a:lnSpc>
              <a:buFont typeface="Arial" panose="020B0604020202020204" pitchFamily="34" charset="0"/>
              <a:buChar char="•"/>
            </a:pPr>
            <a:r>
              <a:rPr lang="en-US" altLang="zh-CN" sz="3200" b="0" i="0" dirty="0">
                <a:solidFill>
                  <a:srgbClr val="0D0D0D"/>
                </a:solidFill>
                <a:effectLst/>
                <a:highlight>
                  <a:srgbClr val="FFFFFF"/>
                </a:highlight>
                <a:latin typeface="Söhne"/>
              </a:rPr>
              <a:t>More</a:t>
            </a:r>
            <a:r>
              <a:rPr lang="zh-CN" altLang="en-US" sz="3200" b="0" i="0" dirty="0">
                <a:solidFill>
                  <a:srgbClr val="0D0D0D"/>
                </a:solidFill>
                <a:effectLst/>
                <a:highlight>
                  <a:srgbClr val="FFFFFF"/>
                </a:highlight>
                <a:latin typeface="Söhne"/>
              </a:rPr>
              <a:t> </a:t>
            </a:r>
            <a:r>
              <a:rPr lang="en-US" altLang="zh-CN" sz="3200" dirty="0">
                <a:solidFill>
                  <a:srgbClr val="0D0D0D"/>
                </a:solidFill>
                <a:highlight>
                  <a:srgbClr val="FFFFFF"/>
                </a:highlight>
                <a:latin typeface="Söhne"/>
              </a:rPr>
              <a:t>well-controlled</a:t>
            </a:r>
            <a:r>
              <a:rPr lang="zh-CN" altLang="en-US" sz="3200" dirty="0">
                <a:solidFill>
                  <a:srgbClr val="0D0D0D"/>
                </a:solidFill>
                <a:highlight>
                  <a:srgbClr val="FFFFFF"/>
                </a:highlight>
                <a:latin typeface="Söhne"/>
              </a:rPr>
              <a:t> </a:t>
            </a:r>
            <a:r>
              <a:rPr lang="en-US" altLang="zh-CN" sz="3200" dirty="0">
                <a:solidFill>
                  <a:srgbClr val="0D0D0D"/>
                </a:solidFill>
                <a:highlight>
                  <a:srgbClr val="FFFFFF"/>
                </a:highlight>
                <a:latin typeface="Söhne"/>
              </a:rPr>
              <a:t>studies</a:t>
            </a:r>
            <a:r>
              <a:rPr lang="zh-CN" altLang="en-US" sz="3200" dirty="0">
                <a:solidFill>
                  <a:srgbClr val="0D0D0D"/>
                </a:solidFill>
                <a:highlight>
                  <a:srgbClr val="FFFFFF"/>
                </a:highlight>
                <a:latin typeface="Söhne"/>
              </a:rPr>
              <a:t> </a:t>
            </a:r>
            <a:r>
              <a:rPr lang="en-US" altLang="zh-CN" sz="3200" dirty="0">
                <a:solidFill>
                  <a:srgbClr val="0D0D0D"/>
                </a:solidFill>
                <a:highlight>
                  <a:srgbClr val="FFFFFF"/>
                </a:highlight>
                <a:latin typeface="Söhne"/>
              </a:rPr>
              <a:t>in</a:t>
            </a:r>
            <a:r>
              <a:rPr lang="zh-CN" altLang="en-US" sz="3200" dirty="0">
                <a:solidFill>
                  <a:srgbClr val="0D0D0D"/>
                </a:solidFill>
                <a:highlight>
                  <a:srgbClr val="FFFFFF"/>
                </a:highlight>
                <a:latin typeface="Söhne"/>
              </a:rPr>
              <a:t> </a:t>
            </a:r>
            <a:r>
              <a:rPr lang="en-US" altLang="zh-CN" sz="3200" dirty="0">
                <a:solidFill>
                  <a:srgbClr val="0D0D0D"/>
                </a:solidFill>
                <a:highlight>
                  <a:srgbClr val="FFFFFF"/>
                </a:highlight>
                <a:latin typeface="Söhne"/>
              </a:rPr>
              <a:t>health</a:t>
            </a:r>
            <a:r>
              <a:rPr lang="zh-CN" altLang="en-US" sz="3200" dirty="0">
                <a:solidFill>
                  <a:srgbClr val="0D0D0D"/>
                </a:solidFill>
                <a:highlight>
                  <a:srgbClr val="FFFFFF"/>
                </a:highlight>
                <a:latin typeface="Söhne"/>
              </a:rPr>
              <a:t> </a:t>
            </a:r>
            <a:r>
              <a:rPr lang="en-US" altLang="zh-CN" sz="3200" dirty="0">
                <a:solidFill>
                  <a:srgbClr val="0D0D0D"/>
                </a:solidFill>
                <a:highlight>
                  <a:srgbClr val="FFFFFF"/>
                </a:highlight>
                <a:latin typeface="Söhne"/>
              </a:rPr>
              <a:t>care</a:t>
            </a:r>
            <a:r>
              <a:rPr lang="zh-CN" altLang="en-US" sz="3200" dirty="0">
                <a:solidFill>
                  <a:srgbClr val="0D0D0D"/>
                </a:solidFill>
                <a:highlight>
                  <a:srgbClr val="FFFFFF"/>
                </a:highlight>
                <a:latin typeface="Söhne"/>
              </a:rPr>
              <a:t> </a:t>
            </a:r>
            <a:r>
              <a:rPr lang="en-US" altLang="zh-CN" sz="3200" dirty="0">
                <a:solidFill>
                  <a:srgbClr val="0D0D0D"/>
                </a:solidFill>
                <a:highlight>
                  <a:srgbClr val="FFFFFF"/>
                </a:highlight>
                <a:latin typeface="Söhne"/>
              </a:rPr>
              <a:t>communication</a:t>
            </a:r>
            <a:r>
              <a:rPr lang="zh-CN" altLang="en-US" sz="3200" dirty="0">
                <a:solidFill>
                  <a:srgbClr val="0D0D0D"/>
                </a:solidFill>
                <a:highlight>
                  <a:srgbClr val="FFFFFF"/>
                </a:highlight>
                <a:latin typeface="Söhne"/>
              </a:rPr>
              <a:t> </a:t>
            </a:r>
            <a:r>
              <a:rPr lang="en-US" altLang="zh-CN" sz="3200" dirty="0">
                <a:solidFill>
                  <a:srgbClr val="0D0D0D"/>
                </a:solidFill>
                <a:highlight>
                  <a:srgbClr val="FFFFFF"/>
                </a:highlight>
                <a:latin typeface="Söhne"/>
              </a:rPr>
              <a:t>field</a:t>
            </a:r>
            <a:r>
              <a:rPr lang="zh-CN" altLang="en-US" sz="3200" dirty="0">
                <a:solidFill>
                  <a:srgbClr val="0D0D0D"/>
                </a:solidFill>
                <a:highlight>
                  <a:srgbClr val="FFFFFF"/>
                </a:highlight>
                <a:latin typeface="Söhne"/>
              </a:rPr>
              <a:t> </a:t>
            </a:r>
            <a:r>
              <a:rPr lang="en-US" altLang="zh-CN" sz="3200" dirty="0">
                <a:solidFill>
                  <a:srgbClr val="0D0D0D"/>
                </a:solidFill>
                <a:highlight>
                  <a:srgbClr val="FFFFFF"/>
                </a:highlight>
                <a:latin typeface="Söhne"/>
              </a:rPr>
              <a:t>need</a:t>
            </a:r>
            <a:r>
              <a:rPr lang="zh-CN" altLang="en-US" sz="3200" dirty="0">
                <a:solidFill>
                  <a:srgbClr val="0D0D0D"/>
                </a:solidFill>
                <a:highlight>
                  <a:srgbClr val="FFFFFF"/>
                </a:highlight>
                <a:latin typeface="Söhne"/>
              </a:rPr>
              <a:t> </a:t>
            </a:r>
            <a:r>
              <a:rPr lang="en-US" altLang="zh-CN" sz="3200" dirty="0">
                <a:solidFill>
                  <a:srgbClr val="0D0D0D"/>
                </a:solidFill>
                <a:highlight>
                  <a:srgbClr val="FFFFFF"/>
                </a:highlight>
                <a:latin typeface="Söhne"/>
              </a:rPr>
              <a:t>to</a:t>
            </a:r>
            <a:r>
              <a:rPr lang="zh-CN" altLang="en-US" sz="3200" dirty="0">
                <a:solidFill>
                  <a:srgbClr val="0D0D0D"/>
                </a:solidFill>
                <a:highlight>
                  <a:srgbClr val="FFFFFF"/>
                </a:highlight>
                <a:latin typeface="Söhne"/>
              </a:rPr>
              <a:t> </a:t>
            </a:r>
            <a:r>
              <a:rPr lang="en-US" altLang="zh-CN" sz="3200" dirty="0">
                <a:solidFill>
                  <a:srgbClr val="0D0D0D"/>
                </a:solidFill>
                <a:highlight>
                  <a:srgbClr val="FFFFFF"/>
                </a:highlight>
                <a:latin typeface="Söhne"/>
              </a:rPr>
              <a:t>be</a:t>
            </a:r>
            <a:r>
              <a:rPr lang="zh-CN" altLang="en-US" sz="3200" dirty="0">
                <a:solidFill>
                  <a:srgbClr val="0D0D0D"/>
                </a:solidFill>
                <a:highlight>
                  <a:srgbClr val="FFFFFF"/>
                </a:highlight>
                <a:latin typeface="Söhne"/>
              </a:rPr>
              <a:t> </a:t>
            </a:r>
            <a:r>
              <a:rPr lang="en-US" altLang="zh-CN" sz="3200" dirty="0">
                <a:solidFill>
                  <a:srgbClr val="0D0D0D"/>
                </a:solidFill>
                <a:highlight>
                  <a:srgbClr val="FFFFFF"/>
                </a:highlight>
                <a:latin typeface="Söhne"/>
              </a:rPr>
              <a:t>conducted</a:t>
            </a:r>
            <a:r>
              <a:rPr lang="zh-CN" altLang="en-US" sz="3200" dirty="0">
                <a:solidFill>
                  <a:srgbClr val="0D0D0D"/>
                </a:solidFill>
                <a:highlight>
                  <a:srgbClr val="FFFFFF"/>
                </a:highlight>
                <a:latin typeface="Söhne"/>
              </a:rPr>
              <a:t> </a:t>
            </a:r>
            <a:r>
              <a:rPr lang="en-US" altLang="zh-CN" sz="3200" dirty="0">
                <a:solidFill>
                  <a:srgbClr val="0D0D0D"/>
                </a:solidFill>
                <a:highlight>
                  <a:srgbClr val="FFFFFF"/>
                </a:highlight>
                <a:latin typeface="Söhne"/>
              </a:rPr>
              <a:t>(email</a:t>
            </a:r>
            <a:r>
              <a:rPr lang="zh-CN" altLang="en-US" sz="3200" dirty="0">
                <a:solidFill>
                  <a:srgbClr val="0D0D0D"/>
                </a:solidFill>
                <a:highlight>
                  <a:srgbClr val="FFFFFF"/>
                </a:highlight>
                <a:latin typeface="Söhne"/>
              </a:rPr>
              <a:t> </a:t>
            </a:r>
            <a:r>
              <a:rPr lang="en-US" altLang="zh-CN" sz="3200" dirty="0">
                <a:solidFill>
                  <a:srgbClr val="0D0D0D"/>
                </a:solidFill>
                <a:highlight>
                  <a:srgbClr val="FFFFFF"/>
                </a:highlight>
                <a:latin typeface="Söhne"/>
              </a:rPr>
              <a:t>me</a:t>
            </a:r>
            <a:r>
              <a:rPr lang="zh-CN" altLang="en-US" sz="3200" dirty="0">
                <a:solidFill>
                  <a:srgbClr val="0D0D0D"/>
                </a:solidFill>
                <a:highlight>
                  <a:srgbClr val="FFFFFF"/>
                </a:highlight>
                <a:latin typeface="Söhne"/>
              </a:rPr>
              <a:t> </a:t>
            </a:r>
            <a:r>
              <a:rPr lang="en-US" altLang="zh-CN" sz="3200" dirty="0">
                <a:solidFill>
                  <a:srgbClr val="0D0D0D"/>
                </a:solidFill>
                <a:highlight>
                  <a:srgbClr val="FFFFFF"/>
                </a:highlight>
                <a:latin typeface="Söhne"/>
              </a:rPr>
              <a:t>at</a:t>
            </a:r>
            <a:r>
              <a:rPr lang="zh-CN" altLang="en-US" sz="3200" dirty="0">
                <a:solidFill>
                  <a:srgbClr val="0D0D0D"/>
                </a:solidFill>
                <a:highlight>
                  <a:srgbClr val="FFFFFF"/>
                </a:highlight>
                <a:latin typeface="Söhne"/>
              </a:rPr>
              <a:t> </a:t>
            </a:r>
            <a:r>
              <a:rPr lang="en-US" altLang="zh-CN" sz="3200" dirty="0">
                <a:solidFill>
                  <a:srgbClr val="0D0D0D"/>
                </a:solidFill>
                <a:highlight>
                  <a:srgbClr val="FFFFFF"/>
                </a:highlight>
                <a:latin typeface="Söhne"/>
                <a:hlinkClick r:id="rId2"/>
              </a:rPr>
              <a:t>Siyu.Wang@Wichita.edu</a:t>
            </a:r>
            <a:r>
              <a:rPr lang="en-US" altLang="zh-CN" sz="3200" dirty="0">
                <a:solidFill>
                  <a:srgbClr val="0D0D0D"/>
                </a:solidFill>
                <a:highlight>
                  <a:srgbClr val="FFFFFF"/>
                </a:highlight>
                <a:latin typeface="Söhne"/>
              </a:rPr>
              <a:t>)</a:t>
            </a:r>
            <a:r>
              <a:rPr lang="zh-CN" altLang="en-US" sz="3200" dirty="0">
                <a:solidFill>
                  <a:srgbClr val="0D0D0D"/>
                </a:solidFill>
                <a:highlight>
                  <a:srgbClr val="FFFFFF"/>
                </a:highlight>
                <a:latin typeface="Söhne"/>
              </a:rPr>
              <a:t> </a:t>
            </a:r>
            <a:endParaRPr lang="en-US" sz="3200" b="0" i="0" dirty="0">
              <a:solidFill>
                <a:srgbClr val="0D0D0D"/>
              </a:solidFill>
              <a:effectLst/>
              <a:highlight>
                <a:srgbClr val="FFFFFF"/>
              </a:highlight>
              <a:latin typeface="Söhne"/>
            </a:endParaRPr>
          </a:p>
          <a:p>
            <a:pPr marL="0" indent="0">
              <a:buNone/>
            </a:pPr>
            <a:endParaRPr lang="en-US" dirty="0"/>
          </a:p>
        </p:txBody>
      </p:sp>
    </p:spTree>
    <p:extLst>
      <p:ext uri="{BB962C8B-B14F-4D97-AF65-F5344CB8AC3E}">
        <p14:creationId xmlns:p14="http://schemas.microsoft.com/office/powerpoint/2010/main" val="15960266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336</TotalTime>
  <Words>1038</Words>
  <Application>Microsoft Macintosh PowerPoint</Application>
  <PresentationFormat>Widescreen</PresentationFormat>
  <Paragraphs>83</Paragraphs>
  <Slides>29</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29</vt:i4>
      </vt:variant>
    </vt:vector>
  </HeadingPairs>
  <TitlesOfParts>
    <vt:vector size="38" baseType="lpstr">
      <vt:lpstr>Söhne</vt:lpstr>
      <vt:lpstr>ヒラギノ角ゴ Pro W3</vt:lpstr>
      <vt:lpstr>Arial</vt:lpstr>
      <vt:lpstr>Calibri</vt:lpstr>
      <vt:lpstr>Candara</vt:lpstr>
      <vt:lpstr>Century Gothic</vt:lpstr>
      <vt:lpstr>Helvetica</vt:lpstr>
      <vt:lpstr>Sitka Banner</vt:lpstr>
      <vt:lpstr>Office Theme</vt:lpstr>
      <vt:lpstr>What to Say and How to Say It:  Behavioral Economics &amp; Health Communication </vt:lpstr>
      <vt:lpstr>Behavioral economics</vt:lpstr>
      <vt:lpstr>How do our brains function? </vt:lpstr>
      <vt:lpstr>Motivated Belief</vt:lpstr>
      <vt:lpstr>Motivated Belief</vt:lpstr>
      <vt:lpstr>Motivated Belief</vt:lpstr>
      <vt:lpstr>Motivated Belief</vt:lpstr>
      <vt:lpstr>Projection Bias</vt:lpstr>
      <vt:lpstr>PowerPoint Presentation</vt:lpstr>
      <vt:lpstr>Hyperbolic discounting </vt:lpstr>
      <vt:lpstr>Intertemporal Choice </vt:lpstr>
      <vt:lpstr>Hyperbolic discounting   </vt:lpstr>
      <vt:lpstr>Intrinsic vs. Extrinsic Motivation</vt:lpstr>
      <vt:lpstr>Intrinsic vs. Extrinsic Motivation  </vt:lpstr>
      <vt:lpstr>Intrinsic vs. Extrinsic Motivation  </vt:lpstr>
      <vt:lpstr>Communication</vt:lpstr>
      <vt:lpstr>Functions of Communication</vt:lpstr>
      <vt:lpstr>AI and Communication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Take aways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Tips on Paper Writing For this class and in general </dc:title>
  <dc:creator>Wang, Siyu</dc:creator>
  <cp:lastModifiedBy>Wang, Siyu</cp:lastModifiedBy>
  <cp:revision>15</cp:revision>
  <dcterms:created xsi:type="dcterms:W3CDTF">2022-10-24T21:11:16Z</dcterms:created>
  <dcterms:modified xsi:type="dcterms:W3CDTF">2024-04-25T21:07:17Z</dcterms:modified>
</cp:coreProperties>
</file>